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4" r:id="rId5"/>
  </p:sldMasterIdLst>
  <p:notesMasterIdLst>
    <p:notesMasterId r:id="rId20"/>
  </p:notesMasterIdLst>
  <p:handoutMasterIdLst>
    <p:handoutMasterId r:id="rId21"/>
  </p:handoutMasterIdLst>
  <p:sldIdLst>
    <p:sldId id="1309" r:id="rId6"/>
    <p:sldId id="1310" r:id="rId7"/>
    <p:sldId id="257" r:id="rId8"/>
    <p:sldId id="675" r:id="rId9"/>
    <p:sldId id="280" r:id="rId10"/>
    <p:sldId id="282" r:id="rId11"/>
    <p:sldId id="281" r:id="rId12"/>
    <p:sldId id="687" r:id="rId13"/>
    <p:sldId id="672" r:id="rId14"/>
    <p:sldId id="671" r:id="rId15"/>
    <p:sldId id="680" r:id="rId16"/>
    <p:sldId id="258" r:id="rId17"/>
    <p:sldId id="259" r:id="rId18"/>
    <p:sldId id="1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408" userDrawn="1">
          <p15:clr>
            <a:srgbClr val="A4A3A4"/>
          </p15:clr>
        </p15:guide>
        <p15:guide id="3" orient="horz" pos="3912" userDrawn="1">
          <p15:clr>
            <a:srgbClr val="A4A3A4"/>
          </p15:clr>
        </p15:guide>
        <p15:guide id="4" pos="7272" userDrawn="1">
          <p15:clr>
            <a:srgbClr val="A4A3A4"/>
          </p15:clr>
        </p15:guide>
        <p15:guide id="5" orient="horz" pos="16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Skala" initials="JS" lastIdx="2" clrIdx="0">
    <p:extLst>
      <p:ext uri="{19B8F6BF-5375-455C-9EA6-DF929625EA0E}">
        <p15:presenceInfo xmlns:p15="http://schemas.microsoft.com/office/powerpoint/2012/main" userId="S::jskala@nebraskachildren.org::3569dbfc-8546-4389-ad85-d5eaa16535ee" providerId="AD"/>
      </p:ext>
    </p:extLst>
  </p:cmAuthor>
  <p:cmAuthor id="2" name="Bill Stanton" initials="BS" lastIdx="3" clrIdx="1">
    <p:extLst>
      <p:ext uri="{19B8F6BF-5375-455C-9EA6-DF929625EA0E}">
        <p15:presenceInfo xmlns:p15="http://schemas.microsoft.com/office/powerpoint/2012/main" userId="S-1-5-21-1606980848-1202660629-682003330-81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F89A61"/>
    <a:srgbClr val="F2F2F2"/>
    <a:srgbClr val="D9D9D9"/>
    <a:srgbClr val="5C83C4"/>
    <a:srgbClr val="ACCBF9"/>
    <a:srgbClr val="8BC145"/>
    <a:srgbClr val="F1A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5033" autoAdjust="0"/>
  </p:normalViewPr>
  <p:slideViewPr>
    <p:cSldViewPr snapToGrid="0">
      <p:cViewPr varScale="1">
        <p:scale>
          <a:sx n="77" d="100"/>
          <a:sy n="77" d="100"/>
        </p:scale>
        <p:origin x="116" y="80"/>
      </p:cViewPr>
      <p:guideLst>
        <p:guide orient="horz" pos="1968"/>
        <p:guide pos="408"/>
        <p:guide orient="horz" pos="3912"/>
        <p:guide pos="7272"/>
        <p:guide orient="horz" pos="1656"/>
      </p:guideLst>
    </p:cSldViewPr>
  </p:slideViewPr>
  <p:outlineViewPr>
    <p:cViewPr>
      <p:scale>
        <a:sx n="33" d="100"/>
        <a:sy n="33" d="100"/>
      </p:scale>
      <p:origin x="0" y="-4886"/>
    </p:cViewPr>
  </p:outlineViewPr>
  <p:notesTextViewPr>
    <p:cViewPr>
      <p:scale>
        <a:sx n="3" d="2"/>
        <a:sy n="3" d="2"/>
      </p:scale>
      <p:origin x="0" y="0"/>
    </p:cViewPr>
  </p:notesTextViewPr>
  <p:sorterViewPr>
    <p:cViewPr>
      <p:scale>
        <a:sx n="110" d="100"/>
        <a:sy n="110" d="100"/>
      </p:scale>
      <p:origin x="0" y="-965"/>
    </p:cViewPr>
  </p:sorterViewPr>
  <p:notesViewPr>
    <p:cSldViewPr snapToGrid="0">
      <p:cViewPr varScale="1">
        <p:scale>
          <a:sx n="65" d="100"/>
          <a:sy n="65" d="100"/>
        </p:scale>
        <p:origin x="162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26T09:48:50.139" idx="3">
    <p:pos x="7239" y="1201"/>
    <p:text>Added most up to date chart. The numbers have changed. 10% national, 18% Nebraska</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Lady Susanne Shore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dirty="0"/>
          </a:p>
        </p:txBody>
      </p:sp>
    </p:spTree>
    <p:extLst>
      <p:ext uri="{BB962C8B-B14F-4D97-AF65-F5344CB8AC3E}">
        <p14:creationId xmlns:p14="http://schemas.microsoft.com/office/powerpoint/2010/main" val="42214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4D4D4D"/>
                </a:solidFill>
                <a:effectLst/>
                <a:latin typeface="Arial" panose="020B0604020202020204" pitchFamily="34" charset="0"/>
              </a:rPr>
              <a:t>the faces of the children, youth, and parents involved in child welfare are black and brown or very poor and white—people who data tell us are more often economically vulnerable or disadvantaged. </a:t>
            </a:r>
            <a:br>
              <a:rPr lang="en-US" sz="1200" b="0" dirty="0">
                <a:solidFill>
                  <a:srgbClr val="4D4D4D"/>
                </a:solidFill>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2</a:t>
            </a:fld>
            <a:endParaRPr lang="en-US" noProof="0" dirty="0"/>
          </a:p>
        </p:txBody>
      </p:sp>
    </p:spTree>
    <p:extLst>
      <p:ext uri="{BB962C8B-B14F-4D97-AF65-F5344CB8AC3E}">
        <p14:creationId xmlns:p14="http://schemas.microsoft.com/office/powerpoint/2010/main" val="398765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National number is 36%</a:t>
            </a:r>
          </a:p>
          <a:p>
            <a:r>
              <a:rPr lang="en-US" dirty="0"/>
              <a:t>30% Neglect</a:t>
            </a:r>
          </a:p>
          <a:p>
            <a:r>
              <a:rPr lang="en-US" dirty="0"/>
              <a:t>7% Physical abuse</a:t>
            </a:r>
          </a:p>
          <a:p>
            <a:r>
              <a:rPr lang="en-US" dirty="0"/>
              <a:t>2% sexual</a:t>
            </a:r>
            <a:r>
              <a:rPr lang="en-US" baseline="0" dirty="0"/>
              <a:t> abuse</a:t>
            </a:r>
          </a:p>
          <a:p>
            <a:r>
              <a:rPr lang="en-US" baseline="0" dirty="0"/>
              <a:t>2% </a:t>
            </a:r>
            <a:r>
              <a:rPr lang="en-US" baseline="0" dirty="0" err="1"/>
              <a:t>abondment</a:t>
            </a:r>
            <a:endParaRPr lang="en-US" dirty="0"/>
          </a:p>
          <a:p>
            <a:endParaRPr lang="en-US" dirty="0"/>
          </a:p>
        </p:txBody>
      </p:sp>
      <p:sp>
        <p:nvSpPr>
          <p:cNvPr id="4" name="Slide Number Placeholder 3"/>
          <p:cNvSpPr>
            <a:spLocks noGrp="1"/>
          </p:cNvSpPr>
          <p:nvPr>
            <p:ph type="sldNum" sz="quarter" idx="10"/>
          </p:nvPr>
        </p:nvSpPr>
        <p:spPr/>
        <p:txBody>
          <a:bodyPr/>
          <a:lstStyle/>
          <a:p>
            <a:fld id="{5D9029B3-C1F9-47A3-ADA5-9D5DFAA7D544}" type="slidenum">
              <a:rPr lang="en-US" smtClean="0"/>
              <a:t>5</a:t>
            </a:fld>
            <a:endParaRPr lang="en-US"/>
          </a:p>
        </p:txBody>
      </p:sp>
    </p:spTree>
    <p:extLst>
      <p:ext uri="{BB962C8B-B14F-4D97-AF65-F5344CB8AC3E}">
        <p14:creationId xmlns:p14="http://schemas.microsoft.com/office/powerpoint/2010/main" val="293075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These are </a:t>
            </a:r>
            <a:r>
              <a:rPr lang="en-US" b="1" dirty="0"/>
              <a:t>removals</a:t>
            </a:r>
          </a:p>
          <a:p>
            <a:r>
              <a:rPr lang="en-US" dirty="0"/>
              <a:t>National number is 19%</a:t>
            </a:r>
          </a:p>
          <a:p>
            <a:r>
              <a:rPr lang="en-US" dirty="0"/>
              <a:t>National parent substance abuse is 13% Neb. Is 17%</a:t>
            </a:r>
          </a:p>
          <a:p>
            <a:r>
              <a:rPr lang="en-US" dirty="0"/>
              <a:t>Housing is at 3% </a:t>
            </a:r>
          </a:p>
          <a:p>
            <a:r>
              <a:rPr lang="en-US" dirty="0"/>
              <a:t>Parent in Jail national is 2%, Nebraska is double at 4%</a:t>
            </a:r>
          </a:p>
          <a:p>
            <a:endParaRPr lang="en-US" dirty="0"/>
          </a:p>
        </p:txBody>
      </p:sp>
      <p:sp>
        <p:nvSpPr>
          <p:cNvPr id="4" name="Slide Number Placeholder 3"/>
          <p:cNvSpPr>
            <a:spLocks noGrp="1"/>
          </p:cNvSpPr>
          <p:nvPr>
            <p:ph type="sldNum" sz="quarter" idx="10"/>
          </p:nvPr>
        </p:nvSpPr>
        <p:spPr/>
        <p:txBody>
          <a:bodyPr/>
          <a:lstStyle/>
          <a:p>
            <a:fld id="{5D9029B3-C1F9-47A3-ADA5-9D5DFAA7D544}" type="slidenum">
              <a:rPr lang="en-US" smtClean="0"/>
              <a:t>6</a:t>
            </a:fld>
            <a:endParaRPr lang="en-US"/>
          </a:p>
        </p:txBody>
      </p:sp>
    </p:spTree>
    <p:extLst>
      <p:ext uri="{BB962C8B-B14F-4D97-AF65-F5344CB8AC3E}">
        <p14:creationId xmlns:p14="http://schemas.microsoft.com/office/powerpoint/2010/main" val="2981253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NOTE: These are </a:t>
            </a:r>
            <a:r>
              <a:rPr lang="en-US" b="1" dirty="0"/>
              <a:t>allegations</a:t>
            </a:r>
            <a:r>
              <a:rPr lang="en-US" dirty="0"/>
              <a:t> (not removals) </a:t>
            </a:r>
          </a:p>
          <a:p>
            <a:r>
              <a:rPr lang="en-US" dirty="0"/>
              <a:t>National is 38%</a:t>
            </a:r>
          </a:p>
          <a:p>
            <a:r>
              <a:rPr lang="en-US" dirty="0"/>
              <a:t>However, housing is only 8% Nebraska is almost double that</a:t>
            </a:r>
            <a:r>
              <a:rPr lang="en-US" baseline="0" dirty="0"/>
              <a:t> at 15%</a:t>
            </a:r>
            <a:endParaRPr lang="en-US" dirty="0"/>
          </a:p>
          <a:p>
            <a:r>
              <a:rPr lang="en-US" dirty="0"/>
              <a:t>Parent in jail is 5% national Nebraska is 7%</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D9029B3-C1F9-47A3-ADA5-9D5DFAA7D544}" type="slidenum">
              <a:rPr lang="en-US" smtClean="0"/>
              <a:t>7</a:t>
            </a:fld>
            <a:endParaRPr lang="en-US"/>
          </a:p>
        </p:txBody>
      </p:sp>
    </p:spTree>
    <p:extLst>
      <p:ext uri="{BB962C8B-B14F-4D97-AF65-F5344CB8AC3E}">
        <p14:creationId xmlns:p14="http://schemas.microsoft.com/office/powerpoint/2010/main" val="307670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a:t>
            </a:r>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243667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
        <p:nvSpPr>
          <p:cNvPr id="6" name="Hexagon 5">
            <a:extLst>
              <a:ext uri="{FF2B5EF4-FFF2-40B4-BE49-F238E27FC236}">
                <a16:creationId xmlns:a16="http://schemas.microsoft.com/office/drawing/2014/main" id="{ED61BFD1-C421-442F-ACC0-868D35B02015}"/>
              </a:ext>
            </a:extLst>
          </p:cNvPr>
          <p:cNvSpPr/>
          <p:nvPr userDrawn="1"/>
        </p:nvSpPr>
        <p:spPr>
          <a:xfrm>
            <a:off x="3166402" y="903484"/>
            <a:ext cx="5859196" cy="5051033"/>
          </a:xfrm>
          <a:prstGeom prst="hexagon">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89B16BC3-CBF9-4BF0-A37A-9F2BB89BED54}"/>
              </a:ext>
            </a:extLst>
          </p:cNvPr>
          <p:cNvSpPr/>
          <p:nvPr userDrawn="1"/>
        </p:nvSpPr>
        <p:spPr>
          <a:xfrm>
            <a:off x="7974278" y="5753530"/>
            <a:ext cx="651613" cy="56173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80EA9ECE-F57C-4B25-AD19-4F78933A61EC}"/>
              </a:ext>
            </a:extLst>
          </p:cNvPr>
          <p:cNvSpPr/>
          <p:nvPr userDrawn="1"/>
        </p:nvSpPr>
        <p:spPr>
          <a:xfrm>
            <a:off x="2255521" y="2751804"/>
            <a:ext cx="785546" cy="6771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DCBDF4EA-BFFB-460D-B9A8-45C097E920DA}"/>
              </a:ext>
            </a:extLst>
          </p:cNvPr>
          <p:cNvSpPr/>
          <p:nvPr userDrawn="1"/>
        </p:nvSpPr>
        <p:spPr>
          <a:xfrm>
            <a:off x="8021783" y="671564"/>
            <a:ext cx="392774" cy="33859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AB15A15E-528E-4041-8E63-65C0D0398F3A}"/>
              </a:ext>
            </a:extLst>
          </p:cNvPr>
          <p:cNvSpPr/>
          <p:nvPr userDrawn="1"/>
        </p:nvSpPr>
        <p:spPr>
          <a:xfrm>
            <a:off x="2035398" y="3344350"/>
            <a:ext cx="196388" cy="1693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A7A620BD-CFAD-4100-8C9F-494D15A0A900}"/>
              </a:ext>
            </a:extLst>
          </p:cNvPr>
          <p:cNvSpPr>
            <a:spLocks noGrp="1"/>
          </p:cNvSpPr>
          <p:nvPr>
            <p:ph type="title"/>
          </p:nvPr>
        </p:nvSpPr>
        <p:spPr>
          <a:xfrm>
            <a:off x="4096846" y="2576760"/>
            <a:ext cx="3924935"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096848" y="1899514"/>
            <a:ext cx="3924934" cy="490538"/>
          </a:xfrm>
          <a:prstGeom prst="rect">
            <a:avLst/>
          </a:prstGeom>
        </p:spPr>
        <p:txBody>
          <a:bodyPr/>
          <a:lstStyle>
            <a:lvl1pP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8" name="Text Placeholder 27">
            <a:extLst>
              <a:ext uri="{FF2B5EF4-FFF2-40B4-BE49-F238E27FC236}">
                <a16:creationId xmlns:a16="http://schemas.microsoft.com/office/drawing/2014/main" id="{E0A61465-6ECA-46DC-97DD-7BCFDB69EB89}"/>
              </a:ext>
            </a:extLst>
          </p:cNvPr>
          <p:cNvSpPr>
            <a:spLocks noGrp="1"/>
          </p:cNvSpPr>
          <p:nvPr>
            <p:ph type="body" sz="quarter" idx="13"/>
          </p:nvPr>
        </p:nvSpPr>
        <p:spPr>
          <a:xfrm>
            <a:off x="4484582" y="4459105"/>
            <a:ext cx="3222836" cy="1168530"/>
          </a:xfrm>
          <a:prstGeom prst="rect">
            <a:avLst/>
          </a:prstGeom>
        </p:spPr>
        <p:txBody>
          <a:bodyPr anchor="b"/>
          <a:lstStyle>
            <a:lvl1pPr algn="r">
              <a:buNone/>
              <a:defRPr lang="en-US" sz="1600" kern="1200" dirty="0" smtClean="0">
                <a:solidFill>
                  <a:schemeClr val="bg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78148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Tree>
    <p:extLst>
      <p:ext uri="{BB962C8B-B14F-4D97-AF65-F5344CB8AC3E}">
        <p14:creationId xmlns:p14="http://schemas.microsoft.com/office/powerpoint/2010/main" val="12800613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47700" y="2057818"/>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4" name="Oval 13">
            <a:extLst>
              <a:ext uri="{FF2B5EF4-FFF2-40B4-BE49-F238E27FC236}">
                <a16:creationId xmlns:a16="http://schemas.microsoft.com/office/drawing/2014/main" id="{CAACFBE9-8475-4CC0-8189-87BFC4059A86}"/>
              </a:ext>
            </a:extLst>
          </p:cNvPr>
          <p:cNvSpPr/>
          <p:nvPr userDrawn="1"/>
        </p:nvSpPr>
        <p:spPr>
          <a:xfrm>
            <a:off x="10385897" y="1443145"/>
            <a:ext cx="471170" cy="4711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0" name="Oval 19">
            <a:extLst>
              <a:ext uri="{FF2B5EF4-FFF2-40B4-BE49-F238E27FC236}">
                <a16:creationId xmlns:a16="http://schemas.microsoft.com/office/drawing/2014/main" id="{5F8C6FC8-D350-4A01-A7E0-5AEDAC96F358}"/>
              </a:ext>
            </a:extLst>
          </p:cNvPr>
          <p:cNvSpPr/>
          <p:nvPr userDrawn="1"/>
        </p:nvSpPr>
        <p:spPr>
          <a:xfrm>
            <a:off x="8910011" y="328773"/>
            <a:ext cx="317813" cy="317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4" name="Oval 23">
            <a:extLst>
              <a:ext uri="{FF2B5EF4-FFF2-40B4-BE49-F238E27FC236}">
                <a16:creationId xmlns:a16="http://schemas.microsoft.com/office/drawing/2014/main" id="{88F1038A-897D-4C38-B499-73FC76C716FA}"/>
              </a:ext>
            </a:extLst>
          </p:cNvPr>
          <p:cNvSpPr/>
          <p:nvPr userDrawn="1"/>
        </p:nvSpPr>
        <p:spPr>
          <a:xfrm flipH="1">
            <a:off x="8634932" y="623939"/>
            <a:ext cx="170406" cy="1704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73522"/>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6451600" y="2061363"/>
            <a:ext cx="508000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6464300" y="2677067"/>
            <a:ext cx="506730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357B52D4-8D50-4E16-B60E-688B084764F2}"/>
              </a:ext>
            </a:extLst>
          </p:cNvPr>
          <p:cNvSpPr>
            <a:spLocks noGrp="1"/>
          </p:cNvSpPr>
          <p:nvPr>
            <p:ph type="pic" sz="quarter" idx="17"/>
          </p:nvPr>
        </p:nvSpPr>
        <p:spPr>
          <a:xfrm>
            <a:off x="9261647" y="0"/>
            <a:ext cx="2930353" cy="1559882"/>
          </a:xfrm>
          <a:custGeom>
            <a:avLst/>
            <a:gdLst>
              <a:gd name="connsiteX0" fmla="*/ 562125 w 2930353"/>
              <a:gd name="connsiteY0" fmla="*/ 435632 h 1559882"/>
              <a:gd name="connsiteX1" fmla="*/ 1124250 w 2930353"/>
              <a:gd name="connsiteY1" fmla="*/ 997757 h 1559882"/>
              <a:gd name="connsiteX2" fmla="*/ 562125 w 2930353"/>
              <a:gd name="connsiteY2" fmla="*/ 1559882 h 1559882"/>
              <a:gd name="connsiteX3" fmla="*/ 0 w 2930353"/>
              <a:gd name="connsiteY3" fmla="*/ 997757 h 1559882"/>
              <a:gd name="connsiteX4" fmla="*/ 562125 w 2930353"/>
              <a:gd name="connsiteY4" fmla="*/ 435632 h 1559882"/>
              <a:gd name="connsiteX5" fmla="*/ 1475035 w 2930353"/>
              <a:gd name="connsiteY5" fmla="*/ 0 h 1559882"/>
              <a:gd name="connsiteX6" fmla="*/ 2930353 w 2930353"/>
              <a:gd name="connsiteY6" fmla="*/ 0 h 1559882"/>
              <a:gd name="connsiteX7" fmla="*/ 2930353 w 2930353"/>
              <a:gd name="connsiteY7" fmla="*/ 1239091 h 1559882"/>
              <a:gd name="connsiteX8" fmla="*/ 2822571 w 2930353"/>
              <a:gd name="connsiteY8" fmla="*/ 1328020 h 1559882"/>
              <a:gd name="connsiteX9" fmla="*/ 2282653 w 2930353"/>
              <a:gd name="connsiteY9" fmla="*/ 1492942 h 1559882"/>
              <a:gd name="connsiteX10" fmla="*/ 1316979 w 2930353"/>
              <a:gd name="connsiteY10" fmla="*/ 527268 h 1559882"/>
              <a:gd name="connsiteX11" fmla="*/ 1392867 w 2930353"/>
              <a:gd name="connsiteY11" fmla="*/ 151384 h 15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353" h="1559882">
                <a:moveTo>
                  <a:pt x="562125" y="435632"/>
                </a:moveTo>
                <a:cubicBezTo>
                  <a:pt x="872578" y="435632"/>
                  <a:pt x="1124250" y="687304"/>
                  <a:pt x="1124250" y="997757"/>
                </a:cubicBezTo>
                <a:cubicBezTo>
                  <a:pt x="1124250" y="1308210"/>
                  <a:pt x="872578" y="1559882"/>
                  <a:pt x="562125" y="1559882"/>
                </a:cubicBezTo>
                <a:cubicBezTo>
                  <a:pt x="251672" y="1559882"/>
                  <a:pt x="0" y="1308210"/>
                  <a:pt x="0" y="997757"/>
                </a:cubicBezTo>
                <a:cubicBezTo>
                  <a:pt x="0" y="687304"/>
                  <a:pt x="251672" y="435632"/>
                  <a:pt x="562125" y="435632"/>
                </a:cubicBezTo>
                <a:close/>
                <a:moveTo>
                  <a:pt x="1475035" y="0"/>
                </a:moveTo>
                <a:lnTo>
                  <a:pt x="2930353" y="0"/>
                </a:lnTo>
                <a:lnTo>
                  <a:pt x="2930353" y="1239091"/>
                </a:lnTo>
                <a:lnTo>
                  <a:pt x="2822571" y="1328020"/>
                </a:lnTo>
                <a:cubicBezTo>
                  <a:pt x="2668448" y="1432143"/>
                  <a:pt x="2482651" y="1492942"/>
                  <a:pt x="2282653" y="1492942"/>
                </a:cubicBezTo>
                <a:cubicBezTo>
                  <a:pt x="1749326" y="1492942"/>
                  <a:pt x="1316979" y="1060595"/>
                  <a:pt x="1316979" y="527268"/>
                </a:cubicBezTo>
                <a:cubicBezTo>
                  <a:pt x="1316979" y="393936"/>
                  <a:pt x="1344001" y="266916"/>
                  <a:pt x="1392867" y="151384"/>
                </a:cubicBezTo>
                <a:close/>
              </a:path>
            </a:pathLst>
          </a:custGeom>
        </p:spPr>
        <p:txBody>
          <a:bodyPr wrap="square" anchor="ctr">
            <a:noAutofit/>
          </a:bodyPr>
          <a:lstStyle>
            <a:lvl1pPr algn="ctr">
              <a:buNone/>
              <a:defRPr/>
            </a:lvl1pPr>
          </a:lstStyle>
          <a:p>
            <a:r>
              <a:rPr lang="en-US" dirty="0"/>
              <a:t>Click icon to add picture</a:t>
            </a:r>
          </a:p>
        </p:txBody>
      </p:sp>
      <p:sp>
        <p:nvSpPr>
          <p:cNvPr id="11" name="Title 1">
            <a:extLst>
              <a:ext uri="{FF2B5EF4-FFF2-40B4-BE49-F238E27FC236}">
                <a16:creationId xmlns:a16="http://schemas.microsoft.com/office/drawing/2014/main" id="{92F03355-C197-48C4-A4DF-B4133848335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65901999"/>
      </p:ext>
    </p:extLst>
  </p:cSld>
  <p:clrMapOvr>
    <a:masterClrMapping/>
  </p:clrMapOvr>
  <p:extLst>
    <p:ext uri="{DCECCB84-F9BA-43D5-87BE-67443E8EF086}">
      <p15:sldGuideLst xmlns:p15="http://schemas.microsoft.com/office/powerpoint/2012/main">
        <p15:guide id="1" orient="horz" pos="1272">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hree Column">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1E0F77B-E8C6-4A86-B521-8368A308A9A2}"/>
              </a:ext>
            </a:extLst>
          </p:cNvPr>
          <p:cNvSpPr>
            <a:spLocks noGrp="1"/>
          </p:cNvSpPr>
          <p:nvPr>
            <p:ph type="body" sz="quarter" idx="14"/>
          </p:nvPr>
        </p:nvSpPr>
        <p:spPr>
          <a:xfrm>
            <a:off x="660400" y="2037656"/>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26" name="Text Placeholder 25">
            <a:extLst>
              <a:ext uri="{FF2B5EF4-FFF2-40B4-BE49-F238E27FC236}">
                <a16:creationId xmlns:a16="http://schemas.microsoft.com/office/drawing/2014/main" id="{4A6E2374-7B5B-4947-8461-F294B56E70DE}"/>
              </a:ext>
            </a:extLst>
          </p:cNvPr>
          <p:cNvSpPr>
            <a:spLocks noGrp="1"/>
          </p:cNvSpPr>
          <p:nvPr>
            <p:ph type="body" sz="quarter" idx="13"/>
          </p:nvPr>
        </p:nvSpPr>
        <p:spPr>
          <a:xfrm>
            <a:off x="66040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29" name="Text Placeholder 27">
            <a:extLst>
              <a:ext uri="{FF2B5EF4-FFF2-40B4-BE49-F238E27FC236}">
                <a16:creationId xmlns:a16="http://schemas.microsoft.com/office/drawing/2014/main" id="{FB9159BE-CEED-461B-AF31-03BC124E2741}"/>
              </a:ext>
            </a:extLst>
          </p:cNvPr>
          <p:cNvSpPr>
            <a:spLocks noGrp="1"/>
          </p:cNvSpPr>
          <p:nvPr>
            <p:ph type="body" sz="quarter" idx="15"/>
          </p:nvPr>
        </p:nvSpPr>
        <p:spPr>
          <a:xfrm>
            <a:off x="8044180" y="2052478"/>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30" name="Text Placeholder 25">
            <a:extLst>
              <a:ext uri="{FF2B5EF4-FFF2-40B4-BE49-F238E27FC236}">
                <a16:creationId xmlns:a16="http://schemas.microsoft.com/office/drawing/2014/main" id="{2C15BD20-69D8-4EC1-8A33-A0C6EAFD30AA}"/>
              </a:ext>
            </a:extLst>
          </p:cNvPr>
          <p:cNvSpPr>
            <a:spLocks noGrp="1"/>
          </p:cNvSpPr>
          <p:nvPr>
            <p:ph type="body" sz="quarter" idx="16"/>
          </p:nvPr>
        </p:nvSpPr>
        <p:spPr>
          <a:xfrm>
            <a:off x="8056880" y="2668182"/>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11" name="Text Placeholder 27">
            <a:extLst>
              <a:ext uri="{FF2B5EF4-FFF2-40B4-BE49-F238E27FC236}">
                <a16:creationId xmlns:a16="http://schemas.microsoft.com/office/drawing/2014/main" id="{4FDB27CA-009D-4863-B119-0EC36837148A}"/>
              </a:ext>
            </a:extLst>
          </p:cNvPr>
          <p:cNvSpPr>
            <a:spLocks noGrp="1"/>
          </p:cNvSpPr>
          <p:nvPr>
            <p:ph type="body" sz="quarter" idx="17"/>
          </p:nvPr>
        </p:nvSpPr>
        <p:spPr>
          <a:xfrm>
            <a:off x="4352290" y="2048933"/>
            <a:ext cx="3474720" cy="438150"/>
          </a:xfrm>
          <a:prstGeom prst="rect">
            <a:avLst/>
          </a:prstGeom>
        </p:spPr>
        <p:txBody>
          <a:bodyPr/>
          <a:lstStyle>
            <a:lvl1pPr>
              <a:buNone/>
              <a:defRPr lang="en-US" sz="2400" b="1" kern="1200" dirty="0" smtClean="0">
                <a:solidFill>
                  <a:schemeClr val="tx1"/>
                </a:solidFill>
                <a:latin typeface="+mj-lt"/>
                <a:ea typeface="+mn-ea"/>
                <a:cs typeface="Biome Light" panose="020B0303030204020804" pitchFamily="34" charset="0"/>
              </a:defRPr>
            </a:lvl1pPr>
            <a:lvl2pPr>
              <a:buNone/>
              <a:defRPr/>
            </a:lvl2pPr>
          </a:lstStyle>
          <a:p>
            <a:pPr lvl="0"/>
            <a:r>
              <a:rPr lang="en-US"/>
              <a:t>Click to edit Master text styles</a:t>
            </a:r>
          </a:p>
        </p:txBody>
      </p:sp>
      <p:sp>
        <p:nvSpPr>
          <p:cNvPr id="12" name="Text Placeholder 25">
            <a:extLst>
              <a:ext uri="{FF2B5EF4-FFF2-40B4-BE49-F238E27FC236}">
                <a16:creationId xmlns:a16="http://schemas.microsoft.com/office/drawing/2014/main" id="{FD03E3EF-D812-4B98-959B-6800BBE59D1C}"/>
              </a:ext>
            </a:extLst>
          </p:cNvPr>
          <p:cNvSpPr>
            <a:spLocks noGrp="1"/>
          </p:cNvSpPr>
          <p:nvPr>
            <p:ph type="body" sz="quarter" idx="18"/>
          </p:nvPr>
        </p:nvSpPr>
        <p:spPr>
          <a:xfrm>
            <a:off x="4364990" y="2664637"/>
            <a:ext cx="3474720" cy="2935288"/>
          </a:xfrm>
          <a:prstGeom prst="rect">
            <a:avLst/>
          </a:prstGeom>
        </p:spPr>
        <p:txBody>
          <a:bodyPr/>
          <a:lstStyle>
            <a:lvl1pPr>
              <a:buClr>
                <a:schemeClr val="accent4"/>
              </a:buClr>
              <a:buFont typeface="Wingdings" panose="05000000000000000000" pitchFamily="2" charset="2"/>
              <a:buChar char="§"/>
              <a:defRPr lang="en-US" sz="2000" kern="1200" dirty="0" smtClean="0">
                <a:solidFill>
                  <a:schemeClr val="tx1"/>
                </a:solidFill>
                <a:latin typeface="+mn-lt"/>
                <a:ea typeface="+mn-ea"/>
                <a:cs typeface="Biome Light" panose="020B0303030204020804" pitchFamily="34" charset="0"/>
              </a:defRPr>
            </a:lvl1pPr>
          </a:lstStyle>
          <a:p>
            <a:pPr lvl="0"/>
            <a:r>
              <a:rPr lang="en-US"/>
              <a:t>Click to edit Master text styles</a:t>
            </a:r>
          </a:p>
        </p:txBody>
      </p:sp>
      <p:sp>
        <p:nvSpPr>
          <p:cNvPr id="3" name="Hexagon 2">
            <a:extLst>
              <a:ext uri="{FF2B5EF4-FFF2-40B4-BE49-F238E27FC236}">
                <a16:creationId xmlns:a16="http://schemas.microsoft.com/office/drawing/2014/main" id="{303FFB35-43AC-4A56-92D0-91038C098B3C}"/>
              </a:ext>
            </a:extLst>
          </p:cNvPr>
          <p:cNvSpPr/>
          <p:nvPr userDrawn="1"/>
        </p:nvSpPr>
        <p:spPr>
          <a:xfrm>
            <a:off x="10700126" y="788523"/>
            <a:ext cx="1155906" cy="99647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AAF31DA0-707D-4A5D-BB7A-A5C90DB11A55}"/>
              </a:ext>
            </a:extLst>
          </p:cNvPr>
          <p:cNvSpPr/>
          <p:nvPr userDrawn="1"/>
        </p:nvSpPr>
        <p:spPr>
          <a:xfrm>
            <a:off x="11388427" y="1859136"/>
            <a:ext cx="315205" cy="2717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Hexagon 4">
            <a:extLst>
              <a:ext uri="{FF2B5EF4-FFF2-40B4-BE49-F238E27FC236}">
                <a16:creationId xmlns:a16="http://schemas.microsoft.com/office/drawing/2014/main" id="{539F452B-F55F-4D85-834B-A7EAF742647C}"/>
              </a:ext>
            </a:extLst>
          </p:cNvPr>
          <p:cNvSpPr/>
          <p:nvPr userDrawn="1"/>
        </p:nvSpPr>
        <p:spPr>
          <a:xfrm>
            <a:off x="9014155" y="740289"/>
            <a:ext cx="379060" cy="32677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itle 1">
            <a:extLst>
              <a:ext uri="{FF2B5EF4-FFF2-40B4-BE49-F238E27FC236}">
                <a16:creationId xmlns:a16="http://schemas.microsoft.com/office/drawing/2014/main" id="{91D9F6BE-FB0B-42EE-8F02-95F5CC039B06}"/>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C67FFA0E-8AAA-4DEB-B97E-31969F57927D}"/>
              </a:ext>
            </a:extLst>
          </p:cNvPr>
          <p:cNvSpPr>
            <a:spLocks noGrp="1"/>
          </p:cNvSpPr>
          <p:nvPr>
            <p:ph type="pic" sz="quarter" idx="20"/>
          </p:nvPr>
        </p:nvSpPr>
        <p:spPr>
          <a:xfrm>
            <a:off x="9393238" y="2"/>
            <a:ext cx="2798762" cy="1354861"/>
          </a:xfrm>
          <a:custGeom>
            <a:avLst/>
            <a:gdLst>
              <a:gd name="connsiteX0" fmla="*/ 316595 w 2798762"/>
              <a:gd name="connsiteY0" fmla="*/ 88390 h 1354861"/>
              <a:gd name="connsiteX1" fmla="*/ 1152465 w 2798762"/>
              <a:gd name="connsiteY1" fmla="*/ 88390 h 1354861"/>
              <a:gd name="connsiteX2" fmla="*/ 1469083 w 2798762"/>
              <a:gd name="connsiteY2" fmla="*/ 721626 h 1354861"/>
              <a:gd name="connsiteX3" fmla="*/ 1152465 w 2798762"/>
              <a:gd name="connsiteY3" fmla="*/ 1354861 h 1354861"/>
              <a:gd name="connsiteX4" fmla="*/ 316595 w 2798762"/>
              <a:gd name="connsiteY4" fmla="*/ 1354861 h 1354861"/>
              <a:gd name="connsiteX5" fmla="*/ 0 w 2798762"/>
              <a:gd name="connsiteY5" fmla="*/ 721672 h 1354861"/>
              <a:gd name="connsiteX6" fmla="*/ 0 w 2798762"/>
              <a:gd name="connsiteY6" fmla="*/ 721580 h 1354861"/>
              <a:gd name="connsiteX7" fmla="*/ 1250372 w 2798762"/>
              <a:gd name="connsiteY7" fmla="*/ 0 h 1354861"/>
              <a:gd name="connsiteX8" fmla="*/ 2798762 w 2798762"/>
              <a:gd name="connsiteY8" fmla="*/ 0 h 1354861"/>
              <a:gd name="connsiteX9" fmla="*/ 2798762 w 2798762"/>
              <a:gd name="connsiteY9" fmla="*/ 505978 h 1354861"/>
              <a:gd name="connsiteX10" fmla="*/ 2719777 w 2798762"/>
              <a:gd name="connsiteY10" fmla="*/ 663948 h 1354861"/>
              <a:gd name="connsiteX11" fmla="*/ 1582346 w 2798762"/>
              <a:gd name="connsiteY11" fmla="*/ 663948 h 135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762" h="1354861">
                <a:moveTo>
                  <a:pt x="316595" y="88390"/>
                </a:moveTo>
                <a:lnTo>
                  <a:pt x="1152465" y="88390"/>
                </a:lnTo>
                <a:lnTo>
                  <a:pt x="1469083" y="721626"/>
                </a:lnTo>
                <a:lnTo>
                  <a:pt x="1152465" y="1354861"/>
                </a:lnTo>
                <a:lnTo>
                  <a:pt x="316595" y="1354861"/>
                </a:lnTo>
                <a:lnTo>
                  <a:pt x="0" y="721672"/>
                </a:lnTo>
                <a:lnTo>
                  <a:pt x="0" y="721580"/>
                </a:lnTo>
                <a:close/>
                <a:moveTo>
                  <a:pt x="1250372" y="0"/>
                </a:moveTo>
                <a:lnTo>
                  <a:pt x="2798762" y="0"/>
                </a:lnTo>
                <a:lnTo>
                  <a:pt x="2798762" y="505978"/>
                </a:lnTo>
                <a:lnTo>
                  <a:pt x="2719777" y="663948"/>
                </a:lnTo>
                <a:lnTo>
                  <a:pt x="1582346" y="663948"/>
                </a:lnTo>
                <a:close/>
              </a:path>
            </a:pathLst>
          </a:custGeom>
        </p:spPr>
        <p:txBody>
          <a:bodyPr wrap="square" anchor="ctr">
            <a:noAutofit/>
          </a:bodyPr>
          <a:lstStyle>
            <a:lvl1pPr algn="ctr">
              <a:buNone/>
              <a:defRPr/>
            </a:lvl1pPr>
          </a:lstStyle>
          <a:p>
            <a:r>
              <a:rPr lang="en-US" dirty="0"/>
              <a:t>Click icon to add picture</a:t>
            </a:r>
          </a:p>
        </p:txBody>
      </p:sp>
    </p:spTree>
    <p:extLst>
      <p:ext uri="{BB962C8B-B14F-4D97-AF65-F5344CB8AC3E}">
        <p14:creationId xmlns:p14="http://schemas.microsoft.com/office/powerpoint/2010/main" val="4096559002"/>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E74AFC3-1C60-42DE-ABAC-F53CA85AC6F1}"/>
              </a:ext>
            </a:extLst>
          </p:cNvPr>
          <p:cNvSpPr/>
          <p:nvPr userDrawn="1"/>
        </p:nvSpPr>
        <p:spPr>
          <a:xfrm>
            <a:off x="5897272" y="1457542"/>
            <a:ext cx="617218" cy="6172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F133261-FFEB-4B3D-B085-14AEAE741F82}"/>
              </a:ext>
            </a:extLst>
          </p:cNvPr>
          <p:cNvSpPr/>
          <p:nvPr userDrawn="1"/>
        </p:nvSpPr>
        <p:spPr>
          <a:xfrm>
            <a:off x="9810348" y="5955461"/>
            <a:ext cx="394539" cy="394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3FE105-1D8E-48B0-AD9A-95AC9A165651}"/>
              </a:ext>
            </a:extLst>
          </p:cNvPr>
          <p:cNvSpPr/>
          <p:nvPr userDrawn="1"/>
        </p:nvSpPr>
        <p:spPr>
          <a:xfrm>
            <a:off x="6514490" y="946887"/>
            <a:ext cx="335852" cy="3358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a:extLst>
              <a:ext uri="{FF2B5EF4-FFF2-40B4-BE49-F238E27FC236}">
                <a16:creationId xmlns:a16="http://schemas.microsoft.com/office/drawing/2014/main" id="{AC4388F5-0DCA-4A09-A6E1-AE07F403093C}"/>
              </a:ext>
            </a:extLst>
          </p:cNvPr>
          <p:cNvSpPr>
            <a:spLocks noGrp="1"/>
          </p:cNvSpPr>
          <p:nvPr>
            <p:ph type="body" sz="quarter" idx="10"/>
          </p:nvPr>
        </p:nvSpPr>
        <p:spPr>
          <a:xfrm>
            <a:off x="647701" y="2042790"/>
            <a:ext cx="4143374" cy="2654301"/>
          </a:xfrm>
          <a:prstGeom prst="rect">
            <a:avLst/>
          </a:prstGeom>
        </p:spPr>
        <p:txBody>
          <a:bodyPr/>
          <a:lstStyle>
            <a:lvl1pPr marL="0" indent="0">
              <a:buNone/>
              <a:defRPr sz="2000"/>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7" name="Text Placeholder 15">
            <a:extLst>
              <a:ext uri="{FF2B5EF4-FFF2-40B4-BE49-F238E27FC236}">
                <a16:creationId xmlns:a16="http://schemas.microsoft.com/office/drawing/2014/main" id="{02C12FDC-BC11-43E8-B22A-3EC48E0344D9}"/>
              </a:ext>
            </a:extLst>
          </p:cNvPr>
          <p:cNvSpPr>
            <a:spLocks noGrp="1"/>
          </p:cNvSpPr>
          <p:nvPr>
            <p:ph type="body" sz="quarter" idx="11"/>
          </p:nvPr>
        </p:nvSpPr>
        <p:spPr>
          <a:xfrm>
            <a:off x="647699" y="4953919"/>
            <a:ext cx="4143375" cy="759470"/>
          </a:xfrm>
          <a:prstGeom prst="rect">
            <a:avLst/>
          </a:prstGeom>
        </p:spPr>
        <p:txBody>
          <a:bodyPr/>
          <a:lstStyle>
            <a:lvl1pPr marL="0" indent="0">
              <a:buNone/>
              <a:defRPr sz="2000" b="1">
                <a:solidFill>
                  <a:schemeClr val="accent4"/>
                </a:solidFill>
              </a:defRPr>
            </a:lvl1pPr>
            <a:lvl2pPr>
              <a:buNone/>
              <a:defRPr sz="2000"/>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3D43F412-F2C7-4D38-BDD0-9663029081D5}"/>
              </a:ext>
            </a:extLst>
          </p:cNvPr>
          <p:cNvSpPr>
            <a:spLocks noGrp="1"/>
          </p:cNvSpPr>
          <p:nvPr>
            <p:ph type="pic" sz="quarter" idx="13"/>
          </p:nvPr>
        </p:nvSpPr>
        <p:spPr>
          <a:xfrm>
            <a:off x="5887402" y="533063"/>
            <a:ext cx="5542598" cy="5611666"/>
          </a:xfrm>
          <a:custGeom>
            <a:avLst/>
            <a:gdLst>
              <a:gd name="connsiteX0" fmla="*/ 3354105 w 5542598"/>
              <a:gd name="connsiteY0" fmla="*/ 4359376 h 5611666"/>
              <a:gd name="connsiteX1" fmla="*/ 3980250 w 5542598"/>
              <a:gd name="connsiteY1" fmla="*/ 4985521 h 5611666"/>
              <a:gd name="connsiteX2" fmla="*/ 3354105 w 5542598"/>
              <a:gd name="connsiteY2" fmla="*/ 5611666 h 5611666"/>
              <a:gd name="connsiteX3" fmla="*/ 2727960 w 5542598"/>
              <a:gd name="connsiteY3" fmla="*/ 4985521 h 5611666"/>
              <a:gd name="connsiteX4" fmla="*/ 3354105 w 5542598"/>
              <a:gd name="connsiteY4" fmla="*/ 4359376 h 5611666"/>
              <a:gd name="connsiteX5" fmla="*/ 1592580 w 5542598"/>
              <a:gd name="connsiteY5" fmla="*/ 1430357 h 5611666"/>
              <a:gd name="connsiteX6" fmla="*/ 3185160 w 5542598"/>
              <a:gd name="connsiteY6" fmla="*/ 3022937 h 5611666"/>
              <a:gd name="connsiteX7" fmla="*/ 1592580 w 5542598"/>
              <a:gd name="connsiteY7" fmla="*/ 4615517 h 5611666"/>
              <a:gd name="connsiteX8" fmla="*/ 0 w 5542598"/>
              <a:gd name="connsiteY8" fmla="*/ 3022937 h 5611666"/>
              <a:gd name="connsiteX9" fmla="*/ 1592580 w 5542598"/>
              <a:gd name="connsiteY9" fmla="*/ 1430357 h 5611666"/>
              <a:gd name="connsiteX10" fmla="*/ 4230267 w 5542598"/>
              <a:gd name="connsiteY10" fmla="*/ 0 h 5611666"/>
              <a:gd name="connsiteX11" fmla="*/ 5542598 w 5542598"/>
              <a:gd name="connsiteY11" fmla="*/ 1312331 h 5611666"/>
              <a:gd name="connsiteX12" fmla="*/ 4230267 w 5542598"/>
              <a:gd name="connsiteY12" fmla="*/ 2624662 h 5611666"/>
              <a:gd name="connsiteX13" fmla="*/ 2917936 w 5542598"/>
              <a:gd name="connsiteY13" fmla="*/ 1312331 h 5611666"/>
              <a:gd name="connsiteX14" fmla="*/ 4230267 w 5542598"/>
              <a:gd name="connsiteY14" fmla="*/ 0 h 561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2598" h="5611666">
                <a:moveTo>
                  <a:pt x="3354105" y="4359376"/>
                </a:moveTo>
                <a:cubicBezTo>
                  <a:pt x="3699915" y="4359376"/>
                  <a:pt x="3980250" y="4639711"/>
                  <a:pt x="3980250" y="4985521"/>
                </a:cubicBezTo>
                <a:cubicBezTo>
                  <a:pt x="3980250" y="5331331"/>
                  <a:pt x="3699915" y="5611666"/>
                  <a:pt x="3354105" y="5611666"/>
                </a:cubicBezTo>
                <a:cubicBezTo>
                  <a:pt x="3008295" y="5611666"/>
                  <a:pt x="2727960" y="5331331"/>
                  <a:pt x="2727960" y="4985521"/>
                </a:cubicBezTo>
                <a:cubicBezTo>
                  <a:pt x="2727960" y="4639711"/>
                  <a:pt x="3008295" y="4359376"/>
                  <a:pt x="3354105" y="4359376"/>
                </a:cubicBezTo>
                <a:close/>
                <a:moveTo>
                  <a:pt x="1592580" y="1430357"/>
                </a:moveTo>
                <a:cubicBezTo>
                  <a:pt x="2472138" y="1430357"/>
                  <a:pt x="3185160" y="2143379"/>
                  <a:pt x="3185160" y="3022937"/>
                </a:cubicBezTo>
                <a:cubicBezTo>
                  <a:pt x="3185160" y="3902495"/>
                  <a:pt x="2472138" y="4615517"/>
                  <a:pt x="1592580" y="4615517"/>
                </a:cubicBezTo>
                <a:cubicBezTo>
                  <a:pt x="713022" y="4615517"/>
                  <a:pt x="0" y="3902495"/>
                  <a:pt x="0" y="3022937"/>
                </a:cubicBezTo>
                <a:cubicBezTo>
                  <a:pt x="0" y="2143379"/>
                  <a:pt x="713022" y="1430357"/>
                  <a:pt x="1592580" y="1430357"/>
                </a:cubicBezTo>
                <a:close/>
                <a:moveTo>
                  <a:pt x="4230267" y="0"/>
                </a:moveTo>
                <a:cubicBezTo>
                  <a:pt x="4955047" y="0"/>
                  <a:pt x="5542598" y="587551"/>
                  <a:pt x="5542598" y="1312331"/>
                </a:cubicBezTo>
                <a:cubicBezTo>
                  <a:pt x="5542598" y="2037111"/>
                  <a:pt x="4955047" y="2624662"/>
                  <a:pt x="4230267" y="2624662"/>
                </a:cubicBezTo>
                <a:cubicBezTo>
                  <a:pt x="3505487" y="2624662"/>
                  <a:pt x="2917936" y="2037111"/>
                  <a:pt x="2917936" y="1312331"/>
                </a:cubicBezTo>
                <a:cubicBezTo>
                  <a:pt x="2917936" y="587551"/>
                  <a:pt x="3505487" y="0"/>
                  <a:pt x="4230267" y="0"/>
                </a:cubicBezTo>
                <a:close/>
              </a:path>
            </a:pathLst>
          </a:custGeom>
        </p:spPr>
        <p:txBody>
          <a:bodyPr wrap="square" anchor="ctr">
            <a:noAutofit/>
          </a:bodyPr>
          <a:lstStyle>
            <a:lvl1pPr algn="ctr">
              <a:buNone/>
              <a:defRPr/>
            </a:lvl1pPr>
          </a:lstStyle>
          <a:p>
            <a:r>
              <a:rPr lang="en-US" dirty="0"/>
              <a:t>Click icon to add picture</a:t>
            </a:r>
          </a:p>
        </p:txBody>
      </p:sp>
      <p:sp>
        <p:nvSpPr>
          <p:cNvPr id="13" name="Title 1">
            <a:extLst>
              <a:ext uri="{FF2B5EF4-FFF2-40B4-BE49-F238E27FC236}">
                <a16:creationId xmlns:a16="http://schemas.microsoft.com/office/drawing/2014/main" id="{11176083-2CE5-4707-A564-46805454AF1A}"/>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316186999"/>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46113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7D24-DFF4-42BA-9E5B-80E4B39477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Rectangle 2">
            <a:extLst>
              <a:ext uri="{FF2B5EF4-FFF2-40B4-BE49-F238E27FC236}">
                <a16:creationId xmlns:a16="http://schemas.microsoft.com/office/drawing/2014/main" id="{8DCA88B3-DA28-4123-8B77-58BCDBA4E3EC}"/>
              </a:ext>
            </a:extLst>
          </p:cNvPr>
          <p:cNvSpPr/>
          <p:nvPr userDrawn="1"/>
        </p:nvSpPr>
        <p:spPr>
          <a:xfrm>
            <a:off x="479271" y="5486399"/>
            <a:ext cx="2579239" cy="119817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208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18"/>
            <a:ext cx="12192000" cy="6855765"/>
          </a:xfrm>
          <a:prstGeom prst="rect">
            <a:avLst/>
          </a:prstGeom>
        </p:spPr>
      </p:pic>
      <p:sp>
        <p:nvSpPr>
          <p:cNvPr id="3" name="Title 1"/>
          <p:cNvSpPr>
            <a:spLocks noGrp="1"/>
          </p:cNvSpPr>
          <p:nvPr>
            <p:ph type="title"/>
          </p:nvPr>
        </p:nvSpPr>
        <p:spPr>
          <a:xfrm>
            <a:off x="609600" y="274638"/>
            <a:ext cx="10972800" cy="276999"/>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4" name="Content Placeholder 2"/>
          <p:cNvSpPr>
            <a:spLocks noGrp="1"/>
          </p:cNvSpPr>
          <p:nvPr>
            <p:ph idx="1"/>
          </p:nvPr>
        </p:nvSpPr>
        <p:spPr>
          <a:xfrm>
            <a:off x="609600" y="1600201"/>
            <a:ext cx="10972800" cy="1384995"/>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849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0EBB-1881-4B1C-839A-2E0E7FEE6E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341DC-3F77-41C6-8463-BBBC0CF5C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B337C-816A-4256-BBF8-539EBCC672C2}"/>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5" name="Footer Placeholder 4">
            <a:extLst>
              <a:ext uri="{FF2B5EF4-FFF2-40B4-BE49-F238E27FC236}">
                <a16:creationId xmlns:a16="http://schemas.microsoft.com/office/drawing/2014/main" id="{973B25D3-5A3D-440A-AB7B-C2FB5B65574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5B15559-95F6-459A-B9AC-74658B5B6376}"/>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47273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2781-999D-4AAC-83FF-4DD87E19B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11ED5-DB13-4EC0-95E5-55687BE79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79BD3-430A-48AF-AA58-28A9145D2FCE}"/>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5" name="Footer Placeholder 4">
            <a:extLst>
              <a:ext uri="{FF2B5EF4-FFF2-40B4-BE49-F238E27FC236}">
                <a16:creationId xmlns:a16="http://schemas.microsoft.com/office/drawing/2014/main" id="{18473893-623F-435D-8632-4A0BB07BD1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E676CAD-ED18-48C3-BE7A-1CDBDC6B9E60}"/>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318020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8770-5F6D-48EA-ABFC-33C34D0C8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71CF94-1697-4D5F-A9AF-FE75C0282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5FC6CC-D29B-4D9E-AB3E-E844232BF1E6}"/>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5" name="Footer Placeholder 4">
            <a:extLst>
              <a:ext uri="{FF2B5EF4-FFF2-40B4-BE49-F238E27FC236}">
                <a16:creationId xmlns:a16="http://schemas.microsoft.com/office/drawing/2014/main" id="{7E8C244F-74E9-49FF-B560-73CB53C5AB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4DBE399-96B8-4E85-94DF-F995BDB65543}"/>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314833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FA57703-9E4A-48E0-A123-3A5EDC76475C}"/>
              </a:ext>
            </a:extLst>
          </p:cNvPr>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
        <p:nvSpPr>
          <p:cNvPr id="2" name="Rectangle 1" descr="Tall office building looking up">
            <a:extLst>
              <a:ext uri="{FF2B5EF4-FFF2-40B4-BE49-F238E27FC236}">
                <a16:creationId xmlns:a16="http://schemas.microsoft.com/office/drawing/2014/main" id="{AF7FA146-2A75-4EA7-A9AD-EBCE6F17FB42}"/>
              </a:ext>
            </a:extLst>
          </p:cNvPr>
          <p:cNvSpPr/>
          <p:nvPr userDrawn="1"/>
        </p:nvSpPr>
        <p:spPr>
          <a:xfrm>
            <a:off x="3718560" y="1181123"/>
            <a:ext cx="4754880" cy="4495754"/>
          </a:xfrm>
          <a:prstGeom prst="rect">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a:extLst>
              <a:ext uri="{FF2B5EF4-FFF2-40B4-BE49-F238E27FC236}">
                <a16:creationId xmlns:a16="http://schemas.microsoft.com/office/drawing/2014/main" id="{340C15AA-E296-48AE-857F-0589EEA69DC6}"/>
              </a:ext>
            </a:extLst>
          </p:cNvPr>
          <p:cNvSpPr>
            <a:spLocks noGrp="1"/>
          </p:cNvSpPr>
          <p:nvPr>
            <p:ph type="body" sz="quarter" idx="11" hasCustomPrompt="1"/>
          </p:nvPr>
        </p:nvSpPr>
        <p:spPr>
          <a:xfrm>
            <a:off x="4149139" y="4859469"/>
            <a:ext cx="3924934" cy="490538"/>
          </a:xfrm>
          <a:prstGeom prst="rect">
            <a:avLst/>
          </a:prstGeom>
        </p:spPr>
        <p:txBody>
          <a:bodyPr/>
          <a:lstStyle>
            <a:lvl1pPr algn="r">
              <a:buNone/>
              <a:defRPr lang="en-US" sz="24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6" name="Title 1">
            <a:extLst>
              <a:ext uri="{FF2B5EF4-FFF2-40B4-BE49-F238E27FC236}">
                <a16:creationId xmlns:a16="http://schemas.microsoft.com/office/drawing/2014/main" id="{162BE5D7-9E35-49F8-A8E4-2093183A6404}"/>
              </a:ext>
            </a:extLst>
          </p:cNvPr>
          <p:cNvSpPr>
            <a:spLocks noGrp="1"/>
          </p:cNvSpPr>
          <p:nvPr>
            <p:ph type="title"/>
          </p:nvPr>
        </p:nvSpPr>
        <p:spPr>
          <a:xfrm>
            <a:off x="4149139" y="1529685"/>
            <a:ext cx="3924934" cy="1695637"/>
          </a:xfrm>
          <a:prstGeom prst="rect">
            <a:avLst/>
          </a:prstGeom>
        </p:spPr>
        <p:txBody>
          <a:bodyPr/>
          <a:lstStyle>
            <a:lvl1pPr>
              <a:spcBef>
                <a:spcPts val="1000"/>
              </a:spcBef>
              <a:defRPr sz="48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43995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553-84A6-492B-B9F0-1335710A3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19E2B-66E3-4770-BBEC-D759A39B7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406D9-961D-4F62-A1EC-97AC6B765B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152A4C-2726-43EC-AF4F-BDC7DC790133}"/>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6" name="Footer Placeholder 5">
            <a:extLst>
              <a:ext uri="{FF2B5EF4-FFF2-40B4-BE49-F238E27FC236}">
                <a16:creationId xmlns:a16="http://schemas.microsoft.com/office/drawing/2014/main" id="{871A1148-B650-43FA-B300-7A0662C49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32BF882-509A-4A99-86A7-57F8CE9BFBC4}"/>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4010448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83408-68A3-41B0-8AAE-9B1CC51289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471902-4CE7-45AD-AAE1-8D26429AA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C43849-EC0E-479F-8136-5A48FAD4BC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AC41BD-38CF-416E-9508-F4643B0C32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8C9083-A0FD-42D7-92A0-ED0A808D6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63FA32-B360-489A-9443-DDA14D4A952D}"/>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8" name="Footer Placeholder 7">
            <a:extLst>
              <a:ext uri="{FF2B5EF4-FFF2-40B4-BE49-F238E27FC236}">
                <a16:creationId xmlns:a16="http://schemas.microsoft.com/office/drawing/2014/main" id="{D0FE4CD6-87D0-4CA2-87CE-61A76426BC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E1D7DAE-FF86-473D-9727-BBC9023F32F9}"/>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837765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0CE3-3C5A-4493-A4EB-73459B5F98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73E54-EBFF-43CD-8363-DF9495165A6F}"/>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4" name="Footer Placeholder 3">
            <a:extLst>
              <a:ext uri="{FF2B5EF4-FFF2-40B4-BE49-F238E27FC236}">
                <a16:creationId xmlns:a16="http://schemas.microsoft.com/office/drawing/2014/main" id="{38B796C8-A1EF-4777-A45E-8210AC60D5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057D2BA-B27A-42CD-8CB3-E68854D6FEDA}"/>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173718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61A86-FD8B-4A7D-A24C-F4D15E475548}"/>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3" name="Footer Placeholder 2">
            <a:extLst>
              <a:ext uri="{FF2B5EF4-FFF2-40B4-BE49-F238E27FC236}">
                <a16:creationId xmlns:a16="http://schemas.microsoft.com/office/drawing/2014/main" id="{81830E54-60DE-4280-A6E7-ED69C82B3FA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E34495C-AD0E-4DD8-9997-41CC41F50089}"/>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1570639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8AEE-2362-4CD1-AE4F-BAA415BF7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5EC64-8E0E-41DB-8AA8-AD281D647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CD4D1-1A83-4A17-A120-7325C3240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69516-D14C-4163-AA55-998EC67D1610}"/>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6" name="Footer Placeholder 5">
            <a:extLst>
              <a:ext uri="{FF2B5EF4-FFF2-40B4-BE49-F238E27FC236}">
                <a16:creationId xmlns:a16="http://schemas.microsoft.com/office/drawing/2014/main" id="{81A6BE79-5E07-425A-8ECD-F11B509B96C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AFD6B99-6799-4403-B016-4AF27349D366}"/>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2131086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FB19-1ADC-4117-8FD2-ADB702F8D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CD876C-199E-4CFB-8390-B79E5DB40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7DA31A-0AFA-4D73-9A00-778CE274D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7B3F73-8E1E-44B3-9CC2-BB5350C24AF9}"/>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6" name="Footer Placeholder 5">
            <a:extLst>
              <a:ext uri="{FF2B5EF4-FFF2-40B4-BE49-F238E27FC236}">
                <a16:creationId xmlns:a16="http://schemas.microsoft.com/office/drawing/2014/main" id="{9191CE94-F15F-4AB6-AB28-C13E279AA2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509F568-606B-401B-8D4A-BCDCAE7EB547}"/>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3572670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C50D4-6ABE-4083-868E-2DE4717C91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4B8F9-3C65-47A5-8081-24648C6752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5A49D-C0A8-41D1-B881-01042E3D0AC0}"/>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5" name="Footer Placeholder 4">
            <a:extLst>
              <a:ext uri="{FF2B5EF4-FFF2-40B4-BE49-F238E27FC236}">
                <a16:creationId xmlns:a16="http://schemas.microsoft.com/office/drawing/2014/main" id="{79C4484B-1A49-4B09-9E9D-84AD587A1A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FF14661-ACB9-4FCB-9E17-4DE94DAC0340}"/>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3175900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788AF-5AE1-4604-8888-973169CFFA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F4C369-3AAD-4066-A22A-2251BF8016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29F22-79FC-44A3-B7A6-AF06823A9E7B}"/>
              </a:ext>
            </a:extLst>
          </p:cNvPr>
          <p:cNvSpPr>
            <a:spLocks noGrp="1"/>
          </p:cNvSpPr>
          <p:nvPr>
            <p:ph type="dt" sz="half" idx="10"/>
          </p:nvPr>
        </p:nvSpPr>
        <p:spPr>
          <a:xfrm>
            <a:off x="838200" y="6356350"/>
            <a:ext cx="2743200" cy="365125"/>
          </a:xfrm>
          <a:prstGeom prst="rect">
            <a:avLst/>
          </a:prstGeom>
        </p:spPr>
        <p:txBody>
          <a:bodyPr/>
          <a:lstStyle/>
          <a:p>
            <a:fld id="{5741C019-8B6F-4B47-8AAB-F91B788FA4CF}" type="datetimeFigureOut">
              <a:rPr lang="en-US" smtClean="0"/>
              <a:t>1/24/2022</a:t>
            </a:fld>
            <a:endParaRPr lang="en-US" dirty="0"/>
          </a:p>
        </p:txBody>
      </p:sp>
      <p:sp>
        <p:nvSpPr>
          <p:cNvPr id="5" name="Footer Placeholder 4">
            <a:extLst>
              <a:ext uri="{FF2B5EF4-FFF2-40B4-BE49-F238E27FC236}">
                <a16:creationId xmlns:a16="http://schemas.microsoft.com/office/drawing/2014/main" id="{60D025EC-99D8-4144-9686-D65835924F9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B37A387-80E0-4254-9583-9460281C0975}"/>
              </a:ext>
            </a:extLst>
          </p:cNvPr>
          <p:cNvSpPr>
            <a:spLocks noGrp="1"/>
          </p:cNvSpPr>
          <p:nvPr>
            <p:ph type="sldNum" sz="quarter" idx="12"/>
          </p:nvPr>
        </p:nvSpPr>
        <p:spPr/>
        <p:txBody>
          <a:bodyPr/>
          <a:lstStyle/>
          <a:p>
            <a:fld id="{8CD3BBE5-0182-4A5C-9471-91F331A0CE0B}" type="slidenum">
              <a:rPr lang="en-US" smtClean="0"/>
              <a:t>‹#›</a:t>
            </a:fld>
            <a:endParaRPr lang="en-US" dirty="0"/>
          </a:p>
        </p:txBody>
      </p:sp>
    </p:spTree>
    <p:extLst>
      <p:ext uri="{BB962C8B-B14F-4D97-AF65-F5344CB8AC3E}">
        <p14:creationId xmlns:p14="http://schemas.microsoft.com/office/powerpoint/2010/main" val="3824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tx1"/>
        </a:solidFill>
        <a:effectLst/>
      </p:bgPr>
    </p:bg>
    <p:spTree>
      <p:nvGrpSpPr>
        <p:cNvPr id="1" name=""/>
        <p:cNvGrpSpPr/>
        <p:nvPr/>
      </p:nvGrpSpPr>
      <p:grpSpPr>
        <a:xfrm>
          <a:off x="0" y="0"/>
          <a:ext cx="0" cy="0"/>
          <a:chOff x="0" y="0"/>
          <a:chExt cx="0" cy="0"/>
        </a:xfrm>
      </p:grpSpPr>
      <p:sp>
        <p:nvSpPr>
          <p:cNvPr id="14" name="Picture Placeholder 21">
            <a:extLst>
              <a:ext uri="{FF2B5EF4-FFF2-40B4-BE49-F238E27FC236}">
                <a16:creationId xmlns:a16="http://schemas.microsoft.com/office/drawing/2014/main" id="{75D96571-69F8-475F-A910-ECC183425065}"/>
              </a:ext>
            </a:extLst>
          </p:cNvPr>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
        <p:nvSpPr>
          <p:cNvPr id="3" name="Oval 2" descr="Tall office building looking up">
            <a:extLst>
              <a:ext uri="{FF2B5EF4-FFF2-40B4-BE49-F238E27FC236}">
                <a16:creationId xmlns:a16="http://schemas.microsoft.com/office/drawing/2014/main" id="{CD4C2457-AECB-4015-9FE4-CCBC516AA9EE}"/>
              </a:ext>
            </a:extLst>
          </p:cNvPr>
          <p:cNvSpPr/>
          <p:nvPr userDrawn="1"/>
        </p:nvSpPr>
        <p:spPr>
          <a:xfrm>
            <a:off x="3352800" y="685800"/>
            <a:ext cx="5486400" cy="5486400"/>
          </a:xfrm>
          <a:prstGeom prst="ellipse">
            <a:avLst/>
          </a:prstGeom>
          <a:solidFill>
            <a:schemeClr val="accent5">
              <a:alpha val="40000"/>
            </a:schemeClr>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89A018F-D11C-4B07-9830-8336B27A18AD}"/>
              </a:ext>
            </a:extLst>
          </p:cNvPr>
          <p:cNvSpPr/>
          <p:nvPr userDrawn="1"/>
        </p:nvSpPr>
        <p:spPr>
          <a:xfrm>
            <a:off x="8138160" y="5669280"/>
            <a:ext cx="502920" cy="502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0209A32-FE17-4457-B02B-0A1DB9B8ADB1}"/>
              </a:ext>
            </a:extLst>
          </p:cNvPr>
          <p:cNvSpPr/>
          <p:nvPr userDrawn="1"/>
        </p:nvSpPr>
        <p:spPr>
          <a:xfrm>
            <a:off x="2915463" y="1295169"/>
            <a:ext cx="692878" cy="6928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585A541-0EDE-4213-AE62-4D909E8EB7F5}"/>
              </a:ext>
            </a:extLst>
          </p:cNvPr>
          <p:cNvSpPr/>
          <p:nvPr userDrawn="1"/>
        </p:nvSpPr>
        <p:spPr>
          <a:xfrm>
            <a:off x="3398520" y="904895"/>
            <a:ext cx="251460" cy="2514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CBFD020D-881A-48D8-BDA8-55C7B95C5996}"/>
              </a:ext>
            </a:extLst>
          </p:cNvPr>
          <p:cNvSpPr>
            <a:spLocks noGrp="1"/>
          </p:cNvSpPr>
          <p:nvPr>
            <p:ph type="body" sz="quarter" idx="11" hasCustomPrompt="1"/>
          </p:nvPr>
        </p:nvSpPr>
        <p:spPr>
          <a:xfrm>
            <a:off x="4127927" y="4609453"/>
            <a:ext cx="3924934" cy="490538"/>
          </a:xfrm>
          <a:prstGeom prst="rect">
            <a:avLst/>
          </a:prstGeom>
        </p:spPr>
        <p:txBody>
          <a:bodyPr anchor="b"/>
          <a:lstStyle>
            <a:lvl1pPr algn="ctr">
              <a:buNone/>
              <a:defRPr lang="en-US" sz="2000" b="1" kern="1200" dirty="0" smtClean="0">
                <a:solidFill>
                  <a:schemeClr val="accent4"/>
                </a:solidFill>
                <a:latin typeface="Calibri" panose="020F0502020204030204" pitchFamily="34" charset="0"/>
                <a:ea typeface="+mn-ea"/>
                <a:cs typeface="Calibri" panose="020F0502020204030204" pitchFamily="34" charset="0"/>
              </a:defRPr>
            </a:lvl1pPr>
            <a:lvl2pPr>
              <a:buNone/>
              <a:defRPr/>
            </a:lvl2pPr>
          </a:lstStyle>
          <a:p>
            <a:pPr lvl="0"/>
            <a:r>
              <a:rPr lang="en-US" dirty="0"/>
              <a:t>Click to edit text</a:t>
            </a:r>
          </a:p>
        </p:txBody>
      </p:sp>
      <p:sp>
        <p:nvSpPr>
          <p:cNvPr id="2" name="Title 1">
            <a:extLst>
              <a:ext uri="{FF2B5EF4-FFF2-40B4-BE49-F238E27FC236}">
                <a16:creationId xmlns:a16="http://schemas.microsoft.com/office/drawing/2014/main" id="{CF9687A5-0BDD-45B2-A892-542449E31394}"/>
              </a:ext>
            </a:extLst>
          </p:cNvPr>
          <p:cNvSpPr>
            <a:spLocks noGrp="1"/>
          </p:cNvSpPr>
          <p:nvPr>
            <p:ph type="title"/>
          </p:nvPr>
        </p:nvSpPr>
        <p:spPr>
          <a:xfrm>
            <a:off x="4045678" y="1988047"/>
            <a:ext cx="4007183" cy="2374194"/>
          </a:xfrm>
          <a:prstGeom prst="rect">
            <a:avLst/>
          </a:prstGeom>
        </p:spPr>
        <p:txBody>
          <a:bodyPr/>
          <a:lstStyle>
            <a:lvl1pPr algn="ctr">
              <a:spcBef>
                <a:spcPts val="1000"/>
              </a:spcBef>
              <a:defRPr sz="2800">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68632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 Placeholder 26">
            <a:extLst>
              <a:ext uri="{FF2B5EF4-FFF2-40B4-BE49-F238E27FC236}">
                <a16:creationId xmlns:a16="http://schemas.microsoft.com/office/drawing/2014/main" id="{4AA38E8C-A334-4183-8ABC-112B8517F487}"/>
              </a:ext>
            </a:extLst>
          </p:cNvPr>
          <p:cNvSpPr>
            <a:spLocks noGrp="1"/>
          </p:cNvSpPr>
          <p:nvPr>
            <p:ph type="body" sz="quarter" idx="12"/>
          </p:nvPr>
        </p:nvSpPr>
        <p:spPr>
          <a:xfrm>
            <a:off x="660400" y="2044700"/>
            <a:ext cx="4275138" cy="3560763"/>
          </a:xfrm>
          <a:prstGeom prst="rect">
            <a:avLst/>
          </a:prstGeom>
        </p:spPr>
        <p:txBody>
          <a:bodyPr/>
          <a:lstStyle>
            <a:lvl1pPr>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1800"/>
            </a:lvl2pPr>
            <a:lvl3pPr>
              <a:buClr>
                <a:schemeClr val="accent4"/>
              </a:buClr>
              <a:buFont typeface="Wingdings" panose="05000000000000000000" pitchFamily="2" charset="2"/>
              <a:buChar char="§"/>
              <a:defRPr sz="1600"/>
            </a:lvl3pPr>
            <a:lvl4pPr>
              <a:buClr>
                <a:schemeClr val="accent4"/>
              </a:buClr>
              <a:buFont typeface="Wingdings" panose="05000000000000000000" pitchFamily="2" charset="2"/>
              <a:buChar char="§"/>
              <a:defRPr sz="1600"/>
            </a:lvl4pPr>
            <a:lvl5pPr>
              <a:buClr>
                <a:schemeClr val="accent4"/>
              </a:buClr>
              <a:buFont typeface="Wingdings" panose="05000000000000000000" pitchFamily="2" charset="2"/>
              <a:buChar char="§"/>
              <a:defRPr sz="1600"/>
            </a:lvl5pPr>
          </a:lstStyle>
          <a:p>
            <a:pPr lvl="0"/>
            <a:r>
              <a:rPr lang="en-US"/>
              <a:t>Click to edit Master text styles</a:t>
            </a:r>
          </a:p>
        </p:txBody>
      </p:sp>
      <p:sp>
        <p:nvSpPr>
          <p:cNvPr id="19" name="Rectangle 18">
            <a:extLst>
              <a:ext uri="{FF2B5EF4-FFF2-40B4-BE49-F238E27FC236}">
                <a16:creationId xmlns:a16="http://schemas.microsoft.com/office/drawing/2014/main" id="{B80624A4-5116-4AAF-8C31-C25D1DB16FEC}"/>
              </a:ext>
            </a:extLst>
          </p:cNvPr>
          <p:cNvSpPr/>
          <p:nvPr userDrawn="1"/>
        </p:nvSpPr>
        <p:spPr>
          <a:xfrm>
            <a:off x="9354457" y="5363987"/>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D07EC8A-6024-4DEA-9C4D-AE4228E17854}"/>
              </a:ext>
            </a:extLst>
          </p:cNvPr>
          <p:cNvSpPr/>
          <p:nvPr userDrawn="1"/>
        </p:nvSpPr>
        <p:spPr>
          <a:xfrm>
            <a:off x="6692791" y="1699889"/>
            <a:ext cx="319749" cy="3197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1C8FAEF-DF78-48CC-AEEF-F9B802055C05}"/>
              </a:ext>
            </a:extLst>
          </p:cNvPr>
          <p:cNvSpPr/>
          <p:nvPr userDrawn="1"/>
        </p:nvSpPr>
        <p:spPr>
          <a:xfrm>
            <a:off x="9354457" y="5897738"/>
            <a:ext cx="179977" cy="1799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566F72D6-AEEE-4CF3-8136-F6782F1E489E}"/>
              </a:ext>
            </a:extLst>
          </p:cNvPr>
          <p:cNvSpPr>
            <a:spLocks noGrp="1"/>
          </p:cNvSpPr>
          <p:nvPr>
            <p:ph type="pic" sz="quarter" idx="13"/>
          </p:nvPr>
        </p:nvSpPr>
        <p:spPr>
          <a:xfrm>
            <a:off x="7090227" y="786181"/>
            <a:ext cx="4441372" cy="5393036"/>
          </a:xfrm>
          <a:custGeom>
            <a:avLst/>
            <a:gdLst>
              <a:gd name="connsiteX0" fmla="*/ 0 w 4441372"/>
              <a:gd name="connsiteY0" fmla="*/ 3188969 h 5393036"/>
              <a:gd name="connsiteX1" fmla="*/ 2173516 w 4441372"/>
              <a:gd name="connsiteY1" fmla="*/ 3188969 h 5393036"/>
              <a:gd name="connsiteX2" fmla="*/ 2173516 w 4441372"/>
              <a:gd name="connsiteY2" fmla="*/ 5393036 h 5393036"/>
              <a:gd name="connsiteX3" fmla="*/ 0 w 4441372"/>
              <a:gd name="connsiteY3" fmla="*/ 5393036 h 5393036"/>
              <a:gd name="connsiteX4" fmla="*/ 2267856 w 4441372"/>
              <a:gd name="connsiteY4" fmla="*/ 2293018 h 5393036"/>
              <a:gd name="connsiteX5" fmla="*/ 4441372 w 4441372"/>
              <a:gd name="connsiteY5" fmla="*/ 2293018 h 5393036"/>
              <a:gd name="connsiteX6" fmla="*/ 4441372 w 4441372"/>
              <a:gd name="connsiteY6" fmla="*/ 4497085 h 5393036"/>
              <a:gd name="connsiteX7" fmla="*/ 2267856 w 4441372"/>
              <a:gd name="connsiteY7" fmla="*/ 4497085 h 5393036"/>
              <a:gd name="connsiteX8" fmla="*/ 0 w 4441372"/>
              <a:gd name="connsiteY8" fmla="*/ 906837 h 5393036"/>
              <a:gd name="connsiteX9" fmla="*/ 2173516 w 4441372"/>
              <a:gd name="connsiteY9" fmla="*/ 906837 h 5393036"/>
              <a:gd name="connsiteX10" fmla="*/ 2173516 w 4441372"/>
              <a:gd name="connsiteY10" fmla="*/ 3110904 h 5393036"/>
              <a:gd name="connsiteX11" fmla="*/ 0 w 4441372"/>
              <a:gd name="connsiteY11" fmla="*/ 3110904 h 5393036"/>
              <a:gd name="connsiteX12" fmla="*/ 2267856 w 4441372"/>
              <a:gd name="connsiteY12" fmla="*/ 0 h 5393036"/>
              <a:gd name="connsiteX13" fmla="*/ 4441372 w 4441372"/>
              <a:gd name="connsiteY13" fmla="*/ 0 h 5393036"/>
              <a:gd name="connsiteX14" fmla="*/ 4441372 w 4441372"/>
              <a:gd name="connsiteY14" fmla="*/ 2204067 h 5393036"/>
              <a:gd name="connsiteX15" fmla="*/ 2267856 w 4441372"/>
              <a:gd name="connsiteY15" fmla="*/ 2204067 h 53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1372" h="5393036">
                <a:moveTo>
                  <a:pt x="0" y="3188969"/>
                </a:moveTo>
                <a:lnTo>
                  <a:pt x="2173516" y="3188969"/>
                </a:lnTo>
                <a:lnTo>
                  <a:pt x="2173516" y="5393036"/>
                </a:lnTo>
                <a:lnTo>
                  <a:pt x="0" y="5393036"/>
                </a:lnTo>
                <a:close/>
                <a:moveTo>
                  <a:pt x="2267856" y="2293018"/>
                </a:moveTo>
                <a:lnTo>
                  <a:pt x="4441372" y="2293018"/>
                </a:lnTo>
                <a:lnTo>
                  <a:pt x="4441372" y="4497085"/>
                </a:lnTo>
                <a:lnTo>
                  <a:pt x="2267856" y="4497085"/>
                </a:lnTo>
                <a:close/>
                <a:moveTo>
                  <a:pt x="0" y="906837"/>
                </a:moveTo>
                <a:lnTo>
                  <a:pt x="2173516" y="906837"/>
                </a:lnTo>
                <a:lnTo>
                  <a:pt x="2173516" y="3110904"/>
                </a:lnTo>
                <a:lnTo>
                  <a:pt x="0" y="3110904"/>
                </a:lnTo>
                <a:close/>
                <a:moveTo>
                  <a:pt x="2267856" y="0"/>
                </a:moveTo>
                <a:lnTo>
                  <a:pt x="4441372" y="0"/>
                </a:lnTo>
                <a:lnTo>
                  <a:pt x="4441372" y="2204067"/>
                </a:lnTo>
                <a:lnTo>
                  <a:pt x="2267856" y="2204067"/>
                </a:lnTo>
                <a:close/>
              </a:path>
            </a:pathLst>
          </a:custGeom>
        </p:spPr>
        <p:txBody>
          <a:bodyPr wrap="square" anchor="ctr">
            <a:noAutofit/>
          </a:bodyPr>
          <a:lstStyle>
            <a:lvl1pPr algn="ctr">
              <a:buNone/>
              <a:defRPr/>
            </a:lvl1pPr>
          </a:lstStyle>
          <a:p>
            <a:r>
              <a:rPr lang="en-US" dirty="0"/>
              <a:t>Click icon to add picture</a:t>
            </a:r>
          </a:p>
        </p:txBody>
      </p:sp>
      <p:sp>
        <p:nvSpPr>
          <p:cNvPr id="2" name="Title 1">
            <a:extLst>
              <a:ext uri="{FF2B5EF4-FFF2-40B4-BE49-F238E27FC236}">
                <a16:creationId xmlns:a16="http://schemas.microsoft.com/office/drawing/2014/main" id="{459DADC7-BE21-4434-A6E4-BAF809005389}"/>
              </a:ext>
            </a:extLst>
          </p:cNvPr>
          <p:cNvSpPr>
            <a:spLocks noGrp="1"/>
          </p:cNvSpPr>
          <p:nvPr>
            <p:ph type="title"/>
          </p:nvPr>
        </p:nvSpPr>
        <p:spPr>
          <a:xfrm>
            <a:off x="660400" y="805213"/>
            <a:ext cx="4275138"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94370068"/>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orient="horz" pos="14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4FAA9D0-7C9C-4043-9931-A15819ABB9B5}"/>
              </a:ext>
            </a:extLst>
          </p:cNvPr>
          <p:cNvSpPr/>
          <p:nvPr userDrawn="1"/>
        </p:nvSpPr>
        <p:spPr>
          <a:xfrm>
            <a:off x="7362825" y="443263"/>
            <a:ext cx="361950" cy="3619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4" name="Oval 13">
            <a:extLst>
              <a:ext uri="{FF2B5EF4-FFF2-40B4-BE49-F238E27FC236}">
                <a16:creationId xmlns:a16="http://schemas.microsoft.com/office/drawing/2014/main" id="{E232AB2D-843E-4B5F-8793-6A263DA356BB}"/>
              </a:ext>
            </a:extLst>
          </p:cNvPr>
          <p:cNvSpPr/>
          <p:nvPr userDrawn="1"/>
        </p:nvSpPr>
        <p:spPr>
          <a:xfrm>
            <a:off x="11007246" y="5605994"/>
            <a:ext cx="654227" cy="6542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6" name="Oval 15">
            <a:extLst>
              <a:ext uri="{FF2B5EF4-FFF2-40B4-BE49-F238E27FC236}">
                <a16:creationId xmlns:a16="http://schemas.microsoft.com/office/drawing/2014/main" id="{FA75A12B-C399-4072-BD69-D872D2C2AD1F}"/>
              </a:ext>
            </a:extLst>
          </p:cNvPr>
          <p:cNvSpPr/>
          <p:nvPr userDrawn="1"/>
        </p:nvSpPr>
        <p:spPr>
          <a:xfrm>
            <a:off x="10683791" y="6132439"/>
            <a:ext cx="251152" cy="251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3" name="Picture Placeholder 22">
            <a:extLst>
              <a:ext uri="{FF2B5EF4-FFF2-40B4-BE49-F238E27FC236}">
                <a16:creationId xmlns:a16="http://schemas.microsoft.com/office/drawing/2014/main" id="{423AE48B-50E9-4BEA-B66A-B2D2B9CCFE9C}"/>
              </a:ext>
            </a:extLst>
          </p:cNvPr>
          <p:cNvSpPr>
            <a:spLocks noGrp="1"/>
          </p:cNvSpPr>
          <p:nvPr>
            <p:ph type="pic" sz="quarter" idx="10"/>
          </p:nvPr>
        </p:nvSpPr>
        <p:spPr>
          <a:xfrm>
            <a:off x="5733416" y="624239"/>
            <a:ext cx="5855754" cy="5631571"/>
          </a:xfrm>
          <a:custGeom>
            <a:avLst/>
            <a:gdLst>
              <a:gd name="connsiteX0" fmla="*/ 3433020 w 5855754"/>
              <a:gd name="connsiteY0" fmla="*/ 786103 h 5631571"/>
              <a:gd name="connsiteX1" fmla="*/ 5855754 w 5855754"/>
              <a:gd name="connsiteY1" fmla="*/ 3208837 h 5631571"/>
              <a:gd name="connsiteX2" fmla="*/ 3433020 w 5855754"/>
              <a:gd name="connsiteY2" fmla="*/ 5631571 h 5631571"/>
              <a:gd name="connsiteX3" fmla="*/ 1010286 w 5855754"/>
              <a:gd name="connsiteY3" fmla="*/ 3208837 h 5631571"/>
              <a:gd name="connsiteX4" fmla="*/ 3433020 w 5855754"/>
              <a:gd name="connsiteY4" fmla="*/ 786103 h 5631571"/>
              <a:gd name="connsiteX5" fmla="*/ 828675 w 5855754"/>
              <a:gd name="connsiteY5" fmla="*/ 0 h 5631571"/>
              <a:gd name="connsiteX6" fmla="*/ 1657350 w 5855754"/>
              <a:gd name="connsiteY6" fmla="*/ 828675 h 5631571"/>
              <a:gd name="connsiteX7" fmla="*/ 828675 w 5855754"/>
              <a:gd name="connsiteY7" fmla="*/ 1657350 h 5631571"/>
              <a:gd name="connsiteX8" fmla="*/ 0 w 5855754"/>
              <a:gd name="connsiteY8" fmla="*/ 828675 h 5631571"/>
              <a:gd name="connsiteX9" fmla="*/ 828675 w 5855754"/>
              <a:gd name="connsiteY9" fmla="*/ 0 h 56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5754" h="5631571">
                <a:moveTo>
                  <a:pt x="3433020" y="786103"/>
                </a:moveTo>
                <a:cubicBezTo>
                  <a:pt x="4771059" y="786103"/>
                  <a:pt x="5855754" y="1870798"/>
                  <a:pt x="5855754" y="3208837"/>
                </a:cubicBezTo>
                <a:cubicBezTo>
                  <a:pt x="5855754" y="4546876"/>
                  <a:pt x="4771059" y="5631571"/>
                  <a:pt x="3433020" y="5631571"/>
                </a:cubicBezTo>
                <a:cubicBezTo>
                  <a:pt x="2094981" y="5631571"/>
                  <a:pt x="1010286" y="4546876"/>
                  <a:pt x="1010286" y="3208837"/>
                </a:cubicBezTo>
                <a:cubicBezTo>
                  <a:pt x="1010286" y="1870798"/>
                  <a:pt x="2094981" y="786103"/>
                  <a:pt x="3433020" y="786103"/>
                </a:cubicBezTo>
                <a:close/>
                <a:moveTo>
                  <a:pt x="828675" y="0"/>
                </a:moveTo>
                <a:cubicBezTo>
                  <a:pt x="1286340" y="0"/>
                  <a:pt x="1657350" y="371010"/>
                  <a:pt x="1657350" y="828675"/>
                </a:cubicBezTo>
                <a:cubicBezTo>
                  <a:pt x="1657350" y="1286340"/>
                  <a:pt x="1286340" y="1657350"/>
                  <a:pt x="828675" y="1657350"/>
                </a:cubicBezTo>
                <a:cubicBezTo>
                  <a:pt x="371010" y="1657350"/>
                  <a:pt x="0" y="1286340"/>
                  <a:pt x="0" y="828675"/>
                </a:cubicBezTo>
                <a:cubicBezTo>
                  <a:pt x="0" y="371010"/>
                  <a:pt x="371010" y="0"/>
                  <a:pt x="828675" y="0"/>
                </a:cubicBezTo>
                <a:close/>
              </a:path>
            </a:pathLst>
          </a:custGeom>
        </p:spPr>
        <p:txBody>
          <a:bodyPr wrap="square" anchor="ctr">
            <a:noAutofit/>
          </a:bodyPr>
          <a:lstStyle>
            <a:lvl1pPr algn="ctr">
              <a:buNone/>
              <a:defRPr/>
            </a:lvl1pPr>
          </a:lstStyle>
          <a:p>
            <a:r>
              <a:rPr lang="en-US" dirty="0"/>
              <a:t>Click icon to add picture</a:t>
            </a:r>
          </a:p>
        </p:txBody>
      </p:sp>
      <p:sp>
        <p:nvSpPr>
          <p:cNvPr id="27" name="Text Placeholder 26">
            <a:extLst>
              <a:ext uri="{FF2B5EF4-FFF2-40B4-BE49-F238E27FC236}">
                <a16:creationId xmlns:a16="http://schemas.microsoft.com/office/drawing/2014/main" id="{282D3E62-6D1A-4E9D-BE54-2EED9BF429A4}"/>
              </a:ext>
            </a:extLst>
          </p:cNvPr>
          <p:cNvSpPr>
            <a:spLocks noGrp="1"/>
          </p:cNvSpPr>
          <p:nvPr>
            <p:ph type="body" sz="quarter" idx="12"/>
          </p:nvPr>
        </p:nvSpPr>
        <p:spPr>
          <a:xfrm>
            <a:off x="660400" y="2044700"/>
            <a:ext cx="4275138" cy="3560763"/>
          </a:xfrm>
          <a:prstGeom prst="rect">
            <a:avLst/>
          </a:prstGeom>
        </p:spPr>
        <p:txBody>
          <a:bodyPr/>
          <a:lstStyle>
            <a:lvl1pPr>
              <a:lnSpc>
                <a:spcPct val="150000"/>
              </a:lnSpc>
              <a:buClr>
                <a:schemeClr val="accent4"/>
              </a:buClr>
              <a:buFont typeface="Wingdings" panose="05000000000000000000" pitchFamily="2" charset="2"/>
              <a:buChar char="§"/>
              <a:defRPr sz="2000"/>
            </a:lvl1pPr>
            <a:lvl2pPr>
              <a:buClr>
                <a:schemeClr val="accent4"/>
              </a:buClr>
              <a:buFont typeface="Wingdings" panose="05000000000000000000" pitchFamily="2" charset="2"/>
              <a:buChar char="§"/>
              <a:defRPr sz="2000"/>
            </a:lvl2pPr>
            <a:lvl3pPr>
              <a:buClr>
                <a:schemeClr val="accent4"/>
              </a:buClr>
              <a:buFont typeface="Wingdings" panose="05000000000000000000" pitchFamily="2" charset="2"/>
              <a:buChar char="§"/>
              <a:defRPr sz="1800"/>
            </a:lvl3pPr>
            <a:lvl4pPr>
              <a:buClr>
                <a:schemeClr val="accent4"/>
              </a:buClr>
              <a:buFont typeface="Wingdings" panose="05000000000000000000" pitchFamily="2" charset="2"/>
              <a:buChar char="§"/>
              <a:defRPr sz="1800"/>
            </a:lvl4pPr>
            <a:lvl5pPr>
              <a:buClr>
                <a:schemeClr val="accent4"/>
              </a:buClr>
              <a:buFont typeface="Wingdings" panose="05000000000000000000" pitchFamily="2" charset="2"/>
              <a:buChar char="§"/>
              <a:defRPr sz="1800"/>
            </a:lvl5pPr>
          </a:lstStyle>
          <a:p>
            <a:pPr lvl="0"/>
            <a:r>
              <a:rPr lang="en-US"/>
              <a:t>Click to edit Master text styles</a:t>
            </a:r>
          </a:p>
        </p:txBody>
      </p:sp>
      <p:sp>
        <p:nvSpPr>
          <p:cNvPr id="2" name="Title 1">
            <a:extLst>
              <a:ext uri="{FF2B5EF4-FFF2-40B4-BE49-F238E27FC236}">
                <a16:creationId xmlns:a16="http://schemas.microsoft.com/office/drawing/2014/main" id="{0B965260-AEFC-484F-A061-EAAE877A11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449708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3CD802-D0A0-4EAC-8222-78FFDDD76A75}"/>
              </a:ext>
            </a:extLst>
          </p:cNvPr>
          <p:cNvSpPr>
            <a:spLocks noGrp="1"/>
          </p:cNvSpPr>
          <p:nvPr>
            <p:ph sz="quarter" idx="10"/>
          </p:nvPr>
        </p:nvSpPr>
        <p:spPr>
          <a:xfrm>
            <a:off x="838200" y="2039392"/>
            <a:ext cx="105156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7BCB8BF-DA17-4856-91E9-77C601F2B139}"/>
              </a:ext>
            </a:extLst>
          </p:cNvPr>
          <p:cNvSpPr>
            <a:spLocks noGrp="1"/>
          </p:cNvSpPr>
          <p:nvPr>
            <p:ph type="title"/>
          </p:nvPr>
        </p:nvSpPr>
        <p:spPr>
          <a:xfrm>
            <a:off x="838200" y="635000"/>
            <a:ext cx="10515600" cy="700115"/>
          </a:xfrm>
          <a:prstGeom prst="rect">
            <a:avLst/>
          </a:prstGeom>
        </p:spPr>
        <p:txBody>
          <a:bodyPr anchor="ctr"/>
          <a:lstStyle>
            <a:lvl1pPr algn="ct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519891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FDA3C6F-5F6A-4D64-8BFE-AFFF58B1A047}"/>
              </a:ext>
            </a:extLst>
          </p:cNvPr>
          <p:cNvSpPr>
            <a:spLocks noGrp="1"/>
          </p:cNvSpPr>
          <p:nvPr>
            <p:ph type="body" sz="quarter" idx="11"/>
          </p:nvPr>
        </p:nvSpPr>
        <p:spPr>
          <a:xfrm>
            <a:off x="6312871" y="4141999"/>
            <a:ext cx="4220845" cy="861497"/>
          </a:xfrm>
          <a:prstGeom prst="rect">
            <a:avLst/>
          </a:prstGeom>
        </p:spPr>
        <p:txBody>
          <a:bodyPr/>
          <a:lstStyle>
            <a:lvl1pPr marL="0" indent="0">
              <a:buNone/>
              <a:defRPr sz="2000" b="1">
                <a:solidFill>
                  <a:schemeClr val="accent4"/>
                </a:solidFill>
                <a:latin typeface="+mj-lt"/>
              </a:defRPr>
            </a:lvl1pPr>
            <a:lvl2pPr>
              <a:buNone/>
              <a:defRPr sz="2000"/>
            </a:lvl2pPr>
          </a:lstStyle>
          <a:p>
            <a:pPr lvl="0"/>
            <a:r>
              <a:rPr lang="en-US"/>
              <a:t>Click to edit Master text styles</a:t>
            </a:r>
          </a:p>
          <a:p>
            <a:pPr lvl="1"/>
            <a:r>
              <a:rPr lang="en-US"/>
              <a:t>Second level</a:t>
            </a:r>
          </a:p>
        </p:txBody>
      </p:sp>
      <p:sp>
        <p:nvSpPr>
          <p:cNvPr id="15" name="Hexagon 14">
            <a:extLst>
              <a:ext uri="{FF2B5EF4-FFF2-40B4-BE49-F238E27FC236}">
                <a16:creationId xmlns:a16="http://schemas.microsoft.com/office/drawing/2014/main" id="{AC159667-7690-4645-986D-BE501438455F}"/>
              </a:ext>
            </a:extLst>
          </p:cNvPr>
          <p:cNvSpPr/>
          <p:nvPr userDrawn="1"/>
        </p:nvSpPr>
        <p:spPr>
          <a:xfrm>
            <a:off x="740309" y="1382809"/>
            <a:ext cx="1229566" cy="10599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4667EE4-E77F-453B-BF8B-B1EE2AE80715}"/>
              </a:ext>
            </a:extLst>
          </p:cNvPr>
          <p:cNvSpPr/>
          <p:nvPr userDrawn="1"/>
        </p:nvSpPr>
        <p:spPr>
          <a:xfrm>
            <a:off x="3755031" y="1194620"/>
            <a:ext cx="1666162" cy="143634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FC050232-A229-425F-BFC8-D50374F2D171}"/>
              </a:ext>
            </a:extLst>
          </p:cNvPr>
          <p:cNvSpPr/>
          <p:nvPr userDrawn="1"/>
        </p:nvSpPr>
        <p:spPr>
          <a:xfrm>
            <a:off x="3804994" y="5233183"/>
            <a:ext cx="718261" cy="619191"/>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3E4EBC7-340A-43A5-9E23-4B73A6F700B6}"/>
              </a:ext>
            </a:extLst>
          </p:cNvPr>
          <p:cNvSpPr/>
          <p:nvPr userDrawn="1"/>
        </p:nvSpPr>
        <p:spPr>
          <a:xfrm>
            <a:off x="1837838" y="1101306"/>
            <a:ext cx="651613" cy="56173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1ED0E31A-F0A3-481D-8D9C-E3C4531FD21D}"/>
              </a:ext>
            </a:extLst>
          </p:cNvPr>
          <p:cNvSpPr>
            <a:spLocks noGrp="1"/>
          </p:cNvSpPr>
          <p:nvPr>
            <p:ph type="pic" sz="quarter" idx="12"/>
          </p:nvPr>
        </p:nvSpPr>
        <p:spPr>
          <a:xfrm>
            <a:off x="1571515" y="1914044"/>
            <a:ext cx="3993624" cy="3617848"/>
          </a:xfrm>
          <a:custGeom>
            <a:avLst/>
            <a:gdLst>
              <a:gd name="connsiteX0" fmla="*/ 1223161 w 3993624"/>
              <a:gd name="connsiteY0" fmla="*/ 2354088 h 3617848"/>
              <a:gd name="connsiteX1" fmla="*/ 2057242 w 3993624"/>
              <a:gd name="connsiteY1" fmla="*/ 2354088 h 3617848"/>
              <a:gd name="connsiteX2" fmla="*/ 2373182 w 3993624"/>
              <a:gd name="connsiteY2" fmla="*/ 2985968 h 3617848"/>
              <a:gd name="connsiteX3" fmla="*/ 2057242 w 3993624"/>
              <a:gd name="connsiteY3" fmla="*/ 3617848 h 3617848"/>
              <a:gd name="connsiteX4" fmla="*/ 1223161 w 3993624"/>
              <a:gd name="connsiteY4" fmla="*/ 3617848 h 3617848"/>
              <a:gd name="connsiteX5" fmla="*/ 907221 w 3993624"/>
              <a:gd name="connsiteY5" fmla="*/ 2985968 h 3617848"/>
              <a:gd name="connsiteX6" fmla="*/ 2569631 w 3993624"/>
              <a:gd name="connsiteY6" fmla="*/ 1425984 h 3617848"/>
              <a:gd name="connsiteX7" fmla="*/ 3602417 w 3993624"/>
              <a:gd name="connsiteY7" fmla="*/ 1425984 h 3617848"/>
              <a:gd name="connsiteX8" fmla="*/ 3993624 w 3993624"/>
              <a:gd name="connsiteY8" fmla="*/ 2208398 h 3617848"/>
              <a:gd name="connsiteX9" fmla="*/ 3602417 w 3993624"/>
              <a:gd name="connsiteY9" fmla="*/ 2990812 h 3617848"/>
              <a:gd name="connsiteX10" fmla="*/ 2569631 w 3993624"/>
              <a:gd name="connsiteY10" fmla="*/ 2990812 h 3617848"/>
              <a:gd name="connsiteX11" fmla="*/ 2178424 w 3993624"/>
              <a:gd name="connsiteY11" fmla="*/ 2208398 h 3617848"/>
              <a:gd name="connsiteX12" fmla="*/ 551406 w 3993624"/>
              <a:gd name="connsiteY12" fmla="*/ 0 h 3617848"/>
              <a:gd name="connsiteX13" fmla="*/ 2007117 w 3993624"/>
              <a:gd name="connsiteY13" fmla="*/ 0 h 3617848"/>
              <a:gd name="connsiteX14" fmla="*/ 2558523 w 3993624"/>
              <a:gd name="connsiteY14" fmla="*/ 1102811 h 3617848"/>
              <a:gd name="connsiteX15" fmla="*/ 2007117 w 3993624"/>
              <a:gd name="connsiteY15" fmla="*/ 2205622 h 3617848"/>
              <a:gd name="connsiteX16" fmla="*/ 551406 w 3993624"/>
              <a:gd name="connsiteY16" fmla="*/ 2205622 h 3617848"/>
              <a:gd name="connsiteX17" fmla="*/ 0 w 3993624"/>
              <a:gd name="connsiteY17" fmla="*/ 1102811 h 361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3624" h="3617848">
                <a:moveTo>
                  <a:pt x="1223161" y="2354088"/>
                </a:moveTo>
                <a:lnTo>
                  <a:pt x="2057242" y="2354088"/>
                </a:lnTo>
                <a:lnTo>
                  <a:pt x="2373182" y="2985968"/>
                </a:lnTo>
                <a:lnTo>
                  <a:pt x="2057242" y="3617848"/>
                </a:lnTo>
                <a:lnTo>
                  <a:pt x="1223161" y="3617848"/>
                </a:lnTo>
                <a:lnTo>
                  <a:pt x="907221" y="2985968"/>
                </a:lnTo>
                <a:close/>
                <a:moveTo>
                  <a:pt x="2569631" y="1425984"/>
                </a:moveTo>
                <a:lnTo>
                  <a:pt x="3602417" y="1425984"/>
                </a:lnTo>
                <a:lnTo>
                  <a:pt x="3993624" y="2208398"/>
                </a:lnTo>
                <a:lnTo>
                  <a:pt x="3602417" y="2990812"/>
                </a:lnTo>
                <a:lnTo>
                  <a:pt x="2569631" y="2990812"/>
                </a:lnTo>
                <a:lnTo>
                  <a:pt x="2178424" y="2208398"/>
                </a:lnTo>
                <a:close/>
                <a:moveTo>
                  <a:pt x="551406" y="0"/>
                </a:moveTo>
                <a:lnTo>
                  <a:pt x="2007117" y="0"/>
                </a:lnTo>
                <a:lnTo>
                  <a:pt x="2558523" y="1102811"/>
                </a:lnTo>
                <a:lnTo>
                  <a:pt x="2007117" y="2205622"/>
                </a:lnTo>
                <a:lnTo>
                  <a:pt x="551406" y="2205622"/>
                </a:lnTo>
                <a:lnTo>
                  <a:pt x="0" y="1102811"/>
                </a:lnTo>
                <a:close/>
              </a:path>
            </a:pathLst>
          </a:custGeom>
        </p:spPr>
        <p:txBody>
          <a:bodyPr wrap="square" anchor="ctr">
            <a:noAutofit/>
          </a:bodyPr>
          <a:lstStyle>
            <a:lvl1pPr algn="ctr">
              <a:buNone/>
              <a:defRPr/>
            </a:lvl1pPr>
          </a:lstStyle>
          <a:p>
            <a:r>
              <a:rPr lang="en-US" dirty="0"/>
              <a:t>Click icon to add picture</a:t>
            </a:r>
          </a:p>
        </p:txBody>
      </p:sp>
      <p:sp>
        <p:nvSpPr>
          <p:cNvPr id="2" name="Title 1">
            <a:extLst>
              <a:ext uri="{FF2B5EF4-FFF2-40B4-BE49-F238E27FC236}">
                <a16:creationId xmlns:a16="http://schemas.microsoft.com/office/drawing/2014/main" id="{03E68100-C56F-4515-A4FD-3F301797E78F}"/>
              </a:ext>
            </a:extLst>
          </p:cNvPr>
          <p:cNvSpPr>
            <a:spLocks noGrp="1"/>
          </p:cNvSpPr>
          <p:nvPr>
            <p:ph type="title"/>
          </p:nvPr>
        </p:nvSpPr>
        <p:spPr>
          <a:xfrm>
            <a:off x="6312871" y="2050552"/>
            <a:ext cx="4998720" cy="1748983"/>
          </a:xfrm>
          <a:prstGeom prst="rect">
            <a:avLst/>
          </a:prstGeom>
        </p:spPr>
        <p:txBody>
          <a:bodyPr/>
          <a:lstStyle>
            <a:lvl1pPr>
              <a:defRPr sz="2800">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603056595"/>
      </p:ext>
    </p:extLst>
  </p:cSld>
  <p:clrMapOvr>
    <a:masterClrMapping/>
  </p:clrMapOvr>
  <p:extLst>
    <p:ext uri="{DCECCB84-F9BA-43D5-87BE-67443E8EF086}">
      <p15:sldGuideLst xmlns:p15="http://schemas.microsoft.com/office/powerpoint/2012/main">
        <p15:guide id="1" orient="horz" pos="12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CF421413-161E-4B36-B693-FB38DF14EDAB}"/>
              </a:ext>
            </a:extLst>
          </p:cNvPr>
          <p:cNvSpPr>
            <a:spLocks noGrp="1"/>
          </p:cNvSpPr>
          <p:nvPr>
            <p:ph type="pic" sz="quarter" idx="22"/>
          </p:nvPr>
        </p:nvSpPr>
        <p:spPr>
          <a:xfrm>
            <a:off x="5353508"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dirty="0"/>
              <a:t>Click icon to add picture</a:t>
            </a:r>
          </a:p>
        </p:txBody>
      </p:sp>
      <p:sp>
        <p:nvSpPr>
          <p:cNvPr id="38" name="Picture Placeholder 37">
            <a:extLst>
              <a:ext uri="{FF2B5EF4-FFF2-40B4-BE49-F238E27FC236}">
                <a16:creationId xmlns:a16="http://schemas.microsoft.com/office/drawing/2014/main" id="{B5D207AE-9C9C-410A-9F31-2402BAD6DDFF}"/>
              </a:ext>
            </a:extLst>
          </p:cNvPr>
          <p:cNvSpPr>
            <a:spLocks noGrp="1"/>
          </p:cNvSpPr>
          <p:nvPr>
            <p:ph type="pic" sz="quarter" idx="21"/>
          </p:nvPr>
        </p:nvSpPr>
        <p:spPr>
          <a:xfrm>
            <a:off x="311592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dirty="0"/>
              <a:t>Click icon to add picture</a:t>
            </a:r>
          </a:p>
        </p:txBody>
      </p:sp>
      <p:sp>
        <p:nvSpPr>
          <p:cNvPr id="40" name="Picture Placeholder 39">
            <a:extLst>
              <a:ext uri="{FF2B5EF4-FFF2-40B4-BE49-F238E27FC236}">
                <a16:creationId xmlns:a16="http://schemas.microsoft.com/office/drawing/2014/main" id="{DE3344FC-C4DE-481F-9C31-667EDD563C47}"/>
              </a:ext>
            </a:extLst>
          </p:cNvPr>
          <p:cNvSpPr>
            <a:spLocks noGrp="1"/>
          </p:cNvSpPr>
          <p:nvPr>
            <p:ph type="pic" sz="quarter" idx="23"/>
          </p:nvPr>
        </p:nvSpPr>
        <p:spPr>
          <a:xfrm>
            <a:off x="7602465"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dirty="0"/>
              <a:t>Click icon to add picture</a:t>
            </a:r>
          </a:p>
        </p:txBody>
      </p:sp>
      <p:sp>
        <p:nvSpPr>
          <p:cNvPr id="41" name="Picture Placeholder 40">
            <a:extLst>
              <a:ext uri="{FF2B5EF4-FFF2-40B4-BE49-F238E27FC236}">
                <a16:creationId xmlns:a16="http://schemas.microsoft.com/office/drawing/2014/main" id="{59094D7D-3613-49C1-BB58-A65B41A9738D}"/>
              </a:ext>
            </a:extLst>
          </p:cNvPr>
          <p:cNvSpPr>
            <a:spLocks noGrp="1"/>
          </p:cNvSpPr>
          <p:nvPr>
            <p:ph type="pic" sz="quarter" idx="24"/>
          </p:nvPr>
        </p:nvSpPr>
        <p:spPr>
          <a:xfrm>
            <a:off x="9840051"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dirty="0"/>
              <a:t>Click icon to add picture</a:t>
            </a:r>
          </a:p>
        </p:txBody>
      </p:sp>
      <p:sp>
        <p:nvSpPr>
          <p:cNvPr id="8" name="Title 1">
            <a:extLst>
              <a:ext uri="{FF2B5EF4-FFF2-40B4-BE49-F238E27FC236}">
                <a16:creationId xmlns:a16="http://schemas.microsoft.com/office/drawing/2014/main" id="{69FE87B7-32A4-4C7F-9AAF-37688E640456}"/>
              </a:ext>
            </a:extLst>
          </p:cNvPr>
          <p:cNvSpPr>
            <a:spLocks noGrp="1"/>
          </p:cNvSpPr>
          <p:nvPr>
            <p:ph type="title"/>
          </p:nvPr>
        </p:nvSpPr>
        <p:spPr>
          <a:xfrm>
            <a:off x="432000" y="647700"/>
            <a:ext cx="11340000" cy="700114"/>
          </a:xfrm>
          <a:prstGeom prst="rect">
            <a:avLst/>
          </a:prstGeom>
        </p:spPr>
        <p:txBody>
          <a:bodyPr anchor="ctr"/>
          <a:lstStyle/>
          <a:p>
            <a:pPr algn="ctr"/>
            <a:r>
              <a:rPr lang="en-US" sz="4800" b="1">
                <a:solidFill>
                  <a:schemeClr val="tx1"/>
                </a:solidFill>
              </a:rPr>
              <a:t>Click to edit Master title style</a:t>
            </a:r>
            <a:endParaRPr lang="en-US" sz="4800" b="1" dirty="0">
              <a:solidFill>
                <a:schemeClr val="tx1"/>
              </a:solidFill>
            </a:endParaRPr>
          </a:p>
        </p:txBody>
      </p:sp>
      <p:sp>
        <p:nvSpPr>
          <p:cNvPr id="9" name="Hexagon 8">
            <a:extLst>
              <a:ext uri="{FF2B5EF4-FFF2-40B4-BE49-F238E27FC236}">
                <a16:creationId xmlns:a16="http://schemas.microsoft.com/office/drawing/2014/main" id="{476CA45F-A66A-4AD8-A004-10DB55A5D7B2}"/>
              </a:ext>
            </a:extLst>
          </p:cNvPr>
          <p:cNvSpPr/>
          <p:nvPr userDrawn="1"/>
        </p:nvSpPr>
        <p:spPr>
          <a:xfrm>
            <a:off x="546669" y="3467555"/>
            <a:ext cx="458268" cy="39505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7A66A3D-2437-4015-9F5F-380C4D23D83C}"/>
              </a:ext>
            </a:extLst>
          </p:cNvPr>
          <p:cNvSpPr/>
          <p:nvPr userDrawn="1"/>
        </p:nvSpPr>
        <p:spPr>
          <a:xfrm>
            <a:off x="11113337" y="2394722"/>
            <a:ext cx="358391" cy="30895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FFB14F3B-E7EF-4546-8D74-71FFB45C77C0}"/>
              </a:ext>
            </a:extLst>
          </p:cNvPr>
          <p:cNvSpPr/>
          <p:nvPr userDrawn="1"/>
        </p:nvSpPr>
        <p:spPr>
          <a:xfrm>
            <a:off x="10882649" y="2202202"/>
            <a:ext cx="230688" cy="198869"/>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591F943B-ED0D-49A1-844A-E23BA9A4871B}"/>
              </a:ext>
            </a:extLst>
          </p:cNvPr>
          <p:cNvSpPr>
            <a:spLocks noGrp="1"/>
          </p:cNvSpPr>
          <p:nvPr>
            <p:ph type="body" sz="quarter" idx="10"/>
          </p:nvPr>
        </p:nvSpPr>
        <p:spPr>
          <a:xfrm>
            <a:off x="546668"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4" name="Text Placeholder 22">
            <a:extLst>
              <a:ext uri="{FF2B5EF4-FFF2-40B4-BE49-F238E27FC236}">
                <a16:creationId xmlns:a16="http://schemas.microsoft.com/office/drawing/2014/main" id="{9AC6B9A8-053C-4828-B705-901C6018F30D}"/>
              </a:ext>
            </a:extLst>
          </p:cNvPr>
          <p:cNvSpPr>
            <a:spLocks noGrp="1"/>
          </p:cNvSpPr>
          <p:nvPr>
            <p:ph type="body" sz="quarter" idx="11"/>
          </p:nvPr>
        </p:nvSpPr>
        <p:spPr>
          <a:xfrm>
            <a:off x="556692"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7" name="Text Placeholder 22">
            <a:extLst>
              <a:ext uri="{FF2B5EF4-FFF2-40B4-BE49-F238E27FC236}">
                <a16:creationId xmlns:a16="http://schemas.microsoft.com/office/drawing/2014/main" id="{BBA6FD52-E179-41F8-AE78-9AF3D65F28B6}"/>
              </a:ext>
            </a:extLst>
          </p:cNvPr>
          <p:cNvSpPr>
            <a:spLocks noGrp="1"/>
          </p:cNvSpPr>
          <p:nvPr>
            <p:ph type="body" sz="quarter" idx="12"/>
          </p:nvPr>
        </p:nvSpPr>
        <p:spPr>
          <a:xfrm>
            <a:off x="2789482"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28" name="Text Placeholder 22">
            <a:extLst>
              <a:ext uri="{FF2B5EF4-FFF2-40B4-BE49-F238E27FC236}">
                <a16:creationId xmlns:a16="http://schemas.microsoft.com/office/drawing/2014/main" id="{C49A82AB-D328-4DB0-841B-186884119EBF}"/>
              </a:ext>
            </a:extLst>
          </p:cNvPr>
          <p:cNvSpPr>
            <a:spLocks noGrp="1"/>
          </p:cNvSpPr>
          <p:nvPr>
            <p:ph type="body" sz="quarter" idx="13"/>
          </p:nvPr>
        </p:nvSpPr>
        <p:spPr>
          <a:xfrm>
            <a:off x="278948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29" name="Text Placeholder 22">
            <a:extLst>
              <a:ext uri="{FF2B5EF4-FFF2-40B4-BE49-F238E27FC236}">
                <a16:creationId xmlns:a16="http://schemas.microsoft.com/office/drawing/2014/main" id="{84E23D5D-9866-48F9-8E08-DD2DBE4C4E32}"/>
              </a:ext>
            </a:extLst>
          </p:cNvPr>
          <p:cNvSpPr>
            <a:spLocks noGrp="1"/>
          </p:cNvSpPr>
          <p:nvPr>
            <p:ph type="body" sz="quarter" idx="14"/>
          </p:nvPr>
        </p:nvSpPr>
        <p:spPr>
          <a:xfrm>
            <a:off x="5032296"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0" name="Text Placeholder 22">
            <a:extLst>
              <a:ext uri="{FF2B5EF4-FFF2-40B4-BE49-F238E27FC236}">
                <a16:creationId xmlns:a16="http://schemas.microsoft.com/office/drawing/2014/main" id="{E671C9E6-A1A5-4EE5-8642-94AA7635DB05}"/>
              </a:ext>
            </a:extLst>
          </p:cNvPr>
          <p:cNvSpPr>
            <a:spLocks noGrp="1"/>
          </p:cNvSpPr>
          <p:nvPr>
            <p:ph type="body" sz="quarter" idx="15"/>
          </p:nvPr>
        </p:nvSpPr>
        <p:spPr>
          <a:xfrm>
            <a:off x="502920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1" name="Text Placeholder 22">
            <a:extLst>
              <a:ext uri="{FF2B5EF4-FFF2-40B4-BE49-F238E27FC236}">
                <a16:creationId xmlns:a16="http://schemas.microsoft.com/office/drawing/2014/main" id="{DF6BB5C9-B678-435A-830F-4C10EB1A957C}"/>
              </a:ext>
            </a:extLst>
          </p:cNvPr>
          <p:cNvSpPr>
            <a:spLocks noGrp="1"/>
          </p:cNvSpPr>
          <p:nvPr>
            <p:ph type="body" sz="quarter" idx="16"/>
          </p:nvPr>
        </p:nvSpPr>
        <p:spPr>
          <a:xfrm>
            <a:off x="7275110"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2" name="Text Placeholder 22">
            <a:extLst>
              <a:ext uri="{FF2B5EF4-FFF2-40B4-BE49-F238E27FC236}">
                <a16:creationId xmlns:a16="http://schemas.microsoft.com/office/drawing/2014/main" id="{1861EC87-A9E2-4FC3-B8BC-06C520B8A17F}"/>
              </a:ext>
            </a:extLst>
          </p:cNvPr>
          <p:cNvSpPr>
            <a:spLocks noGrp="1"/>
          </p:cNvSpPr>
          <p:nvPr>
            <p:ph type="body" sz="quarter" idx="17"/>
          </p:nvPr>
        </p:nvSpPr>
        <p:spPr>
          <a:xfrm>
            <a:off x="7275111"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3" name="Text Placeholder 22">
            <a:extLst>
              <a:ext uri="{FF2B5EF4-FFF2-40B4-BE49-F238E27FC236}">
                <a16:creationId xmlns:a16="http://schemas.microsoft.com/office/drawing/2014/main" id="{FC3EDE91-631F-4947-94DC-557685FD23E0}"/>
              </a:ext>
            </a:extLst>
          </p:cNvPr>
          <p:cNvSpPr>
            <a:spLocks noGrp="1"/>
          </p:cNvSpPr>
          <p:nvPr>
            <p:ph type="body" sz="quarter" idx="18"/>
          </p:nvPr>
        </p:nvSpPr>
        <p:spPr>
          <a:xfrm>
            <a:off x="9517923" y="4172761"/>
            <a:ext cx="2139696" cy="344312"/>
          </a:xfrm>
          <a:prstGeom prst="rect">
            <a:avLst/>
          </a:prstGeom>
        </p:spPr>
        <p:txBody>
          <a:bodyPr/>
          <a:lstStyle>
            <a:lvl1pPr marL="0" indent="0" algn="ctr">
              <a:buNone/>
              <a:defRPr lang="en-US" sz="2000" b="1" kern="1200" dirty="0" smtClean="0">
                <a:solidFill>
                  <a:schemeClr val="accent4"/>
                </a:solidFill>
                <a:latin typeface="+mj-lt"/>
                <a:ea typeface="+mn-ea"/>
                <a:cs typeface="+mn-cs"/>
              </a:defRPr>
            </a:lvl1pPr>
          </a:lstStyle>
          <a:p>
            <a:pPr lvl="0"/>
            <a:r>
              <a:rPr lang="en-US"/>
              <a:t>Click to edit Master text styles</a:t>
            </a:r>
          </a:p>
        </p:txBody>
      </p:sp>
      <p:sp>
        <p:nvSpPr>
          <p:cNvPr id="34" name="Text Placeholder 22">
            <a:extLst>
              <a:ext uri="{FF2B5EF4-FFF2-40B4-BE49-F238E27FC236}">
                <a16:creationId xmlns:a16="http://schemas.microsoft.com/office/drawing/2014/main" id="{8FDDBEF4-1329-49DF-B043-D51B34F5EE34}"/>
              </a:ext>
            </a:extLst>
          </p:cNvPr>
          <p:cNvSpPr>
            <a:spLocks noGrp="1"/>
          </p:cNvSpPr>
          <p:nvPr>
            <p:ph type="body" sz="quarter" idx="19"/>
          </p:nvPr>
        </p:nvSpPr>
        <p:spPr>
          <a:xfrm>
            <a:off x="9517923" y="4588259"/>
            <a:ext cx="2139696" cy="344312"/>
          </a:xfrm>
          <a:prstGeom prst="rect">
            <a:avLst/>
          </a:prstGeom>
        </p:spPr>
        <p:txBody>
          <a:bodyPr/>
          <a:lstStyle>
            <a:lvl1pPr marL="0" indent="0" algn="ctr">
              <a:buNone/>
              <a:defRPr lang="en-US" sz="1600" kern="1200" dirty="0" smtClean="0">
                <a:solidFill>
                  <a:schemeClr val="tx1"/>
                </a:solidFill>
                <a:latin typeface="+mn-lt"/>
                <a:ea typeface="+mn-ea"/>
                <a:cs typeface="+mn-cs"/>
              </a:defRPr>
            </a:lvl1pPr>
          </a:lstStyle>
          <a:p>
            <a:pPr lvl="0"/>
            <a:r>
              <a:rPr lang="en-US"/>
              <a:t>Click to edit Master text styles</a:t>
            </a:r>
          </a:p>
        </p:txBody>
      </p:sp>
      <p:sp>
        <p:nvSpPr>
          <p:cNvPr id="37" name="Picture Placeholder 36">
            <a:extLst>
              <a:ext uri="{FF2B5EF4-FFF2-40B4-BE49-F238E27FC236}">
                <a16:creationId xmlns:a16="http://schemas.microsoft.com/office/drawing/2014/main" id="{FBDB3FD3-4F52-4E28-B639-5F73070E47D9}"/>
              </a:ext>
            </a:extLst>
          </p:cNvPr>
          <p:cNvSpPr>
            <a:spLocks noGrp="1"/>
          </p:cNvSpPr>
          <p:nvPr>
            <p:ph type="pic" sz="quarter" idx="20"/>
          </p:nvPr>
        </p:nvSpPr>
        <p:spPr>
          <a:xfrm>
            <a:off x="878337" y="2555551"/>
            <a:ext cx="1484985" cy="1280160"/>
          </a:xfrm>
          <a:custGeom>
            <a:avLst/>
            <a:gdLst>
              <a:gd name="connsiteX0" fmla="*/ 320040 w 1484985"/>
              <a:gd name="connsiteY0" fmla="*/ 0 h 1280160"/>
              <a:gd name="connsiteX1" fmla="*/ 1164945 w 1484985"/>
              <a:gd name="connsiteY1" fmla="*/ 0 h 1280160"/>
              <a:gd name="connsiteX2" fmla="*/ 1484985 w 1484985"/>
              <a:gd name="connsiteY2" fmla="*/ 640080 h 1280160"/>
              <a:gd name="connsiteX3" fmla="*/ 1164945 w 1484985"/>
              <a:gd name="connsiteY3" fmla="*/ 1280160 h 1280160"/>
              <a:gd name="connsiteX4" fmla="*/ 320040 w 1484985"/>
              <a:gd name="connsiteY4" fmla="*/ 1280160 h 1280160"/>
              <a:gd name="connsiteX5" fmla="*/ 0 w 1484985"/>
              <a:gd name="connsiteY5" fmla="*/ 64008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985" h="1280160">
                <a:moveTo>
                  <a:pt x="320040" y="0"/>
                </a:moveTo>
                <a:lnTo>
                  <a:pt x="1164945" y="0"/>
                </a:lnTo>
                <a:lnTo>
                  <a:pt x="1484985" y="640080"/>
                </a:lnTo>
                <a:lnTo>
                  <a:pt x="1164945" y="1280160"/>
                </a:lnTo>
                <a:lnTo>
                  <a:pt x="320040" y="1280160"/>
                </a:lnTo>
                <a:lnTo>
                  <a:pt x="0" y="640080"/>
                </a:lnTo>
                <a:close/>
              </a:path>
            </a:pathLst>
          </a:custGeom>
        </p:spPr>
        <p:txBody>
          <a:bodyPr wrap="square" anchor="ctr">
            <a:noAutofit/>
          </a:bodyPr>
          <a:lstStyle>
            <a:lvl1pPr algn="ctr">
              <a:buNone/>
              <a:defRPr/>
            </a:lvl1pPr>
          </a:lstStyle>
          <a:p>
            <a:r>
              <a:rPr lang="en-US" dirty="0"/>
              <a:t>Click icon to add picture</a:t>
            </a:r>
          </a:p>
        </p:txBody>
      </p:sp>
    </p:spTree>
    <p:extLst>
      <p:ext uri="{BB962C8B-B14F-4D97-AF65-F5344CB8AC3E}">
        <p14:creationId xmlns:p14="http://schemas.microsoft.com/office/powerpoint/2010/main" val="15058552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6BB16225-AC51-4525-A1E8-438B8B0B7361}"/>
              </a:ext>
            </a:extLst>
          </p:cNvPr>
          <p:cNvSpPr>
            <a:spLocks noGrp="1"/>
          </p:cNvSpPr>
          <p:nvPr>
            <p:ph sz="quarter" idx="12"/>
          </p:nvPr>
        </p:nvSpPr>
        <p:spPr>
          <a:xfrm>
            <a:off x="173965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1" name="Content Placeholder 39">
            <a:extLst>
              <a:ext uri="{FF2B5EF4-FFF2-40B4-BE49-F238E27FC236}">
                <a16:creationId xmlns:a16="http://schemas.microsoft.com/office/drawing/2014/main" id="{6EC38F38-5935-49D5-AA85-4182E82D6FF2}"/>
              </a:ext>
            </a:extLst>
          </p:cNvPr>
          <p:cNvSpPr>
            <a:spLocks noGrp="1"/>
          </p:cNvSpPr>
          <p:nvPr>
            <p:ph sz="quarter" idx="13"/>
          </p:nvPr>
        </p:nvSpPr>
        <p:spPr>
          <a:xfrm>
            <a:off x="173965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2" name="Content Placeholder 39">
            <a:extLst>
              <a:ext uri="{FF2B5EF4-FFF2-40B4-BE49-F238E27FC236}">
                <a16:creationId xmlns:a16="http://schemas.microsoft.com/office/drawing/2014/main" id="{51C9D5ED-A19A-42A1-9200-C77E39E6F5C5}"/>
              </a:ext>
            </a:extLst>
          </p:cNvPr>
          <p:cNvSpPr>
            <a:spLocks noGrp="1"/>
          </p:cNvSpPr>
          <p:nvPr>
            <p:ph sz="quarter" idx="14"/>
          </p:nvPr>
        </p:nvSpPr>
        <p:spPr>
          <a:xfrm>
            <a:off x="173965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3" name="Content Placeholder 39">
            <a:extLst>
              <a:ext uri="{FF2B5EF4-FFF2-40B4-BE49-F238E27FC236}">
                <a16:creationId xmlns:a16="http://schemas.microsoft.com/office/drawing/2014/main" id="{47A95437-77F3-4E2C-8470-57587793A103}"/>
              </a:ext>
            </a:extLst>
          </p:cNvPr>
          <p:cNvSpPr>
            <a:spLocks noGrp="1"/>
          </p:cNvSpPr>
          <p:nvPr>
            <p:ph sz="quarter" idx="15"/>
          </p:nvPr>
        </p:nvSpPr>
        <p:spPr>
          <a:xfrm>
            <a:off x="7493865" y="2117897"/>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4" name="Content Placeholder 39">
            <a:extLst>
              <a:ext uri="{FF2B5EF4-FFF2-40B4-BE49-F238E27FC236}">
                <a16:creationId xmlns:a16="http://schemas.microsoft.com/office/drawing/2014/main" id="{CB1EA2BE-D294-486E-88F0-2AA9518A6E63}"/>
              </a:ext>
            </a:extLst>
          </p:cNvPr>
          <p:cNvSpPr>
            <a:spLocks noGrp="1"/>
          </p:cNvSpPr>
          <p:nvPr>
            <p:ph sz="quarter" idx="16"/>
          </p:nvPr>
        </p:nvSpPr>
        <p:spPr>
          <a:xfrm>
            <a:off x="7493865" y="4724146"/>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45" name="Content Placeholder 39">
            <a:extLst>
              <a:ext uri="{FF2B5EF4-FFF2-40B4-BE49-F238E27FC236}">
                <a16:creationId xmlns:a16="http://schemas.microsoft.com/office/drawing/2014/main" id="{108734A0-880E-44E2-858F-7AA6C6B0A5A3}"/>
              </a:ext>
            </a:extLst>
          </p:cNvPr>
          <p:cNvSpPr>
            <a:spLocks noGrp="1"/>
          </p:cNvSpPr>
          <p:nvPr>
            <p:ph sz="quarter" idx="17"/>
          </p:nvPr>
        </p:nvSpPr>
        <p:spPr>
          <a:xfrm>
            <a:off x="7493865" y="3420892"/>
            <a:ext cx="4208386" cy="912812"/>
          </a:xfrm>
          <a:prstGeom prst="rect">
            <a:avLst/>
          </a:prstGeom>
        </p:spPr>
        <p:txBody>
          <a:bodyPr/>
          <a:lstStyle>
            <a:lvl1pPr>
              <a:buNone/>
              <a:defRPr kumimoji="0" lang="en-US" sz="1800" b="1" i="0" u="none" strike="noStrike" kern="1200" cap="none" spc="0" normalizeH="0" baseline="0" dirty="0" smtClean="0">
                <a:ln>
                  <a:noFill/>
                </a:ln>
                <a:solidFill>
                  <a:schemeClr val="accent4"/>
                </a:solidFill>
                <a:effectLst/>
                <a:uLnTx/>
                <a:uFillTx/>
                <a:latin typeface="+mj-lt"/>
                <a:ea typeface="+mn-ea"/>
                <a:cs typeface="Biome Light" panose="020B0303030204020804" pitchFamily="34" charset="0"/>
              </a:defRPr>
            </a:lvl1pPr>
            <a:lvl2pPr marL="0" indent="0">
              <a:buNone/>
              <a:defRPr kumimoji="0" lang="en-US" sz="1600" b="0" i="0" u="none" strike="noStrike" kern="1200" cap="none" spc="0" normalizeH="0" baseline="0" dirty="0" smtClean="0">
                <a:ln>
                  <a:noFill/>
                </a:ln>
                <a:solidFill>
                  <a:schemeClr val="tx1"/>
                </a:solidFill>
                <a:effectLst/>
                <a:uLnTx/>
                <a:uFillTx/>
                <a:latin typeface="+mn-lt"/>
                <a:ea typeface="+mn-ea"/>
                <a:cs typeface="Biome Light" panose="020B0303030204020804" pitchFamily="34" charset="0"/>
              </a:defRPr>
            </a:lvl2pPr>
          </a:lstStyle>
          <a:p>
            <a:pPr lvl="0"/>
            <a:r>
              <a:rPr lang="en-US"/>
              <a:t>Click to edit Master text styles</a:t>
            </a:r>
          </a:p>
          <a:p>
            <a:pPr lvl="1"/>
            <a:r>
              <a:rPr lang="en-US"/>
              <a:t>Second level</a:t>
            </a:r>
          </a:p>
        </p:txBody>
      </p:sp>
      <p:sp>
        <p:nvSpPr>
          <p:cNvPr id="10" name="Title 1">
            <a:extLst>
              <a:ext uri="{FF2B5EF4-FFF2-40B4-BE49-F238E27FC236}">
                <a16:creationId xmlns:a16="http://schemas.microsoft.com/office/drawing/2014/main" id="{63CED4CD-5348-488E-A883-0486DD5749A7}"/>
              </a:ext>
            </a:extLst>
          </p:cNvPr>
          <p:cNvSpPr>
            <a:spLocks noGrp="1"/>
          </p:cNvSpPr>
          <p:nvPr>
            <p:ph type="title"/>
          </p:nvPr>
        </p:nvSpPr>
        <p:spPr>
          <a:xfrm>
            <a:off x="660400" y="805213"/>
            <a:ext cx="10693400" cy="830997"/>
          </a:xfrm>
          <a:prstGeom prst="rect">
            <a:avLst/>
          </a:prstGeom>
        </p:spPr>
        <p:txBody>
          <a:bodyPr/>
          <a:lstStyle>
            <a:lvl1pPr>
              <a:defRPr sz="48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827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A1AD702D-965C-40E9-8D23-D82E2CFA9E61}"/>
              </a:ext>
            </a:extLst>
          </p:cNvPr>
          <p:cNvSpPr txBox="1">
            <a:spLocks/>
          </p:cNvSpPr>
          <p:nvPr userDrawn="1"/>
        </p:nvSpPr>
        <p:spPr>
          <a:xfrm>
            <a:off x="660396" y="6378906"/>
            <a:ext cx="2743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solidFill>
                <a:schemeClr val="accent2"/>
              </a:solidFill>
            </a:endParaRPr>
          </a:p>
        </p:txBody>
      </p:sp>
      <p:pic>
        <p:nvPicPr>
          <p:cNvPr id="6" name="Picture 5">
            <a:extLst>
              <a:ext uri="{FF2B5EF4-FFF2-40B4-BE49-F238E27FC236}">
                <a16:creationId xmlns:a16="http://schemas.microsoft.com/office/drawing/2014/main" id="{048C4C2C-4E7F-46A2-AB4D-1DA57903C3F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44525" y="5573138"/>
            <a:ext cx="1575275" cy="1013359"/>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88" r:id="rId3"/>
    <p:sldLayoutId id="2147483681" r:id="rId4"/>
    <p:sldLayoutId id="2147483680" r:id="rId5"/>
    <p:sldLayoutId id="2147483682" r:id="rId6"/>
    <p:sldLayoutId id="2147483677" r:id="rId7"/>
    <p:sldLayoutId id="2147483654" r:id="rId8"/>
    <p:sldLayoutId id="2147483685" r:id="rId9"/>
    <p:sldLayoutId id="2147483684" r:id="rId10"/>
    <p:sldLayoutId id="2147483686" r:id="rId11"/>
    <p:sldLayoutId id="2147483687" r:id="rId12"/>
    <p:sldLayoutId id="2147483675" r:id="rId13"/>
    <p:sldLayoutId id="2147483691" r:id="rId14"/>
    <p:sldLayoutId id="2147483706" r:id="rId15"/>
    <p:sldLayoutId id="2147483709" r:id="rId16"/>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8CAC2-7ACC-43B4-9F94-20C54A728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28FDBE-2CFB-4D79-8C4E-4192B6C3E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3F21B0-8B6B-473A-BB8D-CDD491B031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3BBE5-0182-4A5C-9471-91F331A0CE0B}" type="slidenum">
              <a:rPr lang="en-US" smtClean="0"/>
              <a:t>‹#›</a:t>
            </a:fld>
            <a:endParaRPr lang="en-US" dirty="0"/>
          </a:p>
        </p:txBody>
      </p:sp>
    </p:spTree>
    <p:extLst>
      <p:ext uri="{BB962C8B-B14F-4D97-AF65-F5344CB8AC3E}">
        <p14:creationId xmlns:p14="http://schemas.microsoft.com/office/powerpoint/2010/main" val="3357379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Blue glass building">
            <a:extLst>
              <a:ext uri="{FF2B5EF4-FFF2-40B4-BE49-F238E27FC236}">
                <a16:creationId xmlns:a16="http://schemas.microsoft.com/office/drawing/2014/main" id="{E6A5B61D-69C0-4661-AD66-3D72D9A6E86F}"/>
              </a:ext>
            </a:extLst>
          </p:cNvPr>
          <p:cNvPicPr>
            <a:picLocks noGrp="1" noChangeAspect="1"/>
          </p:cNvPicPr>
          <p:nvPr>
            <p:ph type="pic" sz="quarter" idx="10"/>
          </p:nvPr>
        </p:nvPicPr>
        <p:blipFill>
          <a:blip r:embed="rId3">
            <a:alphaModFix amt="80000"/>
          </a:blip>
          <a:srcRect t="7802" b="7802"/>
          <a:stretch/>
        </p:blipFill>
        <p:spPr>
          <a:blipFill dpi="0" rotWithShape="1">
            <a:blip r:embed="rId3">
              <a:alphaModFix amt="80000"/>
              <a:extLst>
                <a:ext uri="{28A0092B-C50C-407E-A947-70E740481C1C}">
                  <a14:useLocalDpi xmlns:a14="http://schemas.microsoft.com/office/drawing/2010/main" val="0"/>
                </a:ext>
              </a:extLst>
            </a:blip>
            <a:srcRect/>
            <a:stretch>
              <a:fillRect/>
            </a:stretch>
          </a:blipFill>
        </p:spPr>
      </p:pic>
      <p:sp>
        <p:nvSpPr>
          <p:cNvPr id="6" name="Hexagon 5">
            <a:extLst>
              <a:ext uri="{FF2B5EF4-FFF2-40B4-BE49-F238E27FC236}">
                <a16:creationId xmlns:a16="http://schemas.microsoft.com/office/drawing/2014/main" id="{38AF5374-EA50-4722-BB45-6C182E5A16AE}"/>
              </a:ext>
              <a:ext uri="{C183D7F6-B498-43B3-948B-1728B52AA6E4}">
                <adec:decorative xmlns:adec="http://schemas.microsoft.com/office/drawing/2017/decorative" val="1"/>
              </a:ext>
            </a:extLst>
          </p:cNvPr>
          <p:cNvSpPr/>
          <p:nvPr/>
        </p:nvSpPr>
        <p:spPr>
          <a:xfrm>
            <a:off x="3166402" y="903483"/>
            <a:ext cx="5859196" cy="5051033"/>
          </a:xfrm>
          <a:prstGeom prst="hexagon">
            <a:avLst/>
          </a:prstGeom>
          <a:solidFill>
            <a:schemeClr val="accent5">
              <a:alpha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D837CEB-1A69-4F72-95D4-054D82F09696}"/>
              </a:ext>
            </a:extLst>
          </p:cNvPr>
          <p:cNvSpPr>
            <a:spLocks noGrp="1"/>
          </p:cNvSpPr>
          <p:nvPr>
            <p:ph type="title"/>
          </p:nvPr>
        </p:nvSpPr>
        <p:spPr>
          <a:xfrm>
            <a:off x="3850082" y="2647508"/>
            <a:ext cx="4928752" cy="1695637"/>
          </a:xfrm>
        </p:spPr>
        <p:txBody>
          <a:bodyPr/>
          <a:lstStyle/>
          <a:p>
            <a:r>
              <a:rPr lang="en-US" sz="4000" b="0" dirty="0">
                <a:latin typeface="+mn-lt"/>
              </a:rPr>
              <a:t>BRING UP NEBRASKA</a:t>
            </a:r>
          </a:p>
        </p:txBody>
      </p:sp>
      <p:sp>
        <p:nvSpPr>
          <p:cNvPr id="8" name="Text Placeholder 7">
            <a:extLst>
              <a:ext uri="{FF2B5EF4-FFF2-40B4-BE49-F238E27FC236}">
                <a16:creationId xmlns:a16="http://schemas.microsoft.com/office/drawing/2014/main" id="{9FFAF4E3-C8A2-4861-A67E-040D885F84F1}"/>
              </a:ext>
            </a:extLst>
          </p:cNvPr>
          <p:cNvSpPr>
            <a:spLocks noGrp="1"/>
          </p:cNvSpPr>
          <p:nvPr>
            <p:ph type="body" sz="quarter" idx="11"/>
          </p:nvPr>
        </p:nvSpPr>
        <p:spPr>
          <a:xfrm>
            <a:off x="4293236" y="3555871"/>
            <a:ext cx="3924934" cy="490538"/>
          </a:xfrm>
        </p:spPr>
        <p:txBody>
          <a:bodyPr/>
          <a:lstStyle/>
          <a:p>
            <a:r>
              <a:rPr lang="en-US" sz="1800" b="0" dirty="0">
                <a:latin typeface="+mn-lt"/>
              </a:rPr>
              <a:t>Mistaking Poverty as Neglect </a:t>
            </a:r>
          </a:p>
        </p:txBody>
      </p:sp>
      <p:sp>
        <p:nvSpPr>
          <p:cNvPr id="21" name="Hexagon 20">
            <a:extLst>
              <a:ext uri="{FF2B5EF4-FFF2-40B4-BE49-F238E27FC236}">
                <a16:creationId xmlns:a16="http://schemas.microsoft.com/office/drawing/2014/main" id="{35FAA64B-9D7A-4109-97E0-B0BAA29C475F}"/>
              </a:ext>
              <a:ext uri="{C183D7F6-B498-43B3-948B-1728B52AA6E4}">
                <adec:decorative xmlns:adec="http://schemas.microsoft.com/office/drawing/2017/decorative" val="1"/>
              </a:ext>
            </a:extLst>
          </p:cNvPr>
          <p:cNvSpPr/>
          <p:nvPr/>
        </p:nvSpPr>
        <p:spPr>
          <a:xfrm>
            <a:off x="7974278" y="5753530"/>
            <a:ext cx="651613" cy="561736"/>
          </a:xfrm>
          <a:prstGeom prst="hexagon">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0A0E61B-8139-47E5-862B-C6D87AFF35A2}"/>
              </a:ext>
              <a:ext uri="{C183D7F6-B498-43B3-948B-1728B52AA6E4}">
                <adec:decorative xmlns:adec="http://schemas.microsoft.com/office/drawing/2017/decorative" val="1"/>
              </a:ext>
            </a:extLst>
          </p:cNvPr>
          <p:cNvSpPr/>
          <p:nvPr/>
        </p:nvSpPr>
        <p:spPr>
          <a:xfrm>
            <a:off x="2329923" y="2351380"/>
            <a:ext cx="785546" cy="677196"/>
          </a:xfrm>
          <a:prstGeom prst="hexagon">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B06F39E4-24A5-44F2-BD9A-7E8C8AF2773B}"/>
              </a:ext>
              <a:ext uri="{C183D7F6-B498-43B3-948B-1728B52AA6E4}">
                <adec:decorative xmlns:adec="http://schemas.microsoft.com/office/drawing/2017/decorative" val="1"/>
              </a:ext>
            </a:extLst>
          </p:cNvPr>
          <p:cNvSpPr/>
          <p:nvPr/>
        </p:nvSpPr>
        <p:spPr>
          <a:xfrm>
            <a:off x="8021783" y="671564"/>
            <a:ext cx="392774" cy="338599"/>
          </a:xfrm>
          <a:prstGeom prst="hexagon">
            <a:avLst/>
          </a:prstGeom>
          <a:solidFill>
            <a:schemeClr val="bg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62F7433A-0BB9-4B38-A96F-AB1B77772B59}"/>
              </a:ext>
              <a:ext uri="{C183D7F6-B498-43B3-948B-1728B52AA6E4}">
                <adec:decorative xmlns:adec="http://schemas.microsoft.com/office/drawing/2017/decorative" val="1"/>
              </a:ext>
            </a:extLst>
          </p:cNvPr>
          <p:cNvSpPr/>
          <p:nvPr/>
        </p:nvSpPr>
        <p:spPr>
          <a:xfrm>
            <a:off x="2035398" y="3344350"/>
            <a:ext cx="196388" cy="169300"/>
          </a:xfrm>
          <a:prstGeom prst="hexagon">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318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B0971-4E7C-46B9-B728-8E50D07AF7B8}"/>
              </a:ext>
            </a:extLst>
          </p:cNvPr>
          <p:cNvSpPr>
            <a:spLocks noGrp="1"/>
          </p:cNvSpPr>
          <p:nvPr>
            <p:ph type="sldNum" sz="quarter" idx="7"/>
          </p:nvPr>
        </p:nvSpPr>
        <p:spPr>
          <a:xfrm>
            <a:off x="0" y="0"/>
            <a:ext cx="0" cy="0"/>
          </a:xfr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10</a:t>
            </a:fld>
            <a:endParaRPr lang="en-US" dirty="0"/>
          </a:p>
        </p:txBody>
      </p:sp>
      <p:graphicFrame>
        <p:nvGraphicFramePr>
          <p:cNvPr id="5" name="Table 5">
            <a:extLst>
              <a:ext uri="{FF2B5EF4-FFF2-40B4-BE49-F238E27FC236}">
                <a16:creationId xmlns:a16="http://schemas.microsoft.com/office/drawing/2014/main" id="{7F5DD274-F3BE-46D7-80D9-0E025AE84B03}"/>
              </a:ext>
            </a:extLst>
          </p:cNvPr>
          <p:cNvGraphicFramePr>
            <a:graphicFrameLocks noGrp="1"/>
          </p:cNvGraphicFramePr>
          <p:nvPr/>
        </p:nvGraphicFramePr>
        <p:xfrm>
          <a:off x="342201" y="1000220"/>
          <a:ext cx="11494273" cy="4527911"/>
        </p:xfrm>
        <a:graphic>
          <a:graphicData uri="http://schemas.openxmlformats.org/drawingml/2006/table">
            <a:tbl>
              <a:tblPr firstRow="1" bandRow="1">
                <a:tableStyleId>{3B4B98B0-60AC-42C2-AFA5-B58CD77FA1E5}</a:tableStyleId>
              </a:tblPr>
              <a:tblGrid>
                <a:gridCol w="1687350">
                  <a:extLst>
                    <a:ext uri="{9D8B030D-6E8A-4147-A177-3AD203B41FA5}">
                      <a16:colId xmlns:a16="http://schemas.microsoft.com/office/drawing/2014/main" val="3001115732"/>
                    </a:ext>
                  </a:extLst>
                </a:gridCol>
                <a:gridCol w="1939904">
                  <a:extLst>
                    <a:ext uri="{9D8B030D-6E8A-4147-A177-3AD203B41FA5}">
                      <a16:colId xmlns:a16="http://schemas.microsoft.com/office/drawing/2014/main" val="3675471748"/>
                    </a:ext>
                  </a:extLst>
                </a:gridCol>
                <a:gridCol w="1939904">
                  <a:extLst>
                    <a:ext uri="{9D8B030D-6E8A-4147-A177-3AD203B41FA5}">
                      <a16:colId xmlns:a16="http://schemas.microsoft.com/office/drawing/2014/main" val="471268346"/>
                    </a:ext>
                  </a:extLst>
                </a:gridCol>
                <a:gridCol w="126277">
                  <a:extLst>
                    <a:ext uri="{9D8B030D-6E8A-4147-A177-3AD203B41FA5}">
                      <a16:colId xmlns:a16="http://schemas.microsoft.com/office/drawing/2014/main" val="2138460944"/>
                    </a:ext>
                  </a:extLst>
                </a:gridCol>
                <a:gridCol w="1813627">
                  <a:extLst>
                    <a:ext uri="{9D8B030D-6E8A-4147-A177-3AD203B41FA5}">
                      <a16:colId xmlns:a16="http://schemas.microsoft.com/office/drawing/2014/main" val="3824968618"/>
                    </a:ext>
                  </a:extLst>
                </a:gridCol>
                <a:gridCol w="1972559">
                  <a:extLst>
                    <a:ext uri="{9D8B030D-6E8A-4147-A177-3AD203B41FA5}">
                      <a16:colId xmlns:a16="http://schemas.microsoft.com/office/drawing/2014/main" val="3986931478"/>
                    </a:ext>
                  </a:extLst>
                </a:gridCol>
                <a:gridCol w="2014652">
                  <a:extLst>
                    <a:ext uri="{9D8B030D-6E8A-4147-A177-3AD203B41FA5}">
                      <a16:colId xmlns:a16="http://schemas.microsoft.com/office/drawing/2014/main" val="4169433"/>
                    </a:ext>
                  </a:extLst>
                </a:gridCol>
              </a:tblGrid>
              <a:tr h="366053">
                <a:tc>
                  <a:txBody>
                    <a:bodyPr/>
                    <a:lstStyle/>
                    <a:p>
                      <a:r>
                        <a:rPr lang="en-US" sz="1200" dirty="0"/>
                        <a:t>Prime Site Collaboratives</a:t>
                      </a:r>
                    </a:p>
                  </a:txBody>
                  <a:tcPr/>
                </a:tc>
                <a:tc>
                  <a:txBody>
                    <a:bodyPr/>
                    <a:lstStyle/>
                    <a:p>
                      <a:pPr algn="ctr"/>
                      <a:r>
                        <a:rPr lang="en-US" sz="1200" b="0" dirty="0"/>
                        <a:t>Education</a:t>
                      </a:r>
                      <a:endParaRPr lang="en-US" dirty="0"/>
                    </a:p>
                  </a:txBody>
                  <a:tcPr/>
                </a:tc>
                <a:tc gridSpan="2">
                  <a:txBody>
                    <a:bodyPr/>
                    <a:lstStyle/>
                    <a:p>
                      <a:pPr algn="ctr"/>
                      <a:r>
                        <a:rPr lang="en-US" sz="1200" b="0" dirty="0"/>
                        <a:t>Family/Friends</a:t>
                      </a:r>
                      <a:endParaRPr lang="en-US" dirty="0"/>
                    </a:p>
                  </a:txBody>
                  <a:tcPr/>
                </a:tc>
                <a:tc hMerge="1">
                  <a:txBody>
                    <a:bodyPr/>
                    <a:lstStyle/>
                    <a:p>
                      <a:endParaRPr lang="en-US" dirty="0"/>
                    </a:p>
                  </a:txBody>
                  <a:tcPr/>
                </a:tc>
                <a:tc>
                  <a:txBody>
                    <a:bodyPr/>
                    <a:lstStyle/>
                    <a:p>
                      <a:pPr algn="ctr"/>
                      <a:r>
                        <a:rPr lang="en-US" sz="1200" b="0" dirty="0"/>
                        <a:t>Legal</a:t>
                      </a:r>
                    </a:p>
                  </a:txBody>
                  <a:tcPr/>
                </a:tc>
                <a:tc>
                  <a:txBody>
                    <a:bodyPr/>
                    <a:lstStyle/>
                    <a:p>
                      <a:pPr algn="ctr"/>
                      <a:r>
                        <a:rPr lang="en-US" sz="1200" b="0" dirty="0"/>
                        <a:t>Medical Personnel</a:t>
                      </a:r>
                      <a:endParaRPr lang="en-US" dirty="0"/>
                    </a:p>
                  </a:txBody>
                  <a:tcPr/>
                </a:tc>
                <a:tc>
                  <a:txBody>
                    <a:bodyPr/>
                    <a:lstStyle/>
                    <a:p>
                      <a:pPr algn="ctr"/>
                      <a:r>
                        <a:rPr lang="en-US" sz="1200" b="0" dirty="0"/>
                        <a:t>Other</a:t>
                      </a:r>
                      <a:endParaRPr lang="en-US" dirty="0"/>
                    </a:p>
                  </a:txBody>
                  <a:tcPr/>
                </a:tc>
                <a:extLst>
                  <a:ext uri="{0D108BD9-81ED-4DB2-BD59-A6C34878D82A}">
                    <a16:rowId xmlns:a16="http://schemas.microsoft.com/office/drawing/2014/main" val="2679448028"/>
                  </a:ext>
                </a:extLst>
              </a:tr>
              <a:tr h="759161">
                <a:tc>
                  <a:txBody>
                    <a:bodyPr/>
                    <a:lstStyle/>
                    <a:p>
                      <a:r>
                        <a:rPr lang="en-US" sz="1200" dirty="0"/>
                        <a:t>Community and Family Partnership </a:t>
                      </a:r>
                    </a:p>
                  </a:txBody>
                  <a:tcPr/>
                </a:tc>
                <a:tc>
                  <a:txBody>
                    <a:bodyPr/>
                    <a:lstStyle/>
                    <a:p>
                      <a:pPr algn="ctr"/>
                      <a:r>
                        <a:rPr lang="en-US" sz="1400" b="0" dirty="0">
                          <a:latin typeface="Trade Gothic Next Heavy" panose="020B0903040303020004" pitchFamily="34" charset="0"/>
                        </a:rPr>
                        <a:t>6.2</a:t>
                      </a:r>
                    </a:p>
                  </a:txBody>
                  <a:tcPr/>
                </a:tc>
                <a:tc>
                  <a:txBody>
                    <a:bodyPr/>
                    <a:lstStyle/>
                    <a:p>
                      <a:pPr algn="ctr"/>
                      <a:r>
                        <a:rPr lang="en-US" sz="1400" b="0" dirty="0">
                          <a:latin typeface="Trade Gothic Next Heavy" panose="020B0903040303020004" pitchFamily="34" charset="0"/>
                        </a:rPr>
                        <a:t>3.8</a:t>
                      </a:r>
                    </a:p>
                  </a:txBody>
                  <a:tcPr/>
                </a:tc>
                <a:tc gridSpan="2">
                  <a:txBody>
                    <a:bodyPr/>
                    <a:lstStyle/>
                    <a:p>
                      <a:pPr algn="ctr"/>
                      <a:r>
                        <a:rPr lang="en-US" sz="1400" b="0" dirty="0">
                          <a:latin typeface="Trade Gothic Next Heavy" panose="020B0903040303020004" pitchFamily="34" charset="0"/>
                        </a:rPr>
                        <a:t>5.3</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2.8</a:t>
                      </a:r>
                    </a:p>
                  </a:txBody>
                  <a:tcPr/>
                </a:tc>
                <a:tc>
                  <a:txBody>
                    <a:bodyPr/>
                    <a:lstStyle/>
                    <a:p>
                      <a:pPr algn="ctr"/>
                      <a:r>
                        <a:rPr lang="en-US" sz="1400" b="0" dirty="0">
                          <a:latin typeface="Trade Gothic Next Heavy" panose="020B0903040303020004" pitchFamily="34" charset="0"/>
                        </a:rPr>
                        <a:t>7.4</a:t>
                      </a:r>
                    </a:p>
                  </a:txBody>
                  <a:tcPr/>
                </a:tc>
                <a:extLst>
                  <a:ext uri="{0D108BD9-81ED-4DB2-BD59-A6C34878D82A}">
                    <a16:rowId xmlns:a16="http://schemas.microsoft.com/office/drawing/2014/main" val="1920172005"/>
                  </a:ext>
                </a:extLst>
              </a:tr>
              <a:tr h="986909">
                <a:tc>
                  <a:txBody>
                    <a:bodyPr/>
                    <a:lstStyle/>
                    <a:p>
                      <a:r>
                        <a:rPr lang="en-US" sz="1200" dirty="0"/>
                        <a:t>Douglas County Community Response Collaborative </a:t>
                      </a:r>
                    </a:p>
                  </a:txBody>
                  <a:tcPr/>
                </a:tc>
                <a:tc>
                  <a:txBody>
                    <a:bodyPr/>
                    <a:lstStyle/>
                    <a:p>
                      <a:pPr algn="ctr"/>
                      <a:r>
                        <a:rPr lang="en-US" sz="1400" b="0" dirty="0">
                          <a:latin typeface="Trade Gothic Next Heavy" panose="020B0903040303020004" pitchFamily="34" charset="0"/>
                        </a:rPr>
                        <a:t>21.1</a:t>
                      </a:r>
                    </a:p>
                  </a:txBody>
                  <a:tcPr/>
                </a:tc>
                <a:tc>
                  <a:txBody>
                    <a:bodyPr/>
                    <a:lstStyle/>
                    <a:p>
                      <a:pPr algn="ctr"/>
                      <a:r>
                        <a:rPr lang="en-US" sz="1400" b="0" dirty="0">
                          <a:latin typeface="Trade Gothic Next Heavy" panose="020B0903040303020004" pitchFamily="34" charset="0"/>
                        </a:rPr>
                        <a:t>13.8</a:t>
                      </a:r>
                    </a:p>
                  </a:txBody>
                  <a:tcPr/>
                </a:tc>
                <a:tc gridSpan="2">
                  <a:txBody>
                    <a:bodyPr/>
                    <a:lstStyle/>
                    <a:p>
                      <a:pPr algn="ctr"/>
                      <a:r>
                        <a:rPr lang="en-US" sz="1400" b="0" dirty="0">
                          <a:latin typeface="Trade Gothic Next Heavy" panose="020B0903040303020004" pitchFamily="34" charset="0"/>
                        </a:rPr>
                        <a:t>20.6</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14.9</a:t>
                      </a:r>
                    </a:p>
                  </a:txBody>
                  <a:tcPr/>
                </a:tc>
                <a:tc>
                  <a:txBody>
                    <a:bodyPr/>
                    <a:lstStyle/>
                    <a:p>
                      <a:pPr algn="ctr"/>
                      <a:r>
                        <a:rPr lang="en-US" sz="1400" b="0" dirty="0">
                          <a:latin typeface="Trade Gothic Next Heavy" panose="020B0903040303020004" pitchFamily="34" charset="0"/>
                        </a:rPr>
                        <a:t>17.6</a:t>
                      </a:r>
                    </a:p>
                  </a:txBody>
                  <a:tcPr/>
                </a:tc>
                <a:extLst>
                  <a:ext uri="{0D108BD9-81ED-4DB2-BD59-A6C34878D82A}">
                    <a16:rowId xmlns:a16="http://schemas.microsoft.com/office/drawing/2014/main" val="1594570708"/>
                  </a:ext>
                </a:extLst>
              </a:tr>
              <a:tr h="759161">
                <a:tc>
                  <a:txBody>
                    <a:bodyPr/>
                    <a:lstStyle/>
                    <a:p>
                      <a:r>
                        <a:rPr lang="en-US" sz="1200" dirty="0"/>
                        <a:t>Growing Community Connections </a:t>
                      </a:r>
                    </a:p>
                  </a:txBody>
                  <a:tcPr/>
                </a:tc>
                <a:tc>
                  <a:txBody>
                    <a:bodyPr/>
                    <a:lstStyle/>
                    <a:p>
                      <a:pPr algn="ctr"/>
                      <a:r>
                        <a:rPr lang="en-US" sz="1400" b="0" dirty="0">
                          <a:latin typeface="Trade Gothic Next Heavy" panose="020B0903040303020004" pitchFamily="34" charset="0"/>
                        </a:rPr>
                        <a:t>24.3</a:t>
                      </a:r>
                    </a:p>
                  </a:txBody>
                  <a:tcPr/>
                </a:tc>
                <a:tc>
                  <a:txBody>
                    <a:bodyPr/>
                    <a:lstStyle/>
                    <a:p>
                      <a:pPr algn="ctr"/>
                      <a:r>
                        <a:rPr lang="en-US" sz="1400" b="0" dirty="0">
                          <a:latin typeface="Trade Gothic Next Heavy" panose="020B0903040303020004" pitchFamily="34" charset="0"/>
                        </a:rPr>
                        <a:t>15.9</a:t>
                      </a:r>
                    </a:p>
                  </a:txBody>
                  <a:tcPr/>
                </a:tc>
                <a:tc gridSpan="2">
                  <a:txBody>
                    <a:bodyPr/>
                    <a:lstStyle/>
                    <a:p>
                      <a:pPr algn="ctr"/>
                      <a:r>
                        <a:rPr lang="en-US" sz="1400" b="0" dirty="0">
                          <a:latin typeface="Trade Gothic Next Heavy" panose="020B0903040303020004" pitchFamily="34" charset="0"/>
                        </a:rPr>
                        <a:t>19.8</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12.8</a:t>
                      </a:r>
                    </a:p>
                  </a:txBody>
                  <a:tcPr/>
                </a:tc>
                <a:tc>
                  <a:txBody>
                    <a:bodyPr/>
                    <a:lstStyle/>
                    <a:p>
                      <a:pPr algn="ctr"/>
                      <a:r>
                        <a:rPr lang="en-US" sz="1400" b="0" dirty="0">
                          <a:latin typeface="Trade Gothic Next Heavy" panose="020B0903040303020004" pitchFamily="34" charset="0"/>
                        </a:rPr>
                        <a:t>21.8</a:t>
                      </a:r>
                    </a:p>
                  </a:txBody>
                  <a:tcPr/>
                </a:tc>
                <a:extLst>
                  <a:ext uri="{0D108BD9-81ED-4DB2-BD59-A6C34878D82A}">
                    <a16:rowId xmlns:a16="http://schemas.microsoft.com/office/drawing/2014/main" val="439134440"/>
                  </a:ext>
                </a:extLst>
              </a:tr>
              <a:tr h="759161">
                <a:tc>
                  <a:txBody>
                    <a:bodyPr/>
                    <a:lstStyle/>
                    <a:p>
                      <a:r>
                        <a:rPr lang="en-US" sz="1200" dirty="0"/>
                        <a:t>Hall County Community Collaborative</a:t>
                      </a:r>
                    </a:p>
                  </a:txBody>
                  <a:tcPr/>
                </a:tc>
                <a:tc>
                  <a:txBody>
                    <a:bodyPr/>
                    <a:lstStyle/>
                    <a:p>
                      <a:pPr algn="ctr"/>
                      <a:r>
                        <a:rPr lang="en-US" sz="1400" b="0" dirty="0">
                          <a:latin typeface="Trade Gothic Next Heavy" panose="020B0903040303020004" pitchFamily="34" charset="0"/>
                        </a:rPr>
                        <a:t>11.4</a:t>
                      </a:r>
                    </a:p>
                  </a:txBody>
                  <a:tcPr/>
                </a:tc>
                <a:tc>
                  <a:txBody>
                    <a:bodyPr/>
                    <a:lstStyle/>
                    <a:p>
                      <a:pPr algn="ctr"/>
                      <a:r>
                        <a:rPr lang="en-US" sz="1400" b="0" dirty="0">
                          <a:latin typeface="Trade Gothic Next Heavy" panose="020B0903040303020004" pitchFamily="34" charset="0"/>
                        </a:rPr>
                        <a:t>8.6</a:t>
                      </a:r>
                    </a:p>
                  </a:txBody>
                  <a:tcPr/>
                </a:tc>
                <a:tc gridSpan="2">
                  <a:txBody>
                    <a:bodyPr/>
                    <a:lstStyle/>
                    <a:p>
                      <a:pPr algn="ctr"/>
                      <a:r>
                        <a:rPr lang="en-US" sz="1400" b="0" dirty="0">
                          <a:latin typeface="Trade Gothic Next Heavy" panose="020B0903040303020004" pitchFamily="34" charset="0"/>
                        </a:rPr>
                        <a:t>8.2</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5.4</a:t>
                      </a:r>
                    </a:p>
                  </a:txBody>
                  <a:tcPr/>
                </a:tc>
                <a:tc>
                  <a:txBody>
                    <a:bodyPr/>
                    <a:lstStyle/>
                    <a:p>
                      <a:pPr algn="ctr"/>
                      <a:r>
                        <a:rPr lang="en-US" sz="1400" b="0" dirty="0">
                          <a:latin typeface="Trade Gothic Next Heavy" panose="020B0903040303020004" pitchFamily="34" charset="0"/>
                        </a:rPr>
                        <a:t>11.6</a:t>
                      </a:r>
                    </a:p>
                  </a:txBody>
                  <a:tcPr/>
                </a:tc>
                <a:extLst>
                  <a:ext uri="{0D108BD9-81ED-4DB2-BD59-A6C34878D82A}">
                    <a16:rowId xmlns:a16="http://schemas.microsoft.com/office/drawing/2014/main" val="168494685"/>
                  </a:ext>
                </a:extLst>
              </a:tr>
              <a:tr h="531413">
                <a:tc>
                  <a:txBody>
                    <a:bodyPr/>
                    <a:lstStyle/>
                    <a:p>
                      <a:r>
                        <a:rPr lang="en-US" sz="1200" dirty="0"/>
                        <a:t>Winnebago Tribe</a:t>
                      </a:r>
                    </a:p>
                  </a:txBody>
                  <a:tcPr/>
                </a:tc>
                <a:tc>
                  <a:txBody>
                    <a:bodyPr/>
                    <a:lstStyle/>
                    <a:p>
                      <a:pPr algn="ctr"/>
                      <a:r>
                        <a:rPr lang="en-US" sz="1400" b="0" dirty="0">
                          <a:latin typeface="Trade Gothic Next Heavy" panose="020B0903040303020004" pitchFamily="34" charset="0"/>
                        </a:rPr>
                        <a:t>21.4</a:t>
                      </a:r>
                    </a:p>
                  </a:txBody>
                  <a:tcPr/>
                </a:tc>
                <a:tc>
                  <a:txBody>
                    <a:bodyPr/>
                    <a:lstStyle/>
                    <a:p>
                      <a:pPr algn="ctr"/>
                      <a:r>
                        <a:rPr lang="en-US" sz="1400" b="0" dirty="0">
                          <a:latin typeface="Trade Gothic Next Heavy" panose="020B0903040303020004" pitchFamily="34" charset="0"/>
                        </a:rPr>
                        <a:t>11.5</a:t>
                      </a:r>
                    </a:p>
                  </a:txBody>
                  <a:tcPr/>
                </a:tc>
                <a:tc gridSpan="2">
                  <a:txBody>
                    <a:bodyPr/>
                    <a:lstStyle/>
                    <a:p>
                      <a:pPr algn="ctr"/>
                      <a:r>
                        <a:rPr lang="en-US" sz="1400" b="0" dirty="0">
                          <a:latin typeface="Trade Gothic Next Heavy" panose="020B0903040303020004" pitchFamily="34" charset="0"/>
                        </a:rPr>
                        <a:t>6.9</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22.9</a:t>
                      </a:r>
                    </a:p>
                  </a:txBody>
                  <a:tcPr/>
                </a:tc>
                <a:tc>
                  <a:txBody>
                    <a:bodyPr/>
                    <a:lstStyle/>
                    <a:p>
                      <a:pPr algn="ctr"/>
                      <a:r>
                        <a:rPr lang="en-US" sz="1400" b="0" dirty="0">
                          <a:latin typeface="Trade Gothic Next Heavy" panose="020B0903040303020004" pitchFamily="34" charset="0"/>
                        </a:rPr>
                        <a:t>24.1</a:t>
                      </a:r>
                    </a:p>
                  </a:txBody>
                  <a:tcPr/>
                </a:tc>
                <a:extLst>
                  <a:ext uri="{0D108BD9-81ED-4DB2-BD59-A6C34878D82A}">
                    <a16:rowId xmlns:a16="http://schemas.microsoft.com/office/drawing/2014/main" val="528232742"/>
                  </a:ext>
                </a:extLst>
              </a:tr>
              <a:tr h="366053">
                <a:tc>
                  <a:txBody>
                    <a:bodyPr/>
                    <a:lstStyle/>
                    <a:p>
                      <a:r>
                        <a:rPr lang="en-US" sz="1600" b="1" dirty="0">
                          <a:solidFill>
                            <a:schemeClr val="bg1"/>
                          </a:solidFill>
                        </a:rPr>
                        <a:t>Nebraska</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15.4</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9.4</a:t>
                      </a:r>
                    </a:p>
                  </a:txBody>
                  <a:tcPr>
                    <a:solidFill>
                      <a:schemeClr val="tx1">
                        <a:lumMod val="65000"/>
                        <a:lumOff val="35000"/>
                      </a:schemeClr>
                    </a:solidFill>
                  </a:tcPr>
                </a:tc>
                <a:tc gridSpan="2">
                  <a:txBody>
                    <a:bodyPr/>
                    <a:lstStyle/>
                    <a:p>
                      <a:pPr algn="ctr"/>
                      <a:r>
                        <a:rPr lang="en-US" sz="1400" b="0" dirty="0">
                          <a:solidFill>
                            <a:schemeClr val="bg1"/>
                          </a:solidFill>
                          <a:latin typeface="Trade Gothic Next Heavy" panose="020B0903040303020004" pitchFamily="34" charset="0"/>
                        </a:rPr>
                        <a:t>13.6</a:t>
                      </a:r>
                    </a:p>
                  </a:txBody>
                  <a:tcPr>
                    <a:solidFill>
                      <a:schemeClr val="tx1">
                        <a:lumMod val="65000"/>
                        <a:lumOff val="35000"/>
                      </a:schemeClr>
                    </a:solidFill>
                  </a:tcPr>
                </a:tc>
                <a:tc hMerge="1">
                  <a:txBody>
                    <a:bodyPr/>
                    <a:lstStyle/>
                    <a:p>
                      <a:endParaRPr lang="en-US"/>
                    </a:p>
                  </a:txBody>
                  <a:tcPr/>
                </a:tc>
                <a:tc>
                  <a:txBody>
                    <a:bodyPr/>
                    <a:lstStyle/>
                    <a:p>
                      <a:pPr algn="ctr"/>
                      <a:r>
                        <a:rPr lang="en-US" sz="1400" b="0" dirty="0">
                          <a:solidFill>
                            <a:schemeClr val="bg1"/>
                          </a:solidFill>
                          <a:latin typeface="Trade Gothic Next Heavy" panose="020B0903040303020004" pitchFamily="34" charset="0"/>
                        </a:rPr>
                        <a:t>9.0</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13.2</a:t>
                      </a:r>
                    </a:p>
                  </a:txBody>
                  <a:tcPr>
                    <a:solidFill>
                      <a:schemeClr val="tx1">
                        <a:lumMod val="65000"/>
                        <a:lumOff val="35000"/>
                      </a:schemeClr>
                    </a:solidFill>
                  </a:tcPr>
                </a:tc>
                <a:extLst>
                  <a:ext uri="{0D108BD9-81ED-4DB2-BD59-A6C34878D82A}">
                    <a16:rowId xmlns:a16="http://schemas.microsoft.com/office/drawing/2014/main" val="737357965"/>
                  </a:ext>
                </a:extLst>
              </a:tr>
            </a:tbl>
          </a:graphicData>
        </a:graphic>
      </p:graphicFrame>
      <p:sp>
        <p:nvSpPr>
          <p:cNvPr id="6" name="Title 5">
            <a:extLst>
              <a:ext uri="{FF2B5EF4-FFF2-40B4-BE49-F238E27FC236}">
                <a16:creationId xmlns:a16="http://schemas.microsoft.com/office/drawing/2014/main" id="{FA683048-07F5-4AB1-87A9-39C7063D981E}"/>
              </a:ext>
            </a:extLst>
          </p:cNvPr>
          <p:cNvSpPr txBox="1">
            <a:spLocks/>
          </p:cNvSpPr>
          <p:nvPr/>
        </p:nvSpPr>
        <p:spPr>
          <a:xfrm>
            <a:off x="342201" y="-370389"/>
            <a:ext cx="11507598" cy="1803358"/>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br>
              <a:rPr lang="en-US" sz="6000" dirty="0">
                <a:solidFill>
                  <a:schemeClr val="tx1"/>
                </a:solidFill>
              </a:rPr>
            </a:br>
            <a:r>
              <a:rPr lang="en-US" sz="2400" dirty="0">
                <a:solidFill>
                  <a:schemeClr val="tx1"/>
                </a:solidFill>
                <a:latin typeface="Trade Gothic Next Heavy" panose="020B0903040303020004" pitchFamily="34" charset="0"/>
              </a:rPr>
              <a:t>Reporter Source for Screened in Reports of Maltreatment (2020) – Rate/1000</a:t>
            </a:r>
            <a:endParaRPr lang="en-US" sz="6000" dirty="0">
              <a:solidFill>
                <a:schemeClr val="tx1"/>
              </a:solidFill>
              <a:latin typeface="Trade Gothic Next Heavy" panose="020B0903040303020004" pitchFamily="34" charset="0"/>
            </a:endParaRPr>
          </a:p>
        </p:txBody>
      </p:sp>
    </p:spTree>
    <p:extLst>
      <p:ext uri="{BB962C8B-B14F-4D97-AF65-F5344CB8AC3E}">
        <p14:creationId xmlns:p14="http://schemas.microsoft.com/office/powerpoint/2010/main" val="88999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7605A-5A34-4137-8AD7-5158BFED0147}"/>
              </a:ext>
            </a:extLst>
          </p:cNvPr>
          <p:cNvSpPr>
            <a:spLocks noGrp="1"/>
          </p:cNvSpPr>
          <p:nvPr>
            <p:ph type="sldNum" sz="quarter" idx="7"/>
          </p:nvPr>
        </p:nvSpPr>
        <p:spPr/>
        <p:txBody>
          <a:bodyPr/>
          <a:lstStyle/>
          <a:p>
            <a:fld id="{B6F15528-21DE-4FAA-801E-634DDDAF4B2B}" type="slidenum">
              <a:rPr lang="en-US" smtClean="0"/>
              <a:t>11</a:t>
            </a:fld>
            <a:endParaRPr lang="en-US" dirty="0"/>
          </a:p>
        </p:txBody>
      </p:sp>
      <p:pic>
        <p:nvPicPr>
          <p:cNvPr id="14" name="Picture 13">
            <a:extLst>
              <a:ext uri="{FF2B5EF4-FFF2-40B4-BE49-F238E27FC236}">
                <a16:creationId xmlns:a16="http://schemas.microsoft.com/office/drawing/2014/main" id="{6A32AA11-FC68-41D8-84F9-D70F2F7DBBD0}"/>
              </a:ext>
            </a:extLst>
          </p:cNvPr>
          <p:cNvPicPr>
            <a:picLocks noChangeAspect="1"/>
          </p:cNvPicPr>
          <p:nvPr/>
        </p:nvPicPr>
        <p:blipFill>
          <a:blip r:embed="rId2"/>
          <a:stretch>
            <a:fillRect/>
          </a:stretch>
        </p:blipFill>
        <p:spPr>
          <a:xfrm>
            <a:off x="8386793" y="2045246"/>
            <a:ext cx="3467100" cy="3362325"/>
          </a:xfrm>
          <a:prstGeom prst="rect">
            <a:avLst/>
          </a:prstGeom>
        </p:spPr>
      </p:pic>
      <p:sp>
        <p:nvSpPr>
          <p:cNvPr id="15" name="TextBox 14">
            <a:extLst>
              <a:ext uri="{FF2B5EF4-FFF2-40B4-BE49-F238E27FC236}">
                <a16:creationId xmlns:a16="http://schemas.microsoft.com/office/drawing/2014/main" id="{5F59BC4D-F52E-4CE6-A1C5-212E0A3B63E1}"/>
              </a:ext>
            </a:extLst>
          </p:cNvPr>
          <p:cNvSpPr txBox="1"/>
          <p:nvPr/>
        </p:nvSpPr>
        <p:spPr>
          <a:xfrm>
            <a:off x="8386793" y="1675914"/>
            <a:ext cx="1013419" cy="369332"/>
          </a:xfrm>
          <a:prstGeom prst="rect">
            <a:avLst/>
          </a:prstGeom>
          <a:noFill/>
        </p:spPr>
        <p:txBody>
          <a:bodyPr wrap="none" rtlCol="0">
            <a:spAutoFit/>
          </a:bodyPr>
          <a:lstStyle/>
          <a:p>
            <a:r>
              <a:rPr lang="en-US" dirty="0"/>
              <a:t>Douglass</a:t>
            </a:r>
          </a:p>
        </p:txBody>
      </p:sp>
      <p:pic>
        <p:nvPicPr>
          <p:cNvPr id="17" name="Picture 16">
            <a:extLst>
              <a:ext uri="{FF2B5EF4-FFF2-40B4-BE49-F238E27FC236}">
                <a16:creationId xmlns:a16="http://schemas.microsoft.com/office/drawing/2014/main" id="{7B55FC95-4A3D-4FF8-867D-C3AC2D5C6D87}"/>
              </a:ext>
            </a:extLst>
          </p:cNvPr>
          <p:cNvPicPr>
            <a:picLocks noChangeAspect="1"/>
          </p:cNvPicPr>
          <p:nvPr/>
        </p:nvPicPr>
        <p:blipFill>
          <a:blip r:embed="rId3"/>
          <a:stretch>
            <a:fillRect/>
          </a:stretch>
        </p:blipFill>
        <p:spPr>
          <a:xfrm>
            <a:off x="4366290" y="2110731"/>
            <a:ext cx="3400425" cy="3371850"/>
          </a:xfrm>
          <a:prstGeom prst="rect">
            <a:avLst/>
          </a:prstGeom>
        </p:spPr>
      </p:pic>
      <p:sp>
        <p:nvSpPr>
          <p:cNvPr id="18" name="TextBox 17">
            <a:extLst>
              <a:ext uri="{FF2B5EF4-FFF2-40B4-BE49-F238E27FC236}">
                <a16:creationId xmlns:a16="http://schemas.microsoft.com/office/drawing/2014/main" id="{FA92FD15-981E-4FDF-8B85-8BEA43C57A0A}"/>
              </a:ext>
            </a:extLst>
          </p:cNvPr>
          <p:cNvSpPr txBox="1"/>
          <p:nvPr/>
        </p:nvSpPr>
        <p:spPr>
          <a:xfrm>
            <a:off x="4366290" y="1743312"/>
            <a:ext cx="718595" cy="369332"/>
          </a:xfrm>
          <a:prstGeom prst="rect">
            <a:avLst/>
          </a:prstGeom>
          <a:noFill/>
        </p:spPr>
        <p:txBody>
          <a:bodyPr wrap="none" rtlCol="0">
            <a:spAutoFit/>
          </a:bodyPr>
          <a:lstStyle/>
          <a:p>
            <a:r>
              <a:rPr lang="en-US" dirty="0"/>
              <a:t>Platte</a:t>
            </a:r>
          </a:p>
        </p:txBody>
      </p:sp>
      <p:pic>
        <p:nvPicPr>
          <p:cNvPr id="20" name="Picture 19">
            <a:extLst>
              <a:ext uri="{FF2B5EF4-FFF2-40B4-BE49-F238E27FC236}">
                <a16:creationId xmlns:a16="http://schemas.microsoft.com/office/drawing/2014/main" id="{6EE14EC2-5EF8-40CD-958F-7511837C6E8C}"/>
              </a:ext>
            </a:extLst>
          </p:cNvPr>
          <p:cNvPicPr>
            <a:picLocks noChangeAspect="1"/>
          </p:cNvPicPr>
          <p:nvPr/>
        </p:nvPicPr>
        <p:blipFill>
          <a:blip r:embed="rId4"/>
          <a:stretch>
            <a:fillRect/>
          </a:stretch>
        </p:blipFill>
        <p:spPr>
          <a:xfrm>
            <a:off x="5000161" y="4769397"/>
            <a:ext cx="733425" cy="638175"/>
          </a:xfrm>
          <a:prstGeom prst="rect">
            <a:avLst/>
          </a:prstGeom>
        </p:spPr>
      </p:pic>
      <p:pic>
        <p:nvPicPr>
          <p:cNvPr id="21" name="Picture 20">
            <a:extLst>
              <a:ext uri="{FF2B5EF4-FFF2-40B4-BE49-F238E27FC236}">
                <a16:creationId xmlns:a16="http://schemas.microsoft.com/office/drawing/2014/main" id="{BFBF98CB-DAAD-40BD-BA2F-5757642223D4}"/>
              </a:ext>
            </a:extLst>
          </p:cNvPr>
          <p:cNvPicPr>
            <a:picLocks noChangeAspect="1"/>
          </p:cNvPicPr>
          <p:nvPr/>
        </p:nvPicPr>
        <p:blipFill>
          <a:blip r:embed="rId4"/>
          <a:stretch>
            <a:fillRect/>
          </a:stretch>
        </p:blipFill>
        <p:spPr>
          <a:xfrm>
            <a:off x="9062996" y="4769396"/>
            <a:ext cx="733425" cy="638175"/>
          </a:xfrm>
          <a:prstGeom prst="rect">
            <a:avLst/>
          </a:prstGeom>
        </p:spPr>
      </p:pic>
      <p:pic>
        <p:nvPicPr>
          <p:cNvPr id="25" name="Picture 24">
            <a:extLst>
              <a:ext uri="{FF2B5EF4-FFF2-40B4-BE49-F238E27FC236}">
                <a16:creationId xmlns:a16="http://schemas.microsoft.com/office/drawing/2014/main" id="{04D6490C-5312-4DF1-B83A-3AB83AB6A3A2}"/>
              </a:ext>
            </a:extLst>
          </p:cNvPr>
          <p:cNvPicPr>
            <a:picLocks noChangeAspect="1"/>
          </p:cNvPicPr>
          <p:nvPr/>
        </p:nvPicPr>
        <p:blipFill>
          <a:blip r:embed="rId5"/>
          <a:stretch>
            <a:fillRect/>
          </a:stretch>
        </p:blipFill>
        <p:spPr>
          <a:xfrm>
            <a:off x="288637" y="2110731"/>
            <a:ext cx="3457575" cy="3371850"/>
          </a:xfrm>
          <a:prstGeom prst="rect">
            <a:avLst/>
          </a:prstGeom>
        </p:spPr>
      </p:pic>
      <p:sp>
        <p:nvSpPr>
          <p:cNvPr id="26" name="TextBox 25">
            <a:extLst>
              <a:ext uri="{FF2B5EF4-FFF2-40B4-BE49-F238E27FC236}">
                <a16:creationId xmlns:a16="http://schemas.microsoft.com/office/drawing/2014/main" id="{E5E79C7E-43B1-4E67-8AD5-72A225069BEF}"/>
              </a:ext>
            </a:extLst>
          </p:cNvPr>
          <p:cNvSpPr txBox="1"/>
          <p:nvPr/>
        </p:nvSpPr>
        <p:spPr>
          <a:xfrm>
            <a:off x="279113" y="1743312"/>
            <a:ext cx="654475" cy="369332"/>
          </a:xfrm>
          <a:prstGeom prst="rect">
            <a:avLst/>
          </a:prstGeom>
          <a:noFill/>
        </p:spPr>
        <p:txBody>
          <a:bodyPr wrap="none" rtlCol="0">
            <a:spAutoFit/>
          </a:bodyPr>
          <a:lstStyle/>
          <a:p>
            <a:r>
              <a:rPr lang="en-US" dirty="0"/>
              <a:t>State</a:t>
            </a:r>
          </a:p>
        </p:txBody>
      </p:sp>
      <p:sp>
        <p:nvSpPr>
          <p:cNvPr id="27" name="TextBox 26">
            <a:extLst>
              <a:ext uri="{FF2B5EF4-FFF2-40B4-BE49-F238E27FC236}">
                <a16:creationId xmlns:a16="http://schemas.microsoft.com/office/drawing/2014/main" id="{1EDC1A3E-B0F4-4280-A84B-5EAF430016B9}"/>
              </a:ext>
            </a:extLst>
          </p:cNvPr>
          <p:cNvSpPr txBox="1"/>
          <p:nvPr/>
        </p:nvSpPr>
        <p:spPr>
          <a:xfrm>
            <a:off x="88490" y="45700"/>
            <a:ext cx="981063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Screened In and Substantiated Investigations| </a:t>
            </a:r>
            <a:r>
              <a:rPr lang="en-US" sz="2400" dirty="0">
                <a:solidFill>
                  <a:srgbClr val="A20000"/>
                </a:solidFill>
                <a:latin typeface="Calibri" panose="020F0502020204030204" pitchFamily="34" charset="0"/>
                <a:cs typeface="Calibri" panose="020F0502020204030204" pitchFamily="34" charset="0"/>
              </a:rPr>
              <a:t>Nebraska, Platte, and Douglass</a:t>
            </a:r>
          </a:p>
        </p:txBody>
      </p:sp>
    </p:spTree>
    <p:extLst>
      <p:ext uri="{BB962C8B-B14F-4D97-AF65-F5344CB8AC3E}">
        <p14:creationId xmlns:p14="http://schemas.microsoft.com/office/powerpoint/2010/main" val="249944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55448-37C8-41BB-9060-544167255828}"/>
              </a:ext>
            </a:extLst>
          </p:cNvPr>
          <p:cNvPicPr>
            <a:picLocks noChangeAspect="1"/>
          </p:cNvPicPr>
          <p:nvPr/>
        </p:nvPicPr>
        <p:blipFill>
          <a:blip r:embed="rId2"/>
          <a:stretch>
            <a:fillRect/>
          </a:stretch>
        </p:blipFill>
        <p:spPr>
          <a:xfrm>
            <a:off x="216054" y="1614691"/>
            <a:ext cx="3952875" cy="3686175"/>
          </a:xfrm>
          <a:prstGeom prst="rect">
            <a:avLst/>
          </a:prstGeom>
        </p:spPr>
      </p:pic>
      <p:pic>
        <p:nvPicPr>
          <p:cNvPr id="9" name="Picture 8">
            <a:extLst>
              <a:ext uri="{FF2B5EF4-FFF2-40B4-BE49-F238E27FC236}">
                <a16:creationId xmlns:a16="http://schemas.microsoft.com/office/drawing/2014/main" id="{2134CCE0-BCDE-4E34-A382-99C746317F7E}"/>
              </a:ext>
            </a:extLst>
          </p:cNvPr>
          <p:cNvPicPr>
            <a:picLocks noChangeAspect="1"/>
          </p:cNvPicPr>
          <p:nvPr/>
        </p:nvPicPr>
        <p:blipFill>
          <a:blip r:embed="rId3"/>
          <a:stretch>
            <a:fillRect/>
          </a:stretch>
        </p:blipFill>
        <p:spPr>
          <a:xfrm>
            <a:off x="4246767" y="1614691"/>
            <a:ext cx="3943350" cy="3686175"/>
          </a:xfrm>
          <a:prstGeom prst="rect">
            <a:avLst/>
          </a:prstGeom>
        </p:spPr>
      </p:pic>
      <p:sp>
        <p:nvSpPr>
          <p:cNvPr id="10" name="TextBox 9">
            <a:extLst>
              <a:ext uri="{FF2B5EF4-FFF2-40B4-BE49-F238E27FC236}">
                <a16:creationId xmlns:a16="http://schemas.microsoft.com/office/drawing/2014/main" id="{7D1A9D52-D14B-49F7-8C76-04FA1ED8FF36}"/>
              </a:ext>
            </a:extLst>
          </p:cNvPr>
          <p:cNvSpPr txBox="1"/>
          <p:nvPr/>
        </p:nvSpPr>
        <p:spPr>
          <a:xfrm>
            <a:off x="8461487" y="1245359"/>
            <a:ext cx="1013419" cy="369332"/>
          </a:xfrm>
          <a:prstGeom prst="rect">
            <a:avLst/>
          </a:prstGeom>
          <a:noFill/>
        </p:spPr>
        <p:txBody>
          <a:bodyPr wrap="none" rtlCol="0">
            <a:spAutoFit/>
          </a:bodyPr>
          <a:lstStyle/>
          <a:p>
            <a:r>
              <a:rPr lang="en-US" dirty="0"/>
              <a:t>Douglass</a:t>
            </a:r>
          </a:p>
        </p:txBody>
      </p:sp>
      <p:sp>
        <p:nvSpPr>
          <p:cNvPr id="11" name="TextBox 10">
            <a:extLst>
              <a:ext uri="{FF2B5EF4-FFF2-40B4-BE49-F238E27FC236}">
                <a16:creationId xmlns:a16="http://schemas.microsoft.com/office/drawing/2014/main" id="{F32649AA-3D87-4BBA-A75E-971E95E36DA2}"/>
              </a:ext>
            </a:extLst>
          </p:cNvPr>
          <p:cNvSpPr txBox="1"/>
          <p:nvPr/>
        </p:nvSpPr>
        <p:spPr>
          <a:xfrm>
            <a:off x="4440984" y="1312757"/>
            <a:ext cx="718595" cy="369332"/>
          </a:xfrm>
          <a:prstGeom prst="rect">
            <a:avLst/>
          </a:prstGeom>
          <a:noFill/>
        </p:spPr>
        <p:txBody>
          <a:bodyPr wrap="none" rtlCol="0">
            <a:spAutoFit/>
          </a:bodyPr>
          <a:lstStyle/>
          <a:p>
            <a:r>
              <a:rPr lang="en-US" dirty="0"/>
              <a:t>Platte</a:t>
            </a:r>
          </a:p>
        </p:txBody>
      </p:sp>
      <p:sp>
        <p:nvSpPr>
          <p:cNvPr id="12" name="TextBox 11">
            <a:extLst>
              <a:ext uri="{FF2B5EF4-FFF2-40B4-BE49-F238E27FC236}">
                <a16:creationId xmlns:a16="http://schemas.microsoft.com/office/drawing/2014/main" id="{C2B6E35F-08C7-48A7-9D1E-640F3253B752}"/>
              </a:ext>
            </a:extLst>
          </p:cNvPr>
          <p:cNvSpPr txBox="1"/>
          <p:nvPr/>
        </p:nvSpPr>
        <p:spPr>
          <a:xfrm>
            <a:off x="353807" y="1312757"/>
            <a:ext cx="654475" cy="369332"/>
          </a:xfrm>
          <a:prstGeom prst="rect">
            <a:avLst/>
          </a:prstGeom>
          <a:noFill/>
        </p:spPr>
        <p:txBody>
          <a:bodyPr wrap="none" rtlCol="0">
            <a:spAutoFit/>
          </a:bodyPr>
          <a:lstStyle/>
          <a:p>
            <a:r>
              <a:rPr lang="en-US" dirty="0"/>
              <a:t>State</a:t>
            </a:r>
          </a:p>
        </p:txBody>
      </p:sp>
      <p:pic>
        <p:nvPicPr>
          <p:cNvPr id="14" name="Picture 13">
            <a:extLst>
              <a:ext uri="{FF2B5EF4-FFF2-40B4-BE49-F238E27FC236}">
                <a16:creationId xmlns:a16="http://schemas.microsoft.com/office/drawing/2014/main" id="{78DADBED-9772-48DC-901F-94E5F4BBFF48}"/>
              </a:ext>
            </a:extLst>
          </p:cNvPr>
          <p:cNvPicPr>
            <a:picLocks noChangeAspect="1"/>
          </p:cNvPicPr>
          <p:nvPr/>
        </p:nvPicPr>
        <p:blipFill>
          <a:blip r:embed="rId4"/>
          <a:stretch>
            <a:fillRect/>
          </a:stretch>
        </p:blipFill>
        <p:spPr>
          <a:xfrm>
            <a:off x="8315325" y="1614691"/>
            <a:ext cx="3876675" cy="3686174"/>
          </a:xfrm>
          <a:prstGeom prst="rect">
            <a:avLst/>
          </a:prstGeom>
        </p:spPr>
      </p:pic>
      <p:sp>
        <p:nvSpPr>
          <p:cNvPr id="15" name="TextBox 14">
            <a:extLst>
              <a:ext uri="{FF2B5EF4-FFF2-40B4-BE49-F238E27FC236}">
                <a16:creationId xmlns:a16="http://schemas.microsoft.com/office/drawing/2014/main" id="{83A84A48-F79A-47B7-BFEA-2F1C75564627}"/>
              </a:ext>
            </a:extLst>
          </p:cNvPr>
          <p:cNvSpPr txBox="1"/>
          <p:nvPr/>
        </p:nvSpPr>
        <p:spPr>
          <a:xfrm>
            <a:off x="88490" y="45700"/>
            <a:ext cx="942777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Why do children enter out-of-home care?| </a:t>
            </a:r>
            <a:r>
              <a:rPr lang="en-US" sz="2400" dirty="0">
                <a:solidFill>
                  <a:srgbClr val="A20000"/>
                </a:solidFill>
                <a:latin typeface="Calibri" panose="020F0502020204030204" pitchFamily="34" charset="0"/>
                <a:cs typeface="Calibri" panose="020F0502020204030204" pitchFamily="34" charset="0"/>
              </a:rPr>
              <a:t>Nebraska, Platte, and Douglass</a:t>
            </a:r>
          </a:p>
        </p:txBody>
      </p:sp>
    </p:spTree>
    <p:extLst>
      <p:ext uri="{BB962C8B-B14F-4D97-AF65-F5344CB8AC3E}">
        <p14:creationId xmlns:p14="http://schemas.microsoft.com/office/powerpoint/2010/main" val="77339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100AFB-352C-42CD-A05B-203139D5E2CB}"/>
              </a:ext>
            </a:extLst>
          </p:cNvPr>
          <p:cNvPicPr>
            <a:picLocks noChangeAspect="1"/>
          </p:cNvPicPr>
          <p:nvPr/>
        </p:nvPicPr>
        <p:blipFill>
          <a:blip r:embed="rId2"/>
          <a:stretch>
            <a:fillRect/>
          </a:stretch>
        </p:blipFill>
        <p:spPr>
          <a:xfrm>
            <a:off x="237049" y="1437046"/>
            <a:ext cx="3419475" cy="3905250"/>
          </a:xfrm>
          <a:prstGeom prst="rect">
            <a:avLst/>
          </a:prstGeom>
        </p:spPr>
      </p:pic>
      <p:pic>
        <p:nvPicPr>
          <p:cNvPr id="8" name="Picture 7">
            <a:extLst>
              <a:ext uri="{FF2B5EF4-FFF2-40B4-BE49-F238E27FC236}">
                <a16:creationId xmlns:a16="http://schemas.microsoft.com/office/drawing/2014/main" id="{C293644B-44D0-4A59-8E78-1F12A0EEEAF2}"/>
              </a:ext>
            </a:extLst>
          </p:cNvPr>
          <p:cNvPicPr>
            <a:picLocks noChangeAspect="1"/>
          </p:cNvPicPr>
          <p:nvPr/>
        </p:nvPicPr>
        <p:blipFill>
          <a:blip r:embed="rId3"/>
          <a:stretch>
            <a:fillRect/>
          </a:stretch>
        </p:blipFill>
        <p:spPr>
          <a:xfrm>
            <a:off x="4228028" y="1418883"/>
            <a:ext cx="3467100" cy="3857625"/>
          </a:xfrm>
          <a:prstGeom prst="rect">
            <a:avLst/>
          </a:prstGeom>
        </p:spPr>
      </p:pic>
      <p:pic>
        <p:nvPicPr>
          <p:cNvPr id="10" name="Picture 9">
            <a:extLst>
              <a:ext uri="{FF2B5EF4-FFF2-40B4-BE49-F238E27FC236}">
                <a16:creationId xmlns:a16="http://schemas.microsoft.com/office/drawing/2014/main" id="{F7AF6867-AD3F-4C15-8D9E-06F84AE3C1B9}"/>
              </a:ext>
            </a:extLst>
          </p:cNvPr>
          <p:cNvPicPr>
            <a:picLocks noChangeAspect="1"/>
          </p:cNvPicPr>
          <p:nvPr/>
        </p:nvPicPr>
        <p:blipFill>
          <a:blip r:embed="rId4"/>
          <a:stretch>
            <a:fillRect/>
          </a:stretch>
        </p:blipFill>
        <p:spPr>
          <a:xfrm>
            <a:off x="8191345" y="1418883"/>
            <a:ext cx="3419475" cy="3848100"/>
          </a:xfrm>
          <a:prstGeom prst="rect">
            <a:avLst/>
          </a:prstGeom>
        </p:spPr>
      </p:pic>
      <p:sp>
        <p:nvSpPr>
          <p:cNvPr id="11" name="TextBox 10">
            <a:extLst>
              <a:ext uri="{FF2B5EF4-FFF2-40B4-BE49-F238E27FC236}">
                <a16:creationId xmlns:a16="http://schemas.microsoft.com/office/drawing/2014/main" id="{D0248F21-FF9F-4497-90B8-2C5AEA49C3A8}"/>
              </a:ext>
            </a:extLst>
          </p:cNvPr>
          <p:cNvSpPr txBox="1"/>
          <p:nvPr/>
        </p:nvSpPr>
        <p:spPr>
          <a:xfrm>
            <a:off x="8520480" y="911063"/>
            <a:ext cx="1013419" cy="369332"/>
          </a:xfrm>
          <a:prstGeom prst="rect">
            <a:avLst/>
          </a:prstGeom>
          <a:noFill/>
        </p:spPr>
        <p:txBody>
          <a:bodyPr wrap="none" rtlCol="0">
            <a:spAutoFit/>
          </a:bodyPr>
          <a:lstStyle/>
          <a:p>
            <a:r>
              <a:rPr lang="en-US" dirty="0"/>
              <a:t>Douglass</a:t>
            </a:r>
          </a:p>
        </p:txBody>
      </p:sp>
      <p:sp>
        <p:nvSpPr>
          <p:cNvPr id="12" name="TextBox 11">
            <a:extLst>
              <a:ext uri="{FF2B5EF4-FFF2-40B4-BE49-F238E27FC236}">
                <a16:creationId xmlns:a16="http://schemas.microsoft.com/office/drawing/2014/main" id="{9B68A729-C8B5-4226-84E6-6F6F81F2469A}"/>
              </a:ext>
            </a:extLst>
          </p:cNvPr>
          <p:cNvSpPr txBox="1"/>
          <p:nvPr/>
        </p:nvSpPr>
        <p:spPr>
          <a:xfrm>
            <a:off x="4499977" y="978461"/>
            <a:ext cx="718595" cy="369332"/>
          </a:xfrm>
          <a:prstGeom prst="rect">
            <a:avLst/>
          </a:prstGeom>
          <a:noFill/>
        </p:spPr>
        <p:txBody>
          <a:bodyPr wrap="none" rtlCol="0">
            <a:spAutoFit/>
          </a:bodyPr>
          <a:lstStyle/>
          <a:p>
            <a:r>
              <a:rPr lang="en-US" dirty="0"/>
              <a:t>Platte</a:t>
            </a:r>
          </a:p>
        </p:txBody>
      </p:sp>
      <p:sp>
        <p:nvSpPr>
          <p:cNvPr id="13" name="TextBox 12">
            <a:extLst>
              <a:ext uri="{FF2B5EF4-FFF2-40B4-BE49-F238E27FC236}">
                <a16:creationId xmlns:a16="http://schemas.microsoft.com/office/drawing/2014/main" id="{33E06DBE-2392-413A-B798-839C27C3785B}"/>
              </a:ext>
            </a:extLst>
          </p:cNvPr>
          <p:cNvSpPr txBox="1"/>
          <p:nvPr/>
        </p:nvSpPr>
        <p:spPr>
          <a:xfrm>
            <a:off x="412800" y="978461"/>
            <a:ext cx="654475" cy="369332"/>
          </a:xfrm>
          <a:prstGeom prst="rect">
            <a:avLst/>
          </a:prstGeom>
          <a:noFill/>
        </p:spPr>
        <p:txBody>
          <a:bodyPr wrap="none" rtlCol="0">
            <a:spAutoFit/>
          </a:bodyPr>
          <a:lstStyle/>
          <a:p>
            <a:r>
              <a:rPr lang="en-US" dirty="0"/>
              <a:t>State</a:t>
            </a:r>
          </a:p>
        </p:txBody>
      </p:sp>
      <p:sp>
        <p:nvSpPr>
          <p:cNvPr id="14" name="TextBox 13">
            <a:extLst>
              <a:ext uri="{FF2B5EF4-FFF2-40B4-BE49-F238E27FC236}">
                <a16:creationId xmlns:a16="http://schemas.microsoft.com/office/drawing/2014/main" id="{F6B64A85-F57B-4F56-A249-2F7FB90EA336}"/>
              </a:ext>
            </a:extLst>
          </p:cNvPr>
          <p:cNvSpPr txBox="1"/>
          <p:nvPr/>
        </p:nvSpPr>
        <p:spPr>
          <a:xfrm>
            <a:off x="88490" y="45700"/>
            <a:ext cx="942777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Why do children enter out-of-home care?| </a:t>
            </a:r>
            <a:r>
              <a:rPr lang="en-US" sz="2400" dirty="0">
                <a:solidFill>
                  <a:srgbClr val="A20000"/>
                </a:solidFill>
                <a:latin typeface="Calibri" panose="020F0502020204030204" pitchFamily="34" charset="0"/>
                <a:cs typeface="Calibri" panose="020F0502020204030204" pitchFamily="34" charset="0"/>
              </a:rPr>
              <a:t>Nebraska, Platte, and Douglass</a:t>
            </a:r>
          </a:p>
        </p:txBody>
      </p:sp>
    </p:spTree>
    <p:extLst>
      <p:ext uri="{BB962C8B-B14F-4D97-AF65-F5344CB8AC3E}">
        <p14:creationId xmlns:p14="http://schemas.microsoft.com/office/powerpoint/2010/main" val="309902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F55448-37C8-41BB-9060-544167255828}"/>
              </a:ext>
            </a:extLst>
          </p:cNvPr>
          <p:cNvPicPr>
            <a:picLocks noChangeAspect="1"/>
          </p:cNvPicPr>
          <p:nvPr/>
        </p:nvPicPr>
        <p:blipFill>
          <a:blip r:embed="rId2"/>
          <a:stretch>
            <a:fillRect/>
          </a:stretch>
        </p:blipFill>
        <p:spPr>
          <a:xfrm>
            <a:off x="216054" y="1614691"/>
            <a:ext cx="3952875" cy="3686175"/>
          </a:xfrm>
          <a:prstGeom prst="rect">
            <a:avLst/>
          </a:prstGeom>
        </p:spPr>
      </p:pic>
      <p:pic>
        <p:nvPicPr>
          <p:cNvPr id="9" name="Picture 8">
            <a:extLst>
              <a:ext uri="{FF2B5EF4-FFF2-40B4-BE49-F238E27FC236}">
                <a16:creationId xmlns:a16="http://schemas.microsoft.com/office/drawing/2014/main" id="{2134CCE0-BCDE-4E34-A382-99C746317F7E}"/>
              </a:ext>
            </a:extLst>
          </p:cNvPr>
          <p:cNvPicPr>
            <a:picLocks noChangeAspect="1"/>
          </p:cNvPicPr>
          <p:nvPr/>
        </p:nvPicPr>
        <p:blipFill>
          <a:blip r:embed="rId3"/>
          <a:stretch>
            <a:fillRect/>
          </a:stretch>
        </p:blipFill>
        <p:spPr>
          <a:xfrm>
            <a:off x="4246767" y="1614691"/>
            <a:ext cx="3943350" cy="3686175"/>
          </a:xfrm>
          <a:prstGeom prst="rect">
            <a:avLst/>
          </a:prstGeom>
        </p:spPr>
      </p:pic>
      <p:sp>
        <p:nvSpPr>
          <p:cNvPr id="10" name="TextBox 9">
            <a:extLst>
              <a:ext uri="{FF2B5EF4-FFF2-40B4-BE49-F238E27FC236}">
                <a16:creationId xmlns:a16="http://schemas.microsoft.com/office/drawing/2014/main" id="{7D1A9D52-D14B-49F7-8C76-04FA1ED8FF36}"/>
              </a:ext>
            </a:extLst>
          </p:cNvPr>
          <p:cNvSpPr txBox="1"/>
          <p:nvPr/>
        </p:nvSpPr>
        <p:spPr>
          <a:xfrm>
            <a:off x="8461487" y="1245359"/>
            <a:ext cx="1013419" cy="369332"/>
          </a:xfrm>
          <a:prstGeom prst="rect">
            <a:avLst/>
          </a:prstGeom>
          <a:noFill/>
        </p:spPr>
        <p:txBody>
          <a:bodyPr wrap="none" rtlCol="0">
            <a:spAutoFit/>
          </a:bodyPr>
          <a:lstStyle/>
          <a:p>
            <a:r>
              <a:rPr lang="en-US" dirty="0"/>
              <a:t>Douglass</a:t>
            </a:r>
          </a:p>
        </p:txBody>
      </p:sp>
      <p:sp>
        <p:nvSpPr>
          <p:cNvPr id="11" name="TextBox 10">
            <a:extLst>
              <a:ext uri="{FF2B5EF4-FFF2-40B4-BE49-F238E27FC236}">
                <a16:creationId xmlns:a16="http://schemas.microsoft.com/office/drawing/2014/main" id="{F32649AA-3D87-4BBA-A75E-971E95E36DA2}"/>
              </a:ext>
            </a:extLst>
          </p:cNvPr>
          <p:cNvSpPr txBox="1"/>
          <p:nvPr/>
        </p:nvSpPr>
        <p:spPr>
          <a:xfrm>
            <a:off x="4440984" y="1312757"/>
            <a:ext cx="718595" cy="369332"/>
          </a:xfrm>
          <a:prstGeom prst="rect">
            <a:avLst/>
          </a:prstGeom>
          <a:noFill/>
        </p:spPr>
        <p:txBody>
          <a:bodyPr wrap="none" rtlCol="0">
            <a:spAutoFit/>
          </a:bodyPr>
          <a:lstStyle/>
          <a:p>
            <a:r>
              <a:rPr lang="en-US" dirty="0"/>
              <a:t>Platte</a:t>
            </a:r>
          </a:p>
        </p:txBody>
      </p:sp>
      <p:sp>
        <p:nvSpPr>
          <p:cNvPr id="12" name="TextBox 11">
            <a:extLst>
              <a:ext uri="{FF2B5EF4-FFF2-40B4-BE49-F238E27FC236}">
                <a16:creationId xmlns:a16="http://schemas.microsoft.com/office/drawing/2014/main" id="{C2B6E35F-08C7-48A7-9D1E-640F3253B752}"/>
              </a:ext>
            </a:extLst>
          </p:cNvPr>
          <p:cNvSpPr txBox="1"/>
          <p:nvPr/>
        </p:nvSpPr>
        <p:spPr>
          <a:xfrm>
            <a:off x="353807" y="1312757"/>
            <a:ext cx="654475" cy="369332"/>
          </a:xfrm>
          <a:prstGeom prst="rect">
            <a:avLst/>
          </a:prstGeom>
          <a:noFill/>
        </p:spPr>
        <p:txBody>
          <a:bodyPr wrap="none" rtlCol="0">
            <a:spAutoFit/>
          </a:bodyPr>
          <a:lstStyle/>
          <a:p>
            <a:r>
              <a:rPr lang="en-US" dirty="0"/>
              <a:t>State</a:t>
            </a:r>
          </a:p>
        </p:txBody>
      </p:sp>
      <p:pic>
        <p:nvPicPr>
          <p:cNvPr id="14" name="Picture 13">
            <a:extLst>
              <a:ext uri="{FF2B5EF4-FFF2-40B4-BE49-F238E27FC236}">
                <a16:creationId xmlns:a16="http://schemas.microsoft.com/office/drawing/2014/main" id="{78DADBED-9772-48DC-901F-94E5F4BBFF48}"/>
              </a:ext>
            </a:extLst>
          </p:cNvPr>
          <p:cNvPicPr>
            <a:picLocks noChangeAspect="1"/>
          </p:cNvPicPr>
          <p:nvPr/>
        </p:nvPicPr>
        <p:blipFill>
          <a:blip r:embed="rId4"/>
          <a:stretch>
            <a:fillRect/>
          </a:stretch>
        </p:blipFill>
        <p:spPr>
          <a:xfrm>
            <a:off x="8315325" y="1614691"/>
            <a:ext cx="3876675" cy="3686174"/>
          </a:xfrm>
          <a:prstGeom prst="rect">
            <a:avLst/>
          </a:prstGeom>
        </p:spPr>
      </p:pic>
      <p:sp>
        <p:nvSpPr>
          <p:cNvPr id="15" name="TextBox 14">
            <a:extLst>
              <a:ext uri="{FF2B5EF4-FFF2-40B4-BE49-F238E27FC236}">
                <a16:creationId xmlns:a16="http://schemas.microsoft.com/office/drawing/2014/main" id="{83A84A48-F79A-47B7-BFEA-2F1C75564627}"/>
              </a:ext>
            </a:extLst>
          </p:cNvPr>
          <p:cNvSpPr txBox="1"/>
          <p:nvPr/>
        </p:nvSpPr>
        <p:spPr>
          <a:xfrm>
            <a:off x="88490" y="45700"/>
            <a:ext cx="9427774"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Why do children enter out-of-home care?| </a:t>
            </a:r>
            <a:r>
              <a:rPr lang="en-US" sz="2400" dirty="0">
                <a:solidFill>
                  <a:srgbClr val="A20000"/>
                </a:solidFill>
                <a:latin typeface="Calibri" panose="020F0502020204030204" pitchFamily="34" charset="0"/>
                <a:cs typeface="Calibri" panose="020F0502020204030204" pitchFamily="34" charset="0"/>
              </a:rPr>
              <a:t>Nebraska, Platte, and Douglass</a:t>
            </a:r>
          </a:p>
        </p:txBody>
      </p:sp>
    </p:spTree>
    <p:extLst>
      <p:ext uri="{BB962C8B-B14F-4D97-AF65-F5344CB8AC3E}">
        <p14:creationId xmlns:p14="http://schemas.microsoft.com/office/powerpoint/2010/main" val="21019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D2F34-2C65-4146-961F-05A79127EE80}"/>
              </a:ext>
            </a:extLst>
          </p:cNvPr>
          <p:cNvSpPr>
            <a:spLocks noGrp="1"/>
          </p:cNvSpPr>
          <p:nvPr>
            <p:ph type="title" idx="4294967295"/>
          </p:nvPr>
        </p:nvSpPr>
        <p:spPr>
          <a:xfrm>
            <a:off x="0" y="804863"/>
            <a:ext cx="10693400" cy="831850"/>
          </a:xfrm>
          <a:prstGeom prst="rect">
            <a:avLst/>
          </a:prstGeom>
        </p:spPr>
        <p:txBody>
          <a:bodyPr/>
          <a:lstStyle/>
          <a:p>
            <a:r>
              <a:rPr lang="en-US" sz="3200" b="0" dirty="0">
                <a:solidFill>
                  <a:srgbClr val="4D4D4D"/>
                </a:solidFill>
                <a:latin typeface="Arial" panose="020B0604020202020204" pitchFamily="34" charset="0"/>
              </a:rPr>
              <a:t>R</a:t>
            </a:r>
            <a:r>
              <a:rPr lang="en-US" sz="3200" b="0" i="0" dirty="0">
                <a:solidFill>
                  <a:srgbClr val="4D4D4D"/>
                </a:solidFill>
                <a:effectLst/>
                <a:latin typeface="Arial" panose="020B0604020202020204" pitchFamily="34" charset="0"/>
              </a:rPr>
              <a:t>easons for child welfare involvement fall into what we call "neglect" rather than physical abuse or exploitation – 60%</a:t>
            </a:r>
            <a:br>
              <a:rPr lang="en-US" sz="3200" b="0" i="0" dirty="0">
                <a:solidFill>
                  <a:srgbClr val="4D4D4D"/>
                </a:solidFill>
                <a:effectLst/>
                <a:latin typeface="Arial" panose="020B0604020202020204" pitchFamily="34" charset="0"/>
              </a:rPr>
            </a:br>
            <a:br>
              <a:rPr lang="en-US" sz="3200" b="0" i="0" dirty="0">
                <a:solidFill>
                  <a:srgbClr val="4D4D4D"/>
                </a:solidFill>
                <a:effectLst/>
                <a:latin typeface="Arial" panose="020B0604020202020204" pitchFamily="34" charset="0"/>
              </a:rPr>
            </a:br>
            <a:r>
              <a:rPr lang="en-US" sz="3200" b="0" i="0" dirty="0">
                <a:solidFill>
                  <a:srgbClr val="4D4D4D"/>
                </a:solidFill>
                <a:effectLst/>
                <a:latin typeface="Arial" panose="020B0604020202020204" pitchFamily="34" charset="0"/>
              </a:rPr>
              <a:t> Neglect can take the form of: </a:t>
            </a:r>
            <a:br>
              <a:rPr lang="en-US" sz="3200" b="0" i="0" dirty="0">
                <a:solidFill>
                  <a:srgbClr val="4D4D4D"/>
                </a:solidFill>
                <a:effectLst/>
                <a:latin typeface="Arial" panose="020B0604020202020204" pitchFamily="34" charset="0"/>
              </a:rPr>
            </a:br>
            <a:r>
              <a:rPr lang="en-US" sz="3200" b="0" i="0" dirty="0">
                <a:solidFill>
                  <a:srgbClr val="4D4D4D"/>
                </a:solidFill>
                <a:effectLst/>
                <a:latin typeface="Arial" panose="020B0604020202020204" pitchFamily="34" charset="0"/>
              </a:rPr>
              <a:t>-- failing to attend school </a:t>
            </a:r>
            <a:br>
              <a:rPr lang="en-US" sz="3200" b="0" i="0" dirty="0">
                <a:solidFill>
                  <a:srgbClr val="4D4D4D"/>
                </a:solidFill>
                <a:effectLst/>
                <a:latin typeface="Arial" panose="020B0604020202020204" pitchFamily="34" charset="0"/>
              </a:rPr>
            </a:br>
            <a:r>
              <a:rPr lang="en-US" sz="3200" b="0" i="0" dirty="0">
                <a:solidFill>
                  <a:srgbClr val="4D4D4D"/>
                </a:solidFill>
                <a:effectLst/>
                <a:latin typeface="Arial" panose="020B0604020202020204" pitchFamily="34" charset="0"/>
              </a:rPr>
              <a:t>--not keeping up with necessary medical care</a:t>
            </a:r>
            <a:br>
              <a:rPr lang="en-US" sz="3200" b="0" i="0" dirty="0">
                <a:solidFill>
                  <a:srgbClr val="4D4D4D"/>
                </a:solidFill>
                <a:effectLst/>
                <a:latin typeface="Arial" panose="020B0604020202020204" pitchFamily="34" charset="0"/>
              </a:rPr>
            </a:br>
            <a:r>
              <a:rPr lang="en-US" sz="3200" b="0" i="0" dirty="0">
                <a:solidFill>
                  <a:srgbClr val="4D4D4D"/>
                </a:solidFill>
                <a:effectLst/>
                <a:latin typeface="Arial" panose="020B0604020202020204" pitchFamily="34" charset="0"/>
              </a:rPr>
              <a:t>--not meeting the emotional needs of a child. </a:t>
            </a:r>
            <a:br>
              <a:rPr lang="en-US" sz="3200" b="0" i="0" dirty="0">
                <a:solidFill>
                  <a:srgbClr val="4D4D4D"/>
                </a:solidFill>
                <a:effectLst/>
                <a:latin typeface="Arial" panose="020B0604020202020204" pitchFamily="34" charset="0"/>
              </a:rPr>
            </a:br>
            <a:r>
              <a:rPr lang="en-US" sz="3200" b="0" i="0" dirty="0">
                <a:solidFill>
                  <a:srgbClr val="4D4D4D"/>
                </a:solidFill>
                <a:effectLst/>
                <a:latin typeface="Arial" panose="020B0604020202020204" pitchFamily="34" charset="0"/>
              </a:rPr>
              <a:t>--struggles to meet the basic, concrete needs of a family ----Substance use and or mental health challenges can exacerbate or perpetuate these challenges</a:t>
            </a:r>
            <a:endParaRPr lang="en-US" sz="3200" dirty="0"/>
          </a:p>
        </p:txBody>
      </p:sp>
    </p:spTree>
    <p:extLst>
      <p:ext uri="{BB962C8B-B14F-4D97-AF65-F5344CB8AC3E}">
        <p14:creationId xmlns:p14="http://schemas.microsoft.com/office/powerpoint/2010/main" val="429462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05D49C-DDC8-45DF-A9E6-ADB170001E8F}"/>
              </a:ext>
            </a:extLst>
          </p:cNvPr>
          <p:cNvPicPr>
            <a:picLocks noChangeAspect="1"/>
          </p:cNvPicPr>
          <p:nvPr/>
        </p:nvPicPr>
        <p:blipFill>
          <a:blip r:embed="rId2"/>
          <a:stretch>
            <a:fillRect/>
          </a:stretch>
        </p:blipFill>
        <p:spPr>
          <a:xfrm>
            <a:off x="2374337" y="784645"/>
            <a:ext cx="9601354" cy="5935704"/>
          </a:xfrm>
          <a:prstGeom prst="rect">
            <a:avLst/>
          </a:prstGeom>
        </p:spPr>
      </p:pic>
      <p:sp>
        <p:nvSpPr>
          <p:cNvPr id="6" name="TextBox 5">
            <a:extLst>
              <a:ext uri="{FF2B5EF4-FFF2-40B4-BE49-F238E27FC236}">
                <a16:creationId xmlns:a16="http://schemas.microsoft.com/office/drawing/2014/main" id="{0C202BDA-684A-42AA-BC57-DF1F69EBE0F9}"/>
              </a:ext>
            </a:extLst>
          </p:cNvPr>
          <p:cNvSpPr txBox="1"/>
          <p:nvPr/>
        </p:nvSpPr>
        <p:spPr>
          <a:xfrm>
            <a:off x="117987" y="137651"/>
            <a:ext cx="6629892"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Why do children enter out of home care | </a:t>
            </a:r>
            <a:r>
              <a:rPr lang="en-US" sz="2400" dirty="0">
                <a:solidFill>
                  <a:srgbClr val="A20000"/>
                </a:solidFill>
                <a:latin typeface="Calibri" panose="020F0502020204030204" pitchFamily="34" charset="0"/>
                <a:cs typeface="Calibri" panose="020F0502020204030204" pitchFamily="34" charset="0"/>
              </a:rPr>
              <a:t>Nebraska</a:t>
            </a:r>
          </a:p>
        </p:txBody>
      </p:sp>
    </p:spTree>
    <p:extLst>
      <p:ext uri="{BB962C8B-B14F-4D97-AF65-F5344CB8AC3E}">
        <p14:creationId xmlns:p14="http://schemas.microsoft.com/office/powerpoint/2010/main" val="2177048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7605A-5A34-4137-8AD7-5158BFED0147}"/>
              </a:ext>
            </a:extLst>
          </p:cNvPr>
          <p:cNvSpPr>
            <a:spLocks noGrp="1"/>
          </p:cNvSpPr>
          <p:nvPr>
            <p:ph type="sldNum" sz="quarter" idx="7"/>
          </p:nvPr>
        </p:nvSpPr>
        <p:spPr/>
        <p:txBody>
          <a:bodyPr/>
          <a:lstStyle/>
          <a:p>
            <a:fld id="{B6F15528-21DE-4FAA-801E-634DDDAF4B2B}" type="slidenum">
              <a:rPr lang="en-US" smtClean="0"/>
              <a:t>4</a:t>
            </a:fld>
            <a:endParaRPr lang="en-US" dirty="0"/>
          </a:p>
        </p:txBody>
      </p:sp>
      <p:pic>
        <p:nvPicPr>
          <p:cNvPr id="4" name="Picture 3">
            <a:extLst>
              <a:ext uri="{FF2B5EF4-FFF2-40B4-BE49-F238E27FC236}">
                <a16:creationId xmlns:a16="http://schemas.microsoft.com/office/drawing/2014/main" id="{C3A39EB4-1068-4E06-82DA-3E28F9E5B81C}"/>
              </a:ext>
            </a:extLst>
          </p:cNvPr>
          <p:cNvPicPr>
            <a:picLocks noChangeAspect="1"/>
          </p:cNvPicPr>
          <p:nvPr/>
        </p:nvPicPr>
        <p:blipFill>
          <a:blip r:embed="rId2"/>
          <a:stretch>
            <a:fillRect/>
          </a:stretch>
        </p:blipFill>
        <p:spPr>
          <a:xfrm>
            <a:off x="2379407" y="586939"/>
            <a:ext cx="9650207" cy="6132179"/>
          </a:xfrm>
          <a:prstGeom prst="rect">
            <a:avLst/>
          </a:prstGeom>
        </p:spPr>
      </p:pic>
      <p:sp>
        <p:nvSpPr>
          <p:cNvPr id="9" name="TextBox 8">
            <a:extLst>
              <a:ext uri="{FF2B5EF4-FFF2-40B4-BE49-F238E27FC236}">
                <a16:creationId xmlns:a16="http://schemas.microsoft.com/office/drawing/2014/main" id="{5D609BF1-9492-4CF5-B429-780501BCB1E3}"/>
              </a:ext>
            </a:extLst>
          </p:cNvPr>
          <p:cNvSpPr txBox="1"/>
          <p:nvPr/>
        </p:nvSpPr>
        <p:spPr>
          <a:xfrm>
            <a:off x="88490" y="45700"/>
            <a:ext cx="4810419"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Screened In Investigations| </a:t>
            </a:r>
            <a:r>
              <a:rPr lang="en-US" sz="2400" dirty="0">
                <a:solidFill>
                  <a:srgbClr val="A20000"/>
                </a:solidFill>
                <a:latin typeface="Calibri" panose="020F0502020204030204" pitchFamily="34" charset="0"/>
                <a:cs typeface="Calibri" panose="020F0502020204030204" pitchFamily="34" charset="0"/>
              </a:rPr>
              <a:t>Nebraska</a:t>
            </a:r>
          </a:p>
        </p:txBody>
      </p:sp>
    </p:spTree>
    <p:extLst>
      <p:ext uri="{BB962C8B-B14F-4D97-AF65-F5344CB8AC3E}">
        <p14:creationId xmlns:p14="http://schemas.microsoft.com/office/powerpoint/2010/main" val="123948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Abuse and Neglect </a:t>
            </a:r>
          </a:p>
        </p:txBody>
      </p:sp>
      <p:pic>
        <p:nvPicPr>
          <p:cNvPr id="5" name="Picture 4"/>
          <p:cNvPicPr>
            <a:picLocks noChangeAspect="1"/>
          </p:cNvPicPr>
          <p:nvPr/>
        </p:nvPicPr>
        <p:blipFill>
          <a:blip r:embed="rId3"/>
          <a:stretch>
            <a:fillRect/>
          </a:stretch>
        </p:blipFill>
        <p:spPr>
          <a:xfrm>
            <a:off x="1681665" y="963283"/>
            <a:ext cx="8602744" cy="4564292"/>
          </a:xfrm>
          <a:prstGeom prst="rect">
            <a:avLst/>
          </a:prstGeom>
        </p:spPr>
      </p:pic>
      <p:sp>
        <p:nvSpPr>
          <p:cNvPr id="4" name="TextBox 3">
            <a:extLst>
              <a:ext uri="{FF2B5EF4-FFF2-40B4-BE49-F238E27FC236}">
                <a16:creationId xmlns:a16="http://schemas.microsoft.com/office/drawing/2014/main" id="{14F6F255-060D-4B2A-9A94-2715AAB254B9}"/>
              </a:ext>
            </a:extLst>
          </p:cNvPr>
          <p:cNvSpPr txBox="1"/>
          <p:nvPr/>
        </p:nvSpPr>
        <p:spPr>
          <a:xfrm>
            <a:off x="4583502" y="388128"/>
            <a:ext cx="4838761" cy="369332"/>
          </a:xfrm>
          <a:prstGeom prst="rect">
            <a:avLst/>
          </a:prstGeom>
          <a:noFill/>
        </p:spPr>
        <p:txBody>
          <a:bodyPr wrap="none" rtlCol="0">
            <a:spAutoFit/>
          </a:bodyPr>
          <a:lstStyle/>
          <a:p>
            <a:r>
              <a:rPr lang="en-US" dirty="0">
                <a:highlight>
                  <a:srgbClr val="FFFF00"/>
                </a:highlight>
              </a:rPr>
              <a:t>Highlight the 66% . Bill is there anything changes? </a:t>
            </a:r>
          </a:p>
        </p:txBody>
      </p:sp>
    </p:spTree>
    <p:extLst>
      <p:ext uri="{BB962C8B-B14F-4D97-AF65-F5344CB8AC3E}">
        <p14:creationId xmlns:p14="http://schemas.microsoft.com/office/powerpoint/2010/main" val="21827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53998"/>
          </a:xfrm>
        </p:spPr>
        <p:txBody>
          <a:bodyPr/>
          <a:lstStyle/>
          <a:p>
            <a:r>
              <a:rPr lang="en-US" dirty="0"/>
              <a:t>Parent Issues </a:t>
            </a:r>
            <a:br>
              <a:rPr lang="en-US" dirty="0"/>
            </a:br>
            <a:r>
              <a:rPr lang="en-US" dirty="0"/>
              <a:t>(As removal Reason) </a:t>
            </a:r>
          </a:p>
        </p:txBody>
      </p:sp>
      <p:sp>
        <p:nvSpPr>
          <p:cNvPr id="5" name="TextBox 4">
            <a:extLst>
              <a:ext uri="{FF2B5EF4-FFF2-40B4-BE49-F238E27FC236}">
                <a16:creationId xmlns:a16="http://schemas.microsoft.com/office/drawing/2014/main" id="{8B7C7E48-85FA-4AAC-8E08-4953D38F74DB}"/>
              </a:ext>
            </a:extLst>
          </p:cNvPr>
          <p:cNvSpPr txBox="1"/>
          <p:nvPr/>
        </p:nvSpPr>
        <p:spPr>
          <a:xfrm>
            <a:off x="3048000" y="2968772"/>
            <a:ext cx="6096000" cy="1200329"/>
          </a:xfrm>
          <a:prstGeom prst="rect">
            <a:avLst/>
          </a:prstGeom>
          <a:noFill/>
        </p:spPr>
        <p:txBody>
          <a:bodyPr wrap="square">
            <a:spAutoFit/>
          </a:bodyPr>
          <a:lstStyle/>
          <a:p>
            <a:r>
              <a:rPr lang="en-US" dirty="0"/>
              <a:t>National parent substance abuse is 13% of reasons for removals Neb. Is 17%</a:t>
            </a:r>
          </a:p>
          <a:p>
            <a:r>
              <a:rPr lang="en-US" dirty="0"/>
              <a:t>Inadequate Housing is at 3% </a:t>
            </a:r>
          </a:p>
          <a:p>
            <a:r>
              <a:rPr lang="en-US" dirty="0"/>
              <a:t>Parent in Jail national is 2%, Nebraska is double at 4%</a:t>
            </a:r>
          </a:p>
        </p:txBody>
      </p:sp>
    </p:spTree>
    <p:extLst>
      <p:ext uri="{BB962C8B-B14F-4D97-AF65-F5344CB8AC3E}">
        <p14:creationId xmlns:p14="http://schemas.microsoft.com/office/powerpoint/2010/main" val="235373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53998"/>
          </a:xfrm>
        </p:spPr>
        <p:txBody>
          <a:bodyPr/>
          <a:lstStyle/>
          <a:p>
            <a:r>
              <a:rPr lang="en-US" dirty="0"/>
              <a:t>Abuse or Neglect (accepted) Allegations</a:t>
            </a:r>
            <a:br>
              <a:rPr lang="en-US" dirty="0"/>
            </a:br>
            <a:endParaRPr lang="en-US" dirty="0"/>
          </a:p>
        </p:txBody>
      </p:sp>
      <p:sp>
        <p:nvSpPr>
          <p:cNvPr id="3" name="TextBox 2">
            <a:extLst>
              <a:ext uri="{FF2B5EF4-FFF2-40B4-BE49-F238E27FC236}">
                <a16:creationId xmlns:a16="http://schemas.microsoft.com/office/drawing/2014/main" id="{E0FCF82D-7733-41F7-A452-52FE499B69C0}"/>
              </a:ext>
            </a:extLst>
          </p:cNvPr>
          <p:cNvSpPr txBox="1"/>
          <p:nvPr/>
        </p:nvSpPr>
        <p:spPr>
          <a:xfrm>
            <a:off x="1556507" y="1131119"/>
            <a:ext cx="9295493" cy="369332"/>
          </a:xfrm>
          <a:prstGeom prst="rect">
            <a:avLst/>
          </a:prstGeom>
          <a:noFill/>
        </p:spPr>
        <p:txBody>
          <a:bodyPr wrap="none" rtlCol="0">
            <a:spAutoFit/>
          </a:bodyPr>
          <a:lstStyle/>
          <a:p>
            <a:r>
              <a:rPr lang="en-US" dirty="0"/>
              <a:t>In Nebraska, inadequate housing is the allegation in 23% of the cases versus 9% across the nation</a:t>
            </a:r>
          </a:p>
        </p:txBody>
      </p:sp>
      <p:pic>
        <p:nvPicPr>
          <p:cNvPr id="8" name="Picture 7">
            <a:extLst>
              <a:ext uri="{FF2B5EF4-FFF2-40B4-BE49-F238E27FC236}">
                <a16:creationId xmlns:a16="http://schemas.microsoft.com/office/drawing/2014/main" id="{239027C1-FAD0-4267-ABC4-807D929D32C8}"/>
              </a:ext>
            </a:extLst>
          </p:cNvPr>
          <p:cNvPicPr>
            <a:picLocks noChangeAspect="1"/>
          </p:cNvPicPr>
          <p:nvPr/>
        </p:nvPicPr>
        <p:blipFill>
          <a:blip r:embed="rId3"/>
          <a:stretch>
            <a:fillRect/>
          </a:stretch>
        </p:blipFill>
        <p:spPr>
          <a:xfrm>
            <a:off x="990600" y="2155722"/>
            <a:ext cx="10210800" cy="3352800"/>
          </a:xfrm>
          <a:prstGeom prst="rect">
            <a:avLst/>
          </a:prstGeom>
        </p:spPr>
      </p:pic>
    </p:spTree>
    <p:extLst>
      <p:ext uri="{BB962C8B-B14F-4D97-AF65-F5344CB8AC3E}">
        <p14:creationId xmlns:p14="http://schemas.microsoft.com/office/powerpoint/2010/main" val="295560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EDAF89-0ECD-416A-93E5-A300FF0B9702}"/>
              </a:ext>
            </a:extLst>
          </p:cNvPr>
          <p:cNvSpPr>
            <a:spLocks noGrp="1"/>
          </p:cNvSpPr>
          <p:nvPr>
            <p:ph type="title"/>
          </p:nvPr>
        </p:nvSpPr>
        <p:spPr>
          <a:xfrm>
            <a:off x="753976" y="671095"/>
            <a:ext cx="10515600" cy="700115"/>
          </a:xfrm>
        </p:spPr>
        <p:txBody>
          <a:bodyPr/>
          <a:lstStyle/>
          <a:p>
            <a:pPr algn="l"/>
            <a:r>
              <a:rPr lang="en-US" dirty="0"/>
              <a:t>July1,2019 – June 30, 2020</a:t>
            </a:r>
          </a:p>
        </p:txBody>
      </p:sp>
      <p:graphicFrame>
        <p:nvGraphicFramePr>
          <p:cNvPr id="5" name="Table 4">
            <a:extLst>
              <a:ext uri="{FF2B5EF4-FFF2-40B4-BE49-F238E27FC236}">
                <a16:creationId xmlns:a16="http://schemas.microsoft.com/office/drawing/2014/main" id="{F0B18043-215D-434F-870D-B2BD1BB21CD8}"/>
              </a:ext>
            </a:extLst>
          </p:cNvPr>
          <p:cNvGraphicFramePr>
            <a:graphicFrameLocks noGrp="1"/>
          </p:cNvGraphicFramePr>
          <p:nvPr/>
        </p:nvGraphicFramePr>
        <p:xfrm>
          <a:off x="782053" y="1498239"/>
          <a:ext cx="10780295" cy="3807676"/>
        </p:xfrm>
        <a:graphic>
          <a:graphicData uri="http://schemas.openxmlformats.org/drawingml/2006/table">
            <a:tbl>
              <a:tblPr firstRow="1" firstCol="1" lastRow="1" lastCol="1" bandRow="1" bandCol="1">
                <a:tableStyleId>{5A111915-BE36-4E01-A7E5-04B1672EAD32}</a:tableStyleId>
              </a:tblPr>
              <a:tblGrid>
                <a:gridCol w="2322094">
                  <a:extLst>
                    <a:ext uri="{9D8B030D-6E8A-4147-A177-3AD203B41FA5}">
                      <a16:colId xmlns:a16="http://schemas.microsoft.com/office/drawing/2014/main" val="2091830205"/>
                    </a:ext>
                  </a:extLst>
                </a:gridCol>
                <a:gridCol w="2616084">
                  <a:extLst>
                    <a:ext uri="{9D8B030D-6E8A-4147-A177-3AD203B41FA5}">
                      <a16:colId xmlns:a16="http://schemas.microsoft.com/office/drawing/2014/main" val="275844473"/>
                    </a:ext>
                  </a:extLst>
                </a:gridCol>
                <a:gridCol w="2065836">
                  <a:extLst>
                    <a:ext uri="{9D8B030D-6E8A-4147-A177-3AD203B41FA5}">
                      <a16:colId xmlns:a16="http://schemas.microsoft.com/office/drawing/2014/main" val="3137096726"/>
                    </a:ext>
                  </a:extLst>
                </a:gridCol>
                <a:gridCol w="1438537">
                  <a:extLst>
                    <a:ext uri="{9D8B030D-6E8A-4147-A177-3AD203B41FA5}">
                      <a16:colId xmlns:a16="http://schemas.microsoft.com/office/drawing/2014/main" val="2434053937"/>
                    </a:ext>
                  </a:extLst>
                </a:gridCol>
                <a:gridCol w="2337744">
                  <a:extLst>
                    <a:ext uri="{9D8B030D-6E8A-4147-A177-3AD203B41FA5}">
                      <a16:colId xmlns:a16="http://schemas.microsoft.com/office/drawing/2014/main" val="3804219923"/>
                    </a:ext>
                  </a:extLst>
                </a:gridCol>
              </a:tblGrid>
              <a:tr h="685854">
                <a:tc>
                  <a:txBody>
                    <a:bodyPr/>
                    <a:lstStyle/>
                    <a:p>
                      <a:pPr marL="50800" marR="0" algn="l">
                        <a:lnSpc>
                          <a:spcPct val="100000"/>
                        </a:lnSpc>
                        <a:spcBef>
                          <a:spcPts val="170"/>
                        </a:spcBef>
                        <a:spcAft>
                          <a:spcPts val="0"/>
                        </a:spcAft>
                      </a:pPr>
                      <a:r>
                        <a:rPr lang="en-US" sz="1400" b="0" cap="none" spc="0">
                          <a:ln w="0"/>
                          <a:solidFill>
                            <a:schemeClr val="bg1"/>
                          </a:solidFill>
                          <a:effectLst>
                            <a:outerShdw blurRad="38100" dist="19050" dir="2700000" algn="tl" rotWithShape="0">
                              <a:schemeClr val="dk1">
                                <a:alpha val="40000"/>
                              </a:schemeClr>
                            </a:outerShdw>
                          </a:effectLst>
                        </a:rPr>
                        <a:t> </a:t>
                      </a:r>
                    </a:p>
                    <a:p>
                      <a:pPr marL="101600" marR="81280" algn="l">
                        <a:lnSpc>
                          <a:spcPct val="100000"/>
                        </a:lnSpc>
                        <a:spcBef>
                          <a:spcPts val="740"/>
                        </a:spcBef>
                        <a:spcAft>
                          <a:spcPts val="0"/>
                        </a:spcAft>
                      </a:pPr>
                      <a:r>
                        <a:rPr lang="en-US" sz="1400" b="0" cap="none" spc="0">
                          <a:ln w="0"/>
                          <a:solidFill>
                            <a:schemeClr val="bg1"/>
                          </a:solidFill>
                          <a:effectLst>
                            <a:outerShdw blurRad="38100" dist="19050" dir="2700000" algn="tl" rotWithShape="0">
                              <a:schemeClr val="dk1">
                                <a:alpha val="40000"/>
                              </a:schemeClr>
                            </a:outerShdw>
                          </a:effectLst>
                        </a:rPr>
                        <a:t>Priority Area</a:t>
                      </a:r>
                      <a:endParaRPr lang="en-US" sz="1400" b="0" cap="none" spc="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980" marR="113665" algn="l">
                        <a:lnSpc>
                          <a:spcPct val="100000"/>
                        </a:lnSpc>
                        <a:spcBef>
                          <a:spcPts val="285"/>
                        </a:spcBef>
                        <a:spcAft>
                          <a:spcPts val="0"/>
                        </a:spcAft>
                      </a:pPr>
                      <a:r>
                        <a:rPr lang="en-US" sz="1400" b="0" cap="none" spc="0" dirty="0">
                          <a:ln w="0"/>
                          <a:solidFill>
                            <a:schemeClr val="bg1"/>
                          </a:solidFill>
                          <a:effectLst>
                            <a:outerShdw blurRad="38100" dist="19050" dir="2700000" algn="tl" rotWithShape="0">
                              <a:schemeClr val="dk1">
                                <a:alpha val="40000"/>
                              </a:schemeClr>
                            </a:outerShdw>
                          </a:effectLst>
                        </a:rPr>
                        <a:t>Total Number of Requests for Support Services Funds</a:t>
                      </a:r>
                      <a:endParaRPr lang="en-US"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50800" marR="0" algn="l">
                        <a:lnSpc>
                          <a:spcPct val="100000"/>
                        </a:lnSpc>
                        <a:spcBef>
                          <a:spcPts val="170"/>
                        </a:spcBef>
                        <a:spcAft>
                          <a:spcPts val="0"/>
                        </a:spcAft>
                      </a:pPr>
                      <a:r>
                        <a:rPr lang="en-US" sz="1400" b="0" cap="none" spc="0" dirty="0">
                          <a:ln w="0"/>
                          <a:solidFill>
                            <a:schemeClr val="bg1"/>
                          </a:solidFill>
                          <a:effectLst>
                            <a:outerShdw blurRad="38100" dist="19050" dir="2700000" algn="tl" rotWithShape="0">
                              <a:schemeClr val="dk1">
                                <a:alpha val="40000"/>
                              </a:schemeClr>
                            </a:outerShdw>
                          </a:effectLst>
                        </a:rPr>
                        <a:t> </a:t>
                      </a:r>
                    </a:p>
                    <a:p>
                      <a:pPr marL="101600" marR="119380" algn="l">
                        <a:lnSpc>
                          <a:spcPct val="100000"/>
                        </a:lnSpc>
                        <a:spcBef>
                          <a:spcPts val="740"/>
                        </a:spcBef>
                        <a:spcAft>
                          <a:spcPts val="0"/>
                        </a:spcAft>
                      </a:pPr>
                      <a:r>
                        <a:rPr lang="en-US" sz="1400" b="0" cap="none" spc="0" dirty="0">
                          <a:ln w="0"/>
                          <a:solidFill>
                            <a:schemeClr val="bg1"/>
                          </a:solidFill>
                          <a:effectLst>
                            <a:outerShdw blurRad="38100" dist="19050" dir="2700000" algn="tl" rotWithShape="0">
                              <a:schemeClr val="dk1">
                                <a:alpha val="40000"/>
                              </a:schemeClr>
                            </a:outerShdw>
                          </a:effectLst>
                        </a:rPr>
                        <a:t>All Dollars</a:t>
                      </a:r>
                      <a:endParaRPr lang="en-US"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gn="l">
                        <a:lnSpc>
                          <a:spcPct val="100000"/>
                        </a:lnSpc>
                        <a:spcBef>
                          <a:spcPts val="45"/>
                        </a:spcBef>
                        <a:spcAft>
                          <a:spcPts val="0"/>
                        </a:spcAft>
                      </a:pPr>
                      <a:r>
                        <a:rPr lang="en-US" sz="1400" b="0" cap="none" spc="0" dirty="0">
                          <a:ln w="0"/>
                          <a:solidFill>
                            <a:schemeClr val="bg1"/>
                          </a:solidFill>
                          <a:effectLst>
                            <a:outerShdw blurRad="38100" dist="19050" dir="2700000" algn="tl" rotWithShape="0">
                              <a:schemeClr val="dk1">
                                <a:alpha val="40000"/>
                              </a:schemeClr>
                            </a:outerShdw>
                          </a:effectLst>
                        </a:rPr>
                        <a:t> </a:t>
                      </a:r>
                    </a:p>
                    <a:p>
                      <a:pPr marL="135890" marR="130810" indent="-3175" algn="l">
                        <a:lnSpc>
                          <a:spcPct val="100000"/>
                        </a:lnSpc>
                        <a:spcBef>
                          <a:spcPts val="170"/>
                        </a:spcBef>
                        <a:spcAft>
                          <a:spcPts val="0"/>
                        </a:spcAft>
                      </a:pPr>
                      <a:r>
                        <a:rPr lang="en-US" sz="1400" b="0" cap="none" spc="0" dirty="0">
                          <a:ln w="0"/>
                          <a:solidFill>
                            <a:schemeClr val="bg1"/>
                          </a:solidFill>
                          <a:effectLst>
                            <a:outerShdw blurRad="38100" dist="19050" dir="2700000" algn="tl" rotWithShape="0">
                              <a:schemeClr val="dk1">
                                <a:alpha val="40000"/>
                              </a:schemeClr>
                            </a:outerShdw>
                          </a:effectLst>
                        </a:rPr>
                        <a:t>Percent of Total</a:t>
                      </a:r>
                      <a:endParaRPr lang="en-US"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9700" marR="170180" indent="-635" algn="l">
                        <a:lnSpc>
                          <a:spcPct val="100000"/>
                        </a:lnSpc>
                        <a:spcBef>
                          <a:spcPts val="850"/>
                        </a:spcBef>
                        <a:spcAft>
                          <a:spcPts val="0"/>
                        </a:spcAft>
                      </a:pPr>
                      <a:r>
                        <a:rPr lang="en-US" sz="1400" b="0" cap="none" spc="0" dirty="0">
                          <a:ln w="0"/>
                          <a:solidFill>
                            <a:schemeClr val="bg1"/>
                          </a:solidFill>
                          <a:effectLst>
                            <a:outerShdw blurRad="38100" dist="19050" dir="2700000" algn="tl" rotWithShape="0">
                              <a:schemeClr val="dk1">
                                <a:alpha val="40000"/>
                              </a:schemeClr>
                            </a:outerShdw>
                          </a:effectLst>
                        </a:rPr>
                        <a:t>Average Dollars per Request</a:t>
                      </a:r>
                      <a:endParaRPr lang="en-US" sz="14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1074163"/>
                  </a:ext>
                </a:extLst>
              </a:tr>
              <a:tr h="283802">
                <a:tc>
                  <a:txBody>
                    <a:bodyPr/>
                    <a:lstStyle/>
                    <a:p>
                      <a:pPr marL="102235" marR="8001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Housing</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748</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1600" marR="11874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$410,087</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7160" marR="1447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58.39%</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$548</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92663445"/>
                  </a:ext>
                </a:extLst>
              </a:tr>
              <a:tr h="283802">
                <a:tc>
                  <a:txBody>
                    <a:bodyPr/>
                    <a:lstStyle/>
                    <a:p>
                      <a:pPr marL="102235" marR="80010" algn="l">
                        <a:lnSpc>
                          <a:spcPct val="100000"/>
                        </a:lnSpc>
                        <a:spcBef>
                          <a:spcPts val="56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Utilities</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479</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1600" marR="118745"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$123,581</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7160" marR="1447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17.60%</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$258</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4191300"/>
                  </a:ext>
                </a:extLst>
              </a:tr>
              <a:tr h="283802">
                <a:tc>
                  <a:txBody>
                    <a:bodyPr/>
                    <a:lstStyle/>
                    <a:p>
                      <a:pPr marL="100330" marR="81280"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Mental Health</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290</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330" marR="119380"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$52,471</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7.47%</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$181</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7266132"/>
                  </a:ext>
                </a:extLst>
              </a:tr>
              <a:tr h="283802">
                <a:tc>
                  <a:txBody>
                    <a:bodyPr/>
                    <a:lstStyle/>
                    <a:p>
                      <a:pPr marL="102235" marR="81280"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Transportation</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179</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330" marR="1193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$29,318</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4.17%</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$164</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30447523"/>
                  </a:ext>
                </a:extLst>
              </a:tr>
              <a:tr h="283802">
                <a:tc>
                  <a:txBody>
                    <a:bodyPr/>
                    <a:lstStyle/>
                    <a:p>
                      <a:pPr marL="102235" marR="81280"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Physical/Dental Health</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24</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330" marR="119380"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$7,556</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1.08%</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$315</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20198801"/>
                  </a:ext>
                </a:extLst>
              </a:tr>
              <a:tr h="283802">
                <a:tc>
                  <a:txBody>
                    <a:bodyPr/>
                    <a:lstStyle/>
                    <a:p>
                      <a:pPr marL="102235" marR="81280" algn="l">
                        <a:lnSpc>
                          <a:spcPct val="100000"/>
                        </a:lnSpc>
                        <a:spcBef>
                          <a:spcPts val="56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Parenting</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174</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330" marR="1193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$35,563</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5.06%</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$204</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64851870"/>
                  </a:ext>
                </a:extLst>
              </a:tr>
              <a:tr h="283802">
                <a:tc>
                  <a:txBody>
                    <a:bodyPr/>
                    <a:lstStyle/>
                    <a:p>
                      <a:pPr marL="102235" marR="80010" algn="l">
                        <a:lnSpc>
                          <a:spcPct val="100000"/>
                        </a:lnSpc>
                        <a:spcBef>
                          <a:spcPts val="57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Other</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9466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108</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330" marR="119380"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$30,775</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4.38%</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$285</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9275703"/>
                  </a:ext>
                </a:extLst>
              </a:tr>
              <a:tr h="283802">
                <a:tc>
                  <a:txBody>
                    <a:bodyPr/>
                    <a:lstStyle/>
                    <a:p>
                      <a:pPr marL="100330" marR="812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Daily Living</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345" marR="113665"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63</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965" marR="1193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$9,504</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1.35%</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$151</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2221605"/>
                  </a:ext>
                </a:extLst>
              </a:tr>
              <a:tr h="283802">
                <a:tc>
                  <a:txBody>
                    <a:bodyPr/>
                    <a:lstStyle/>
                    <a:p>
                      <a:pPr marL="101600" marR="81280" algn="l">
                        <a:lnSpc>
                          <a:spcPct val="100000"/>
                        </a:lnSpc>
                        <a:spcBef>
                          <a:spcPts val="56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Education</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3345" marR="113665"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10</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965" marR="1193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$3,202</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0.46%</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7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$320</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43151768"/>
                  </a:ext>
                </a:extLst>
              </a:tr>
              <a:tr h="283802">
                <a:tc>
                  <a:txBody>
                    <a:bodyPr/>
                    <a:lstStyle/>
                    <a:p>
                      <a:pPr marL="100965" marR="81280" algn="l">
                        <a:lnSpc>
                          <a:spcPct val="100000"/>
                        </a:lnSpc>
                        <a:spcBef>
                          <a:spcPts val="5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Employment</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19050" algn="l">
                        <a:lnSpc>
                          <a:spcPct val="100000"/>
                        </a:lnSpc>
                        <a:spcBef>
                          <a:spcPts val="585"/>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4</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0330" marR="1193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$276</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5255" marR="1447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0.04%</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85"/>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$69</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67464241"/>
                  </a:ext>
                </a:extLst>
              </a:tr>
              <a:tr h="283802">
                <a:tc>
                  <a:txBody>
                    <a:bodyPr/>
                    <a:lstStyle/>
                    <a:p>
                      <a:pPr marL="102235" marR="77470" algn="l">
                        <a:lnSpc>
                          <a:spcPct val="100000"/>
                        </a:lnSpc>
                        <a:spcBef>
                          <a:spcPts val="56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Total</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441325" algn="l">
                        <a:lnSpc>
                          <a:spcPct val="100000"/>
                        </a:lnSpc>
                        <a:spcBef>
                          <a:spcPts val="56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2,079</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01600" marR="118745" algn="l">
                        <a:lnSpc>
                          <a:spcPct val="100000"/>
                        </a:lnSpc>
                        <a:spcBef>
                          <a:spcPts val="56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$702,333</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50800" marR="0" algn="l">
                        <a:lnSpc>
                          <a:spcPct val="100000"/>
                        </a:lnSpc>
                        <a:spcBef>
                          <a:spcPts val="170"/>
                        </a:spcBef>
                        <a:spcAft>
                          <a:spcPts val="0"/>
                        </a:spcAft>
                      </a:pPr>
                      <a:r>
                        <a:rPr lang="en-US" sz="1400" b="0" cap="none" spc="0">
                          <a:ln w="0"/>
                          <a:solidFill>
                            <a:schemeClr val="tx1"/>
                          </a:solidFill>
                          <a:effectLst>
                            <a:outerShdw blurRad="38100" dist="19050" dir="2700000" algn="tl" rotWithShape="0">
                              <a:schemeClr val="dk1">
                                <a:alpha val="40000"/>
                              </a:schemeClr>
                            </a:outerShdw>
                          </a:effectLst>
                        </a:rPr>
                        <a:t> </a:t>
                      </a:r>
                      <a:endParaRPr lang="en-US"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7500" marR="347980" algn="l">
                        <a:lnSpc>
                          <a:spcPct val="100000"/>
                        </a:lnSpc>
                        <a:spcBef>
                          <a:spcPts val="560"/>
                        </a:spcBef>
                        <a:spcAft>
                          <a:spcPts val="0"/>
                        </a:spcAft>
                      </a:pPr>
                      <a:r>
                        <a:rPr lang="en-US" sz="1400" b="0" cap="none" spc="0" dirty="0">
                          <a:ln w="0"/>
                          <a:solidFill>
                            <a:schemeClr val="tx1"/>
                          </a:solidFill>
                          <a:effectLst>
                            <a:outerShdw blurRad="38100" dist="19050" dir="2700000" algn="tl" rotWithShape="0">
                              <a:schemeClr val="dk1">
                                <a:alpha val="40000"/>
                              </a:schemeClr>
                            </a:outerShdw>
                          </a:effectLst>
                        </a:rPr>
                        <a:t>$338</a:t>
                      </a:r>
                      <a:endParaRPr lang="en-US"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94231030"/>
                  </a:ext>
                </a:extLst>
              </a:tr>
            </a:tbl>
          </a:graphicData>
        </a:graphic>
      </p:graphicFrame>
    </p:spTree>
    <p:extLst>
      <p:ext uri="{BB962C8B-B14F-4D97-AF65-F5344CB8AC3E}">
        <p14:creationId xmlns:p14="http://schemas.microsoft.com/office/powerpoint/2010/main" val="368951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B5D3F-DABF-420F-8779-0DFBBCD353BB}"/>
              </a:ext>
            </a:extLst>
          </p:cNvPr>
          <p:cNvSpPr>
            <a:spLocks noGrp="1"/>
          </p:cNvSpPr>
          <p:nvPr>
            <p:ph type="sldNum" sz="quarter" idx="7"/>
          </p:nvPr>
        </p:nvSpPr>
        <p:spPr>
          <a:xfrm>
            <a:off x="0" y="0"/>
            <a:ext cx="0" cy="0"/>
          </a:xfrm>
        </p:spPr>
        <p:txBody>
          <a:bodyPr lIns="0" tIns="0" rIns="0" bIns="0"/>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dirty="0"/>
          </a:p>
        </p:txBody>
      </p:sp>
      <p:sp>
        <p:nvSpPr>
          <p:cNvPr id="4" name="Title 5">
            <a:extLst>
              <a:ext uri="{FF2B5EF4-FFF2-40B4-BE49-F238E27FC236}">
                <a16:creationId xmlns:a16="http://schemas.microsoft.com/office/drawing/2014/main" id="{4B100E2C-EA7F-4FC0-BEB4-EE549BFE77DE}"/>
              </a:ext>
            </a:extLst>
          </p:cNvPr>
          <p:cNvSpPr txBox="1">
            <a:spLocks/>
          </p:cNvSpPr>
          <p:nvPr/>
        </p:nvSpPr>
        <p:spPr>
          <a:xfrm>
            <a:off x="345097" y="-410647"/>
            <a:ext cx="11266058" cy="1803358"/>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br>
              <a:rPr lang="en-US" sz="6000" dirty="0">
                <a:solidFill>
                  <a:schemeClr val="tx1"/>
                </a:solidFill>
              </a:rPr>
            </a:br>
            <a:r>
              <a:rPr lang="en-US" sz="2400" dirty="0">
                <a:solidFill>
                  <a:schemeClr val="tx1"/>
                </a:solidFill>
                <a:latin typeface="Trade Gothic Next Heavy" panose="020B0903040303020004" pitchFamily="34" charset="0"/>
              </a:rPr>
              <a:t>Reason for Removal, by Location (2020) – Rate/1000</a:t>
            </a:r>
            <a:endParaRPr lang="en-US" sz="6000" dirty="0">
              <a:solidFill>
                <a:schemeClr val="tx1"/>
              </a:solidFill>
              <a:latin typeface="Trade Gothic Next Heavy" panose="020B0903040303020004" pitchFamily="34" charset="0"/>
            </a:endParaRPr>
          </a:p>
        </p:txBody>
      </p:sp>
      <p:graphicFrame>
        <p:nvGraphicFramePr>
          <p:cNvPr id="5" name="Table 5">
            <a:extLst>
              <a:ext uri="{FF2B5EF4-FFF2-40B4-BE49-F238E27FC236}">
                <a16:creationId xmlns:a16="http://schemas.microsoft.com/office/drawing/2014/main" id="{E673D098-C809-4AD6-B1BE-8B806F6BE812}"/>
              </a:ext>
            </a:extLst>
          </p:cNvPr>
          <p:cNvGraphicFramePr>
            <a:graphicFrameLocks noGrp="1"/>
          </p:cNvGraphicFramePr>
          <p:nvPr/>
        </p:nvGraphicFramePr>
        <p:xfrm>
          <a:off x="343234" y="893687"/>
          <a:ext cx="11503669" cy="4619058"/>
        </p:xfrm>
        <a:graphic>
          <a:graphicData uri="http://schemas.openxmlformats.org/drawingml/2006/table">
            <a:tbl>
              <a:tblPr firstRow="1" bandRow="1">
                <a:tableStyleId>{3B4B98B0-60AC-42C2-AFA5-B58CD77FA1E5}</a:tableStyleId>
              </a:tblPr>
              <a:tblGrid>
                <a:gridCol w="1435707">
                  <a:extLst>
                    <a:ext uri="{9D8B030D-6E8A-4147-A177-3AD203B41FA5}">
                      <a16:colId xmlns:a16="http://schemas.microsoft.com/office/drawing/2014/main" val="3001115732"/>
                    </a:ext>
                  </a:extLst>
                </a:gridCol>
                <a:gridCol w="1650597">
                  <a:extLst>
                    <a:ext uri="{9D8B030D-6E8A-4147-A177-3AD203B41FA5}">
                      <a16:colId xmlns:a16="http://schemas.microsoft.com/office/drawing/2014/main" val="3675471748"/>
                    </a:ext>
                  </a:extLst>
                </a:gridCol>
                <a:gridCol w="1650597">
                  <a:extLst>
                    <a:ext uri="{9D8B030D-6E8A-4147-A177-3AD203B41FA5}">
                      <a16:colId xmlns:a16="http://schemas.microsoft.com/office/drawing/2014/main" val="471268346"/>
                    </a:ext>
                  </a:extLst>
                </a:gridCol>
                <a:gridCol w="116840">
                  <a:extLst>
                    <a:ext uri="{9D8B030D-6E8A-4147-A177-3AD203B41FA5}">
                      <a16:colId xmlns:a16="http://schemas.microsoft.com/office/drawing/2014/main" val="2138460944"/>
                    </a:ext>
                  </a:extLst>
                </a:gridCol>
                <a:gridCol w="1543152">
                  <a:extLst>
                    <a:ext uri="{9D8B030D-6E8A-4147-A177-3AD203B41FA5}">
                      <a16:colId xmlns:a16="http://schemas.microsoft.com/office/drawing/2014/main" val="3824968618"/>
                    </a:ext>
                  </a:extLst>
                </a:gridCol>
                <a:gridCol w="1678382">
                  <a:extLst>
                    <a:ext uri="{9D8B030D-6E8A-4147-A177-3AD203B41FA5}">
                      <a16:colId xmlns:a16="http://schemas.microsoft.com/office/drawing/2014/main" val="3986931478"/>
                    </a:ext>
                  </a:extLst>
                </a:gridCol>
                <a:gridCol w="1714197">
                  <a:extLst>
                    <a:ext uri="{9D8B030D-6E8A-4147-A177-3AD203B41FA5}">
                      <a16:colId xmlns:a16="http://schemas.microsoft.com/office/drawing/2014/main" val="4169433"/>
                    </a:ext>
                  </a:extLst>
                </a:gridCol>
                <a:gridCol w="1714197">
                  <a:extLst>
                    <a:ext uri="{9D8B030D-6E8A-4147-A177-3AD203B41FA5}">
                      <a16:colId xmlns:a16="http://schemas.microsoft.com/office/drawing/2014/main" val="2062780970"/>
                    </a:ext>
                  </a:extLst>
                </a:gridCol>
              </a:tblGrid>
              <a:tr h="366053">
                <a:tc>
                  <a:txBody>
                    <a:bodyPr/>
                    <a:lstStyle/>
                    <a:p>
                      <a:r>
                        <a:rPr lang="en-US" sz="1200" dirty="0"/>
                        <a:t>Prime Site Collaboratives</a:t>
                      </a:r>
                    </a:p>
                  </a:txBody>
                  <a:tcPr/>
                </a:tc>
                <a:tc>
                  <a:txBody>
                    <a:bodyPr/>
                    <a:lstStyle/>
                    <a:p>
                      <a:pPr algn="ctr"/>
                      <a:r>
                        <a:rPr lang="en-US" sz="1200" b="1" dirty="0"/>
                        <a:t>Inadequate Housing</a:t>
                      </a:r>
                    </a:p>
                  </a:txBody>
                  <a:tcPr/>
                </a:tc>
                <a:tc gridSpan="2">
                  <a:txBody>
                    <a:bodyPr/>
                    <a:lstStyle/>
                    <a:p>
                      <a:pPr algn="ctr"/>
                      <a:r>
                        <a:rPr lang="en-US" sz="1200" b="1" dirty="0"/>
                        <a:t>Neglect</a:t>
                      </a:r>
                    </a:p>
                  </a:txBody>
                  <a:tcPr/>
                </a:tc>
                <a:tc hMerge="1">
                  <a:txBody>
                    <a:bodyPr/>
                    <a:lstStyle/>
                    <a:p>
                      <a:endParaRPr lang="en-US" dirty="0"/>
                    </a:p>
                  </a:txBody>
                  <a:tcPr/>
                </a:tc>
                <a:tc>
                  <a:txBody>
                    <a:bodyPr/>
                    <a:lstStyle/>
                    <a:p>
                      <a:pPr algn="ctr"/>
                      <a:r>
                        <a:rPr lang="en-US" sz="1200" b="1" dirty="0"/>
                        <a:t>Parental Substance Abuse</a:t>
                      </a:r>
                    </a:p>
                  </a:txBody>
                  <a:tcPr/>
                </a:tc>
                <a:tc>
                  <a:txBody>
                    <a:bodyPr/>
                    <a:lstStyle/>
                    <a:p>
                      <a:pPr algn="ctr"/>
                      <a:r>
                        <a:rPr lang="en-US" sz="1200" b="1" dirty="0"/>
                        <a:t>Physical Abuse</a:t>
                      </a:r>
                    </a:p>
                  </a:txBody>
                  <a:tcPr/>
                </a:tc>
                <a:tc>
                  <a:txBody>
                    <a:bodyPr/>
                    <a:lstStyle/>
                    <a:p>
                      <a:pPr algn="ctr"/>
                      <a:r>
                        <a:rPr lang="en-US" sz="1200" b="1" dirty="0"/>
                        <a:t>Sexual Abuse</a:t>
                      </a:r>
                    </a:p>
                  </a:txBody>
                  <a:tcPr/>
                </a:tc>
                <a:tc>
                  <a:txBody>
                    <a:bodyPr/>
                    <a:lstStyle/>
                    <a:p>
                      <a:pPr algn="ctr"/>
                      <a:r>
                        <a:rPr lang="en-US" sz="1200" b="1" dirty="0"/>
                        <a:t>Other</a:t>
                      </a:r>
                    </a:p>
                  </a:txBody>
                  <a:tcPr/>
                </a:tc>
                <a:extLst>
                  <a:ext uri="{0D108BD9-81ED-4DB2-BD59-A6C34878D82A}">
                    <a16:rowId xmlns:a16="http://schemas.microsoft.com/office/drawing/2014/main" val="2679448028"/>
                  </a:ext>
                </a:extLst>
              </a:tr>
              <a:tr h="759161">
                <a:tc>
                  <a:txBody>
                    <a:bodyPr/>
                    <a:lstStyle/>
                    <a:p>
                      <a:r>
                        <a:rPr lang="en-US" sz="1200" dirty="0"/>
                        <a:t>Community and Family Partnership </a:t>
                      </a:r>
                    </a:p>
                  </a:txBody>
                  <a:tcPr/>
                </a:tc>
                <a:tc>
                  <a:txBody>
                    <a:bodyPr/>
                    <a:lstStyle/>
                    <a:p>
                      <a:pPr algn="ctr"/>
                      <a:r>
                        <a:rPr lang="en-US" sz="1400" b="0" dirty="0">
                          <a:latin typeface="Trade Gothic Next Heavy" panose="020B0903040303020004" pitchFamily="34" charset="0"/>
                        </a:rPr>
                        <a:t>0.1</a:t>
                      </a:r>
                    </a:p>
                  </a:txBody>
                  <a:tcPr/>
                </a:tc>
                <a:tc>
                  <a:txBody>
                    <a:bodyPr/>
                    <a:lstStyle/>
                    <a:p>
                      <a:pPr algn="ctr"/>
                      <a:r>
                        <a:rPr lang="en-US" sz="1400" b="0" dirty="0">
                          <a:latin typeface="Trade Gothic Next Heavy" panose="020B0903040303020004" pitchFamily="34" charset="0"/>
                        </a:rPr>
                        <a:t>4.3</a:t>
                      </a:r>
                    </a:p>
                  </a:txBody>
                  <a:tcPr/>
                </a:tc>
                <a:tc gridSpan="2">
                  <a:txBody>
                    <a:bodyPr/>
                    <a:lstStyle/>
                    <a:p>
                      <a:pPr algn="ctr"/>
                      <a:r>
                        <a:rPr lang="en-US" sz="1400" b="0" dirty="0">
                          <a:latin typeface="Trade Gothic Next Heavy" panose="020B0903040303020004" pitchFamily="34" charset="0"/>
                        </a:rPr>
                        <a:t>3.5</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1.7</a:t>
                      </a:r>
                    </a:p>
                  </a:txBody>
                  <a:tcPr/>
                </a:tc>
                <a:tc>
                  <a:txBody>
                    <a:bodyPr/>
                    <a:lstStyle/>
                    <a:p>
                      <a:pPr algn="ctr"/>
                      <a:r>
                        <a:rPr lang="en-US" sz="1400" b="0" dirty="0">
                          <a:latin typeface="Trade Gothic Next Heavy" panose="020B0903040303020004" pitchFamily="34" charset="0"/>
                        </a:rPr>
                        <a:t>1.0</a:t>
                      </a:r>
                    </a:p>
                  </a:txBody>
                  <a:tcPr/>
                </a:tc>
                <a:tc>
                  <a:txBody>
                    <a:bodyPr/>
                    <a:lstStyle/>
                    <a:p>
                      <a:pPr algn="ctr"/>
                      <a:r>
                        <a:rPr lang="en-US" sz="1400" b="0" dirty="0">
                          <a:latin typeface="Trade Gothic Next Heavy" panose="020B0903040303020004" pitchFamily="34" charset="0"/>
                        </a:rPr>
                        <a:t>4.5</a:t>
                      </a:r>
                    </a:p>
                  </a:txBody>
                  <a:tcPr/>
                </a:tc>
                <a:extLst>
                  <a:ext uri="{0D108BD9-81ED-4DB2-BD59-A6C34878D82A}">
                    <a16:rowId xmlns:a16="http://schemas.microsoft.com/office/drawing/2014/main" val="1920172005"/>
                  </a:ext>
                </a:extLst>
              </a:tr>
              <a:tr h="986909">
                <a:tc>
                  <a:txBody>
                    <a:bodyPr/>
                    <a:lstStyle/>
                    <a:p>
                      <a:r>
                        <a:rPr lang="en-US" sz="1200" dirty="0"/>
                        <a:t>Douglas County Community Response Collaborative </a:t>
                      </a:r>
                    </a:p>
                  </a:txBody>
                  <a:tcPr/>
                </a:tc>
                <a:tc>
                  <a:txBody>
                    <a:bodyPr/>
                    <a:lstStyle/>
                    <a:p>
                      <a:pPr algn="ctr"/>
                      <a:r>
                        <a:rPr lang="en-US" sz="1400" b="0" dirty="0">
                          <a:latin typeface="Trade Gothic Next Heavy" panose="020B0903040303020004" pitchFamily="34" charset="0"/>
                        </a:rPr>
                        <a:t>8.4</a:t>
                      </a:r>
                    </a:p>
                  </a:txBody>
                  <a:tcPr/>
                </a:tc>
                <a:tc>
                  <a:txBody>
                    <a:bodyPr/>
                    <a:lstStyle/>
                    <a:p>
                      <a:pPr algn="ctr"/>
                      <a:r>
                        <a:rPr lang="en-US" sz="1400" b="0" dirty="0">
                          <a:latin typeface="Trade Gothic Next Heavy" panose="020B0903040303020004" pitchFamily="34" charset="0"/>
                        </a:rPr>
                        <a:t>17.6</a:t>
                      </a:r>
                    </a:p>
                  </a:txBody>
                  <a:tcPr/>
                </a:tc>
                <a:tc gridSpan="2">
                  <a:txBody>
                    <a:bodyPr/>
                    <a:lstStyle/>
                    <a:p>
                      <a:pPr algn="ctr"/>
                      <a:r>
                        <a:rPr lang="en-US" sz="1400" b="0" dirty="0">
                          <a:latin typeface="Trade Gothic Next Heavy" panose="020B0903040303020004" pitchFamily="34" charset="0"/>
                        </a:rPr>
                        <a:t>9.3</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3.6</a:t>
                      </a:r>
                    </a:p>
                  </a:txBody>
                  <a:tcPr/>
                </a:tc>
                <a:tc>
                  <a:txBody>
                    <a:bodyPr/>
                    <a:lstStyle/>
                    <a:p>
                      <a:pPr algn="ctr"/>
                      <a:r>
                        <a:rPr lang="en-US" sz="1400" b="0" dirty="0">
                          <a:latin typeface="Trade Gothic Next Heavy" panose="020B0903040303020004" pitchFamily="34" charset="0"/>
                        </a:rPr>
                        <a:t>2.8</a:t>
                      </a:r>
                    </a:p>
                  </a:txBody>
                  <a:tcPr/>
                </a:tc>
                <a:tc>
                  <a:txBody>
                    <a:bodyPr/>
                    <a:lstStyle/>
                    <a:p>
                      <a:pPr algn="ctr"/>
                      <a:r>
                        <a:rPr lang="en-US" sz="1400" b="0" dirty="0">
                          <a:latin typeface="Trade Gothic Next Heavy" panose="020B0903040303020004" pitchFamily="34" charset="0"/>
                        </a:rPr>
                        <a:t>9.5</a:t>
                      </a:r>
                    </a:p>
                  </a:txBody>
                  <a:tcPr/>
                </a:tc>
                <a:extLst>
                  <a:ext uri="{0D108BD9-81ED-4DB2-BD59-A6C34878D82A}">
                    <a16:rowId xmlns:a16="http://schemas.microsoft.com/office/drawing/2014/main" val="1594570708"/>
                  </a:ext>
                </a:extLst>
              </a:tr>
              <a:tr h="759161">
                <a:tc>
                  <a:txBody>
                    <a:bodyPr/>
                    <a:lstStyle/>
                    <a:p>
                      <a:r>
                        <a:rPr lang="en-US" sz="1200" dirty="0"/>
                        <a:t>Growing Community Connections </a:t>
                      </a:r>
                    </a:p>
                  </a:txBody>
                  <a:tcPr/>
                </a:tc>
                <a:tc>
                  <a:txBody>
                    <a:bodyPr/>
                    <a:lstStyle/>
                    <a:p>
                      <a:pPr algn="ctr"/>
                      <a:r>
                        <a:rPr lang="en-US" sz="1400" b="0" dirty="0">
                          <a:latin typeface="Trade Gothic Next Heavy" panose="020B0903040303020004" pitchFamily="34" charset="0"/>
                        </a:rPr>
                        <a:t>0.0</a:t>
                      </a:r>
                    </a:p>
                  </a:txBody>
                  <a:tcPr/>
                </a:tc>
                <a:tc>
                  <a:txBody>
                    <a:bodyPr/>
                    <a:lstStyle/>
                    <a:p>
                      <a:pPr algn="ctr"/>
                      <a:r>
                        <a:rPr lang="en-US" sz="1400" b="0" dirty="0">
                          <a:latin typeface="Trade Gothic Next Heavy" panose="020B0903040303020004" pitchFamily="34" charset="0"/>
                        </a:rPr>
                        <a:t>6.9</a:t>
                      </a:r>
                    </a:p>
                  </a:txBody>
                  <a:tcPr/>
                </a:tc>
                <a:tc gridSpan="2">
                  <a:txBody>
                    <a:bodyPr/>
                    <a:lstStyle/>
                    <a:p>
                      <a:pPr algn="ctr"/>
                      <a:r>
                        <a:rPr lang="en-US" sz="1400" b="0" dirty="0">
                          <a:latin typeface="Trade Gothic Next Heavy" panose="020B0903040303020004" pitchFamily="34" charset="0"/>
                        </a:rPr>
                        <a:t>1.6</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0.7</a:t>
                      </a:r>
                    </a:p>
                  </a:txBody>
                  <a:tcPr/>
                </a:tc>
                <a:tc>
                  <a:txBody>
                    <a:bodyPr/>
                    <a:lstStyle/>
                    <a:p>
                      <a:pPr algn="ctr"/>
                      <a:r>
                        <a:rPr lang="en-US" sz="1400" b="0" dirty="0">
                          <a:latin typeface="Trade Gothic Next Heavy" panose="020B0903040303020004" pitchFamily="34" charset="0"/>
                        </a:rPr>
                        <a:t>1.4</a:t>
                      </a:r>
                    </a:p>
                  </a:txBody>
                  <a:tcPr/>
                </a:tc>
                <a:tc>
                  <a:txBody>
                    <a:bodyPr/>
                    <a:lstStyle/>
                    <a:p>
                      <a:pPr algn="ctr"/>
                      <a:r>
                        <a:rPr lang="en-US" sz="1400" b="0" dirty="0">
                          <a:latin typeface="Trade Gothic Next Heavy" panose="020B0903040303020004" pitchFamily="34" charset="0"/>
                        </a:rPr>
                        <a:t>2.5</a:t>
                      </a:r>
                    </a:p>
                  </a:txBody>
                  <a:tcPr/>
                </a:tc>
                <a:extLst>
                  <a:ext uri="{0D108BD9-81ED-4DB2-BD59-A6C34878D82A}">
                    <a16:rowId xmlns:a16="http://schemas.microsoft.com/office/drawing/2014/main" val="439134440"/>
                  </a:ext>
                </a:extLst>
              </a:tr>
              <a:tr h="759161">
                <a:tc>
                  <a:txBody>
                    <a:bodyPr/>
                    <a:lstStyle/>
                    <a:p>
                      <a:r>
                        <a:rPr lang="en-US" sz="1200" dirty="0"/>
                        <a:t>Hall County Community Collaborative</a:t>
                      </a:r>
                    </a:p>
                  </a:txBody>
                  <a:tcPr/>
                </a:tc>
                <a:tc>
                  <a:txBody>
                    <a:bodyPr/>
                    <a:lstStyle/>
                    <a:p>
                      <a:pPr algn="ctr"/>
                      <a:r>
                        <a:rPr lang="en-US" sz="1400" b="0" dirty="0">
                          <a:latin typeface="Trade Gothic Next Heavy" panose="020B0903040303020004" pitchFamily="34" charset="0"/>
                        </a:rPr>
                        <a:t>1.8</a:t>
                      </a:r>
                    </a:p>
                  </a:txBody>
                  <a:tcPr/>
                </a:tc>
                <a:tc>
                  <a:txBody>
                    <a:bodyPr/>
                    <a:lstStyle/>
                    <a:p>
                      <a:pPr algn="ctr"/>
                      <a:r>
                        <a:rPr lang="en-US" sz="1400" b="0" dirty="0">
                          <a:latin typeface="Trade Gothic Next Heavy" panose="020B0903040303020004" pitchFamily="34" charset="0"/>
                        </a:rPr>
                        <a:t>8.6</a:t>
                      </a:r>
                    </a:p>
                  </a:txBody>
                  <a:tcPr/>
                </a:tc>
                <a:tc gridSpan="2">
                  <a:txBody>
                    <a:bodyPr/>
                    <a:lstStyle/>
                    <a:p>
                      <a:pPr algn="ctr"/>
                      <a:r>
                        <a:rPr lang="en-US" sz="1400" b="0" dirty="0">
                          <a:latin typeface="Trade Gothic Next Heavy" panose="020B0903040303020004" pitchFamily="34" charset="0"/>
                        </a:rPr>
                        <a:t>4.5</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2.0</a:t>
                      </a:r>
                    </a:p>
                  </a:txBody>
                  <a:tcPr/>
                </a:tc>
                <a:tc>
                  <a:txBody>
                    <a:bodyPr/>
                    <a:lstStyle/>
                    <a:p>
                      <a:pPr algn="ctr"/>
                      <a:r>
                        <a:rPr lang="en-US" sz="1400" b="0" dirty="0">
                          <a:latin typeface="Trade Gothic Next Heavy" panose="020B0903040303020004" pitchFamily="34" charset="0"/>
                        </a:rPr>
                        <a:t>0.9</a:t>
                      </a:r>
                    </a:p>
                  </a:txBody>
                  <a:tcPr/>
                </a:tc>
                <a:tc>
                  <a:txBody>
                    <a:bodyPr/>
                    <a:lstStyle/>
                    <a:p>
                      <a:pPr algn="ctr"/>
                      <a:r>
                        <a:rPr lang="en-US" sz="1400" b="0" dirty="0">
                          <a:latin typeface="Trade Gothic Next Heavy" panose="020B0903040303020004" pitchFamily="34" charset="0"/>
                        </a:rPr>
                        <a:t>4.4</a:t>
                      </a:r>
                    </a:p>
                  </a:txBody>
                  <a:tcPr/>
                </a:tc>
                <a:extLst>
                  <a:ext uri="{0D108BD9-81ED-4DB2-BD59-A6C34878D82A}">
                    <a16:rowId xmlns:a16="http://schemas.microsoft.com/office/drawing/2014/main" val="168494685"/>
                  </a:ext>
                </a:extLst>
              </a:tr>
              <a:tr h="531413">
                <a:tc>
                  <a:txBody>
                    <a:bodyPr/>
                    <a:lstStyle/>
                    <a:p>
                      <a:r>
                        <a:rPr lang="en-US" sz="1200" dirty="0"/>
                        <a:t>Winnebago Tribe</a:t>
                      </a:r>
                    </a:p>
                  </a:txBody>
                  <a:tcPr/>
                </a:tc>
                <a:tc>
                  <a:txBody>
                    <a:bodyPr/>
                    <a:lstStyle/>
                    <a:p>
                      <a:pPr algn="ctr"/>
                      <a:r>
                        <a:rPr lang="en-US" sz="1400" b="0" dirty="0">
                          <a:latin typeface="Trade Gothic Next Heavy" panose="020B0903040303020004" pitchFamily="34" charset="0"/>
                        </a:rPr>
                        <a:t>9.6</a:t>
                      </a:r>
                    </a:p>
                  </a:txBody>
                  <a:tcPr/>
                </a:tc>
                <a:tc>
                  <a:txBody>
                    <a:bodyPr/>
                    <a:lstStyle/>
                    <a:p>
                      <a:pPr algn="ctr"/>
                      <a:r>
                        <a:rPr lang="en-US" sz="1400" b="0" dirty="0">
                          <a:latin typeface="Trade Gothic Next Heavy" panose="020B0903040303020004" pitchFamily="34" charset="0"/>
                        </a:rPr>
                        <a:t>38.6</a:t>
                      </a:r>
                    </a:p>
                  </a:txBody>
                  <a:tcPr/>
                </a:tc>
                <a:tc gridSpan="2">
                  <a:txBody>
                    <a:bodyPr/>
                    <a:lstStyle/>
                    <a:p>
                      <a:pPr algn="ctr"/>
                      <a:r>
                        <a:rPr lang="en-US" sz="1400" b="0" dirty="0">
                          <a:latin typeface="Trade Gothic Next Heavy" panose="020B0903040303020004" pitchFamily="34" charset="0"/>
                        </a:rPr>
                        <a:t>54.3</a:t>
                      </a:r>
                    </a:p>
                  </a:txBody>
                  <a:tcPr/>
                </a:tc>
                <a:tc hMerge="1">
                  <a:txBody>
                    <a:bodyPr/>
                    <a:lstStyle/>
                    <a:p>
                      <a:endParaRPr lang="en-US"/>
                    </a:p>
                  </a:txBody>
                  <a:tcPr/>
                </a:tc>
                <a:tc>
                  <a:txBody>
                    <a:bodyPr/>
                    <a:lstStyle/>
                    <a:p>
                      <a:pPr algn="ctr"/>
                      <a:r>
                        <a:rPr lang="en-US" sz="1400" b="0" dirty="0">
                          <a:latin typeface="Trade Gothic Next Heavy" panose="020B0903040303020004" pitchFamily="34" charset="0"/>
                        </a:rPr>
                        <a:t>21.4</a:t>
                      </a:r>
                    </a:p>
                  </a:txBody>
                  <a:tcPr/>
                </a:tc>
                <a:tc>
                  <a:txBody>
                    <a:bodyPr/>
                    <a:lstStyle/>
                    <a:p>
                      <a:pPr algn="ctr"/>
                      <a:r>
                        <a:rPr lang="en-US" sz="1400" b="0" dirty="0">
                          <a:latin typeface="Trade Gothic Next Heavy" panose="020B0903040303020004" pitchFamily="34" charset="0"/>
                        </a:rPr>
                        <a:t>3.1</a:t>
                      </a:r>
                    </a:p>
                  </a:txBody>
                  <a:tcPr/>
                </a:tc>
                <a:tc>
                  <a:txBody>
                    <a:bodyPr/>
                    <a:lstStyle/>
                    <a:p>
                      <a:pPr algn="ctr"/>
                      <a:r>
                        <a:rPr lang="en-US" sz="1400" b="0" dirty="0">
                          <a:latin typeface="Trade Gothic Next Heavy" panose="020B0903040303020004" pitchFamily="34" charset="0"/>
                        </a:rPr>
                        <a:t>34.0</a:t>
                      </a:r>
                    </a:p>
                  </a:txBody>
                  <a:tcPr/>
                </a:tc>
                <a:extLst>
                  <a:ext uri="{0D108BD9-81ED-4DB2-BD59-A6C34878D82A}">
                    <a16:rowId xmlns:a16="http://schemas.microsoft.com/office/drawing/2014/main" val="528232742"/>
                  </a:ext>
                </a:extLst>
              </a:tr>
              <a:tr h="366053">
                <a:tc>
                  <a:txBody>
                    <a:bodyPr/>
                    <a:lstStyle/>
                    <a:p>
                      <a:r>
                        <a:rPr lang="en-US" sz="1600" b="1" dirty="0">
                          <a:solidFill>
                            <a:schemeClr val="bg1"/>
                          </a:solidFill>
                        </a:rPr>
                        <a:t>Nebraska</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2.0</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7.0</a:t>
                      </a:r>
                    </a:p>
                  </a:txBody>
                  <a:tcPr>
                    <a:solidFill>
                      <a:schemeClr val="tx1">
                        <a:lumMod val="65000"/>
                        <a:lumOff val="35000"/>
                      </a:schemeClr>
                    </a:solidFill>
                  </a:tcPr>
                </a:tc>
                <a:tc gridSpan="2">
                  <a:txBody>
                    <a:bodyPr/>
                    <a:lstStyle/>
                    <a:p>
                      <a:pPr algn="ctr"/>
                      <a:r>
                        <a:rPr lang="en-US" sz="1400" b="0" dirty="0">
                          <a:solidFill>
                            <a:schemeClr val="bg1"/>
                          </a:solidFill>
                          <a:latin typeface="Trade Gothic Next Heavy" panose="020B0903040303020004" pitchFamily="34" charset="0"/>
                        </a:rPr>
                        <a:t>4.3</a:t>
                      </a:r>
                    </a:p>
                  </a:txBody>
                  <a:tcPr>
                    <a:solidFill>
                      <a:schemeClr val="tx1">
                        <a:lumMod val="65000"/>
                        <a:lumOff val="35000"/>
                      </a:schemeClr>
                    </a:solidFill>
                  </a:tcPr>
                </a:tc>
                <a:tc hMerge="1">
                  <a:txBody>
                    <a:bodyPr/>
                    <a:lstStyle/>
                    <a:p>
                      <a:endParaRPr lang="en-US"/>
                    </a:p>
                  </a:txBody>
                  <a:tcPr/>
                </a:tc>
                <a:tc>
                  <a:txBody>
                    <a:bodyPr/>
                    <a:lstStyle/>
                    <a:p>
                      <a:pPr algn="ctr"/>
                      <a:r>
                        <a:rPr lang="en-US" sz="1400" b="0" dirty="0">
                          <a:solidFill>
                            <a:schemeClr val="bg1"/>
                          </a:solidFill>
                          <a:latin typeface="Trade Gothic Next Heavy" panose="020B0903040303020004" pitchFamily="34" charset="0"/>
                        </a:rPr>
                        <a:t>1.8</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0.9</a:t>
                      </a:r>
                    </a:p>
                  </a:txBody>
                  <a:tcPr>
                    <a:solidFill>
                      <a:schemeClr val="tx1">
                        <a:lumMod val="65000"/>
                        <a:lumOff val="35000"/>
                      </a:schemeClr>
                    </a:solidFill>
                  </a:tcPr>
                </a:tc>
                <a:tc>
                  <a:txBody>
                    <a:bodyPr/>
                    <a:lstStyle/>
                    <a:p>
                      <a:pPr algn="ctr"/>
                      <a:r>
                        <a:rPr lang="en-US" sz="1400" b="0" dirty="0">
                          <a:solidFill>
                            <a:schemeClr val="bg1"/>
                          </a:solidFill>
                          <a:latin typeface="Trade Gothic Next Heavy" panose="020B0903040303020004" pitchFamily="34" charset="0"/>
                        </a:rPr>
                        <a:t>3.7</a:t>
                      </a:r>
                    </a:p>
                  </a:txBody>
                  <a:tcPr>
                    <a:solidFill>
                      <a:schemeClr val="tx1">
                        <a:lumMod val="65000"/>
                        <a:lumOff val="35000"/>
                      </a:schemeClr>
                    </a:solidFill>
                  </a:tcPr>
                </a:tc>
                <a:extLst>
                  <a:ext uri="{0D108BD9-81ED-4DB2-BD59-A6C34878D82A}">
                    <a16:rowId xmlns:a16="http://schemas.microsoft.com/office/drawing/2014/main" val="737357965"/>
                  </a:ext>
                </a:extLst>
              </a:tr>
            </a:tbl>
          </a:graphicData>
        </a:graphic>
      </p:graphicFrame>
    </p:spTree>
    <p:extLst>
      <p:ext uri="{BB962C8B-B14F-4D97-AF65-F5344CB8AC3E}">
        <p14:creationId xmlns:p14="http://schemas.microsoft.com/office/powerpoint/2010/main" val="2416381248"/>
      </p:ext>
    </p:extLst>
  </p:cSld>
  <p:clrMapOvr>
    <a:masterClrMapping/>
  </p:clrMapOvr>
</p:sld>
</file>

<file path=ppt/theme/theme1.xml><?xml version="1.0" encoding="utf-8"?>
<a:theme xmlns:a="http://schemas.openxmlformats.org/drawingml/2006/main" name="Office Theme">
  <a:themeElements>
    <a:clrScheme name="Geometric Presentation">
      <a:dk1>
        <a:sysClr val="windowText" lastClr="000000"/>
      </a:dk1>
      <a:lt1>
        <a:sysClr val="window" lastClr="FFFFFF"/>
      </a:lt1>
      <a:dk2>
        <a:srgbClr val="44546A"/>
      </a:dk2>
      <a:lt2>
        <a:srgbClr val="ACCBF9"/>
      </a:lt2>
      <a:accent1>
        <a:srgbClr val="5C83C4"/>
      </a:accent1>
      <a:accent2>
        <a:srgbClr val="2C599D"/>
      </a:accent2>
      <a:accent3>
        <a:srgbClr val="1A3B70"/>
      </a:accent3>
      <a:accent4>
        <a:srgbClr val="FA6F1A"/>
      </a:accent4>
      <a:accent5>
        <a:srgbClr val="11224E"/>
      </a:accent5>
      <a:accent6>
        <a:srgbClr val="9D90A0"/>
      </a:accent6>
      <a:hlink>
        <a:srgbClr val="9454C3"/>
      </a:hlink>
      <a:folHlink>
        <a:srgbClr val="3EBBF0"/>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3_LW_v2" id="{C590A786-F65F-42F6-9E48-12C78E3C86B3}" vid="{FEE92C9D-6350-4ECD-87A4-004D12BB2B1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eaf030b-c1b2-4f86-8503-521a748fbe6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A73538AB077E46819BEBC6E8C97575" ma:contentTypeVersion="13" ma:contentTypeDescription="Create a new document." ma:contentTypeScope="" ma:versionID="8885d8191df09dcc027e501e1c9620dd">
  <xsd:schema xmlns:xsd="http://www.w3.org/2001/XMLSchema" xmlns:xs="http://www.w3.org/2001/XMLSchema" xmlns:p="http://schemas.microsoft.com/office/2006/metadata/properties" xmlns:ns3="fe3736d2-219c-48d4-9446-ef8480f420b2" xmlns:ns4="feaf030b-c1b2-4f86-8503-521a748fbe6f" targetNamespace="http://schemas.microsoft.com/office/2006/metadata/properties" ma:root="true" ma:fieldsID="a0549989f1586756fb468fb6649ad64b" ns3:_="" ns4:_="">
    <xsd:import namespace="fe3736d2-219c-48d4-9446-ef8480f420b2"/>
    <xsd:import namespace="feaf030b-c1b2-4f86-8503-521a748fbe6f"/>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736d2-219c-48d4-9446-ef8480f420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af030b-c1b2-4f86-8503-521a748fbe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A9014-ED64-4558-B1E1-D03F0EE32BEB}">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fe3736d2-219c-48d4-9446-ef8480f420b2"/>
    <ds:schemaRef ds:uri="http://schemas.microsoft.com/office/2006/documentManagement/types"/>
    <ds:schemaRef ds:uri="feaf030b-c1b2-4f86-8503-521a748fbe6f"/>
    <ds:schemaRef ds:uri="http://www.w3.org/XML/1998/namespace"/>
    <ds:schemaRef ds:uri="http://purl.org/dc/dcmitype/"/>
  </ds:schemaRefs>
</ds:datastoreItem>
</file>

<file path=customXml/itemProps2.xml><?xml version="1.0" encoding="utf-8"?>
<ds:datastoreItem xmlns:ds="http://schemas.openxmlformats.org/officeDocument/2006/customXml" ds:itemID="{E5D286ED-67FB-4B23-AC3D-02D211D66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3736d2-219c-48d4-9446-ef8480f420b2"/>
    <ds:schemaRef ds:uri="feaf030b-c1b2-4f86-8503-521a748fb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99ABA-76CE-4A8E-B5F0-C051B9662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21316</TotalTime>
  <Words>686</Words>
  <Application>Microsoft Office PowerPoint</Application>
  <PresentationFormat>Widescreen</PresentationFormat>
  <Paragraphs>214</Paragraphs>
  <Slides>14</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Corbel</vt:lpstr>
      <vt:lpstr>Trade Gothic Next Heavy</vt:lpstr>
      <vt:lpstr>Wingdings</vt:lpstr>
      <vt:lpstr>Office Theme</vt:lpstr>
      <vt:lpstr>Custom Design</vt:lpstr>
      <vt:lpstr>BRING UP NEBRASKA</vt:lpstr>
      <vt:lpstr>Reasons for child welfare involvement fall into what we call "neglect" rather than physical abuse or exploitation – 60%   Neglect can take the form of:  -- failing to attend school  --not keeping up with necessary medical care --not meeting the emotional needs of a child.  --struggles to meet the basic, concrete needs of a family ----Substance use and or mental health challenges can exacerbate or perpetuate these challenges</vt:lpstr>
      <vt:lpstr>PowerPoint Presentation</vt:lpstr>
      <vt:lpstr>PowerPoint Presentation</vt:lpstr>
      <vt:lpstr>Abuse and Neglect </vt:lpstr>
      <vt:lpstr>Parent Issues  (As removal Reason) </vt:lpstr>
      <vt:lpstr>Abuse or Neglect (accepted) Allegations </vt:lpstr>
      <vt:lpstr>July1,2019 – June 30, 2020</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Families; Safer Children</dc:title>
  <dc:creator>Kenzie Rouw</dc:creator>
  <cp:lastModifiedBy>Kathy Stokes</cp:lastModifiedBy>
  <cp:revision>89</cp:revision>
  <dcterms:created xsi:type="dcterms:W3CDTF">2021-02-08T17:18:51Z</dcterms:created>
  <dcterms:modified xsi:type="dcterms:W3CDTF">2022-01-24T17:17:02Z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0x01010032A73538AB077E46819BEBC6E8C97575</vt:lpwstr>
  </property>
</Properties>
</file>