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1" r:id="rId5"/>
    <p:sldId id="314" r:id="rId6"/>
    <p:sldId id="320" r:id="rId7"/>
    <p:sldId id="305" r:id="rId8"/>
    <p:sldId id="303" r:id="rId9"/>
    <p:sldId id="304" r:id="rId10"/>
    <p:sldId id="315" r:id="rId11"/>
    <p:sldId id="316" r:id="rId12"/>
    <p:sldId id="317" r:id="rId13"/>
    <p:sldId id="306" r:id="rId14"/>
    <p:sldId id="307" r:id="rId15"/>
    <p:sldId id="313" r:id="rId16"/>
    <p:sldId id="308" r:id="rId17"/>
    <p:sldId id="309" r:id="rId18"/>
    <p:sldId id="310" r:id="rId19"/>
    <p:sldId id="311" r:id="rId20"/>
    <p:sldId id="312" r:id="rId21"/>
    <p:sldId id="318" r:id="rId22"/>
    <p:sldId id="319" r:id="rId23"/>
    <p:sldId id="321" r:id="rId24"/>
    <p:sldId id="33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25" d="100"/>
          <a:sy n="125" d="100"/>
        </p:scale>
        <p:origin x="118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7ABF5-5841-4A8C-BDEE-B96020878B4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89B3-25EF-4F4B-A1F0-B5B2BDB71F1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68C3AF0-E6F8-4D7B-A651-28A2590A457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EEAF2C-CB36-4C38-BA51-A174861C0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AF2C-CB36-4C38-BA51-A174861C0A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AF2C-CB36-4C38-BA51-A174861C0A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6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3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9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3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EA688-66F0-4899-A5A5-865FFC68B5C0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330DE-7E60-4E25-9184-47B4D0F8C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1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7" y="-63210"/>
            <a:ext cx="8572500" cy="6858000"/>
          </a:xfrm>
          <a:prstGeom prst="rect">
            <a:avLst/>
          </a:prstGeom>
        </p:spPr>
      </p:pic>
      <p:pic>
        <p:nvPicPr>
          <p:cNvPr id="3" name="Picture 2" descr="http://cdn.firespring.com/images/69e56c36-62c3-4abe-9611-86367308b87e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47702" cy="12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8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.firespring.com/images/69e56c36-62c3-4abe-9611-86367308b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49" y="3634643"/>
            <a:ext cx="1247702" cy="12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47424"/>
            <a:ext cx="4876800" cy="22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Referrals/Forms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61337"/>
              </p:ext>
            </p:extLst>
          </p:nvPr>
        </p:nvGraphicFramePr>
        <p:xfrm>
          <a:off x="533400" y="2057400"/>
          <a:ext cx="7543800" cy="213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4378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1619528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Receive referrals from multiple community partners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Assist youth in completing forms if they are not connected to agency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forms are completed properly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Screen referral for eligibility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If not eligible assist applicant in finding other resources. 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1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29730"/>
              </p:ext>
            </p:extLst>
          </p:nvPr>
        </p:nvGraphicFramePr>
        <p:xfrm>
          <a:off x="495300" y="1828800"/>
          <a:ext cx="7620000" cy="342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366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291007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 to multiple levels of resource needs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 to and resolve all emergent requests in a timely manner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youth does not have a coach, allocate coaching assignments based on youth preference and regional decision tree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requests for Needs Based Funds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requests for Flex Funds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 Brief Contact requests funds twice in six months refer to a coach before processing request. 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required organize multi agency teams to meet needs of the youth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Allocate Services</a:t>
            </a:r>
          </a:p>
        </p:txBody>
      </p:sp>
    </p:spTree>
    <p:extLst>
      <p:ext uri="{BB962C8B-B14F-4D97-AF65-F5344CB8AC3E}">
        <p14:creationId xmlns:p14="http://schemas.microsoft.com/office/powerpoint/2010/main" val="136282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7781"/>
              </p:ext>
            </p:extLst>
          </p:nvPr>
        </p:nvGraphicFramePr>
        <p:xfrm>
          <a:off x="533400" y="1981201"/>
          <a:ext cx="7924800" cy="114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4376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62917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 system to respond with vouchers and checks within 12 hours. 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Financial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38388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48965"/>
              </p:ext>
            </p:extLst>
          </p:nvPr>
        </p:nvGraphicFramePr>
        <p:xfrm>
          <a:off x="533400" y="1828800"/>
          <a:ext cx="75438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3068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243634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Forward all completed referrals to the evaluator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 current </a:t>
                      </a:r>
                      <a:r>
                        <a:rPr lang="en-US" sz="1800" u="sng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unduplicated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 of all youth in the system – including those not receiving CYI resources 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 data collection process which tracks youth and resource needs </a:t>
                      </a:r>
                      <a:b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(until full HMIS implementation) on an annual basis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in partnership with the local evaluator twice per year to conduct the youth surveys (see protocol)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Assure that all required forms are sent to the evaluator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 service utilization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 brief contact, active or inactive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49119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83497"/>
              </p:ext>
            </p:extLst>
          </p:nvPr>
        </p:nvGraphicFramePr>
        <p:xfrm>
          <a:off x="533400" y="1981200"/>
          <a:ext cx="7620000" cy="256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394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204371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Access an up to date accounting of Needs Based Funds and Flex Funds to before approving additional resources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Manage the local “coaching” resources – assuring that agencies that are funded to serve certain populations do so. And to assist in identifying the need for additional coaches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Establish and process and maintain an up to date list of services and resources in each county served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Manage Resource Capacity</a:t>
            </a:r>
          </a:p>
        </p:txBody>
      </p:sp>
    </p:spTree>
    <p:extLst>
      <p:ext uri="{BB962C8B-B14F-4D97-AF65-F5344CB8AC3E}">
        <p14:creationId xmlns:p14="http://schemas.microsoft.com/office/powerpoint/2010/main" val="37709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Continuous Quality Improvement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04884"/>
              </p:ext>
            </p:extLst>
          </p:nvPr>
        </p:nvGraphicFramePr>
        <p:xfrm>
          <a:off x="533400" y="1981200"/>
          <a:ext cx="7620000" cy="137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4388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85654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Provide monthly service utilization data reports to the partners.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Participate in the CQI process to assist in clarifying 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4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Surveys and Evaluation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4721"/>
              </p:ext>
            </p:extLst>
          </p:nvPr>
        </p:nvGraphicFramePr>
        <p:xfrm>
          <a:off x="533400" y="1981200"/>
          <a:ext cx="7696200" cy="150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3865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98501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Serve as a single point of contact for all data and CN information for the project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utilization of required surveys and forms through dissemination of information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38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Inter-system / Region Referrals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53010"/>
              </p:ext>
            </p:extLst>
          </p:nvPr>
        </p:nvGraphicFramePr>
        <p:xfrm>
          <a:off x="533400" y="1981200"/>
          <a:ext cx="7696200" cy="159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</a:tblGrid>
              <a:tr h="4444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107955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Establish fidelity with common statewide practices for all Central Navigation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Have knowledge of other CN’s for CYI and CWB and make referrals as required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3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Qualities and Skills</a:t>
            </a:r>
            <a:br>
              <a:rPr lang="en-US" sz="2800" dirty="0">
                <a:solidFill>
                  <a:srgbClr val="92D050"/>
                </a:solidFill>
                <a:latin typeface="Adobe Garamond Pro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Central Navigators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3326" y="1447800"/>
            <a:ext cx="7924800" cy="4144963"/>
          </a:xfrm>
        </p:spPr>
        <p:txBody>
          <a:bodyPr/>
          <a:lstStyle/>
          <a:p>
            <a:pPr lvl="0"/>
            <a:r>
              <a:rPr lang="en-US" sz="1800" dirty="0">
                <a:latin typeface="Garamond" panose="02020404030301010803" pitchFamily="18" charset="0"/>
              </a:rPr>
              <a:t>Neutrality- especially in high end services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Youth friendly communications and resources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Trauma informed communication skills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Person centered skills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Ability to convene and chair youth centered team meetings 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Strong knowledge of community resources 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Competent in interactions with diverse cultures, people in poverty, and persons with varying physical and mental capabilities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Strong organizational and documentation skills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Written and verbal communication skills</a:t>
            </a: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Expertise in online case management systems ( specific to community)</a:t>
            </a:r>
          </a:p>
        </p:txBody>
      </p:sp>
    </p:spTree>
    <p:extLst>
      <p:ext uri="{BB962C8B-B14F-4D97-AF65-F5344CB8AC3E}">
        <p14:creationId xmlns:p14="http://schemas.microsoft.com/office/powerpoint/2010/main" val="373329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Collective Impact</a:t>
            </a:r>
            <a:br>
              <a:rPr lang="en-US" sz="2800" dirty="0">
                <a:solidFill>
                  <a:srgbClr val="92D050"/>
                </a:solidFill>
                <a:latin typeface="Adobe Garamond Pro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Sustainable Central Navigation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710" y="1384738"/>
            <a:ext cx="821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Garamond" panose="02020404030301010803" pitchFamily="18" charset="0"/>
              </a:rPr>
              <a:t>Sustain efforts by embedding them in the system</a:t>
            </a:r>
          </a:p>
          <a:p>
            <a:pPr lvl="0"/>
            <a:endParaRPr lang="en-US" dirty="0">
              <a:latin typeface="Garamond" panose="02020404030301010803" pitchFamily="18" charset="0"/>
            </a:endParaRPr>
          </a:p>
          <a:p>
            <a:pPr lvl="0"/>
            <a:r>
              <a:rPr lang="en-US" dirty="0">
                <a:latin typeface="Garamond" panose="02020404030301010803" pitchFamily="18" charset="0"/>
              </a:rPr>
              <a:t>Central Navigator doesn’t do all the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All agencies/providers have referral forms</a:t>
            </a:r>
          </a:p>
          <a:p>
            <a:pPr lvl="0"/>
            <a:endParaRPr lang="en-US" dirty="0">
              <a:latin typeface="Garamond" panose="02020404030301010803" pitchFamily="18" charset="0"/>
            </a:endParaRPr>
          </a:p>
          <a:p>
            <a:pPr lvl="0"/>
            <a:r>
              <a:rPr lang="en-US" dirty="0">
                <a:latin typeface="Garamond" panose="02020404030301010803" pitchFamily="18" charset="0"/>
              </a:rPr>
              <a:t>Combine work with other CN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Child Well Being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Homelessness Continuum of Care</a:t>
            </a:r>
          </a:p>
          <a:p>
            <a:pPr lvl="0"/>
            <a:endParaRPr lang="en-US" dirty="0">
              <a:latin typeface="Garamond" panose="02020404030301010803" pitchFamily="18" charset="0"/>
            </a:endParaRPr>
          </a:p>
          <a:p>
            <a:pPr lvl="0"/>
            <a:r>
              <a:rPr lang="en-US" dirty="0">
                <a:latin typeface="Garamond" panose="02020404030301010803" pitchFamily="18" charset="0"/>
              </a:rPr>
              <a:t>Doesn’t require hiring a new person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Contract with other agency</a:t>
            </a:r>
          </a:p>
          <a:p>
            <a:pPr lvl="0"/>
            <a:endParaRPr lang="en-US" dirty="0">
              <a:latin typeface="Garamond" panose="02020404030301010803" pitchFamily="18" charset="0"/>
            </a:endParaRPr>
          </a:p>
          <a:p>
            <a:pPr lvl="0"/>
            <a:r>
              <a:rPr lang="en-US" dirty="0">
                <a:latin typeface="Garamond" panose="02020404030301010803" pitchFamily="18" charset="0"/>
              </a:rPr>
              <a:t>Braided Funding for CN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Juvenile Justice Community Based Aid Funds can pay for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“system development and enhancement”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2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Objectives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295401"/>
            <a:ext cx="79248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>
                <a:latin typeface="Garamond" panose="02020404030301010803" pitchFamily="18" charset="0"/>
              </a:rPr>
              <a:t>General overview of Central Navigation</a:t>
            </a:r>
            <a:br>
              <a:rPr lang="en-US" sz="1800" dirty="0">
                <a:latin typeface="Garamond" panose="02020404030301010803" pitchFamily="18" charset="0"/>
              </a:rPr>
            </a:br>
            <a:endParaRPr lang="en-US" sz="18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Central Navigation function requirements for the state CYI system</a:t>
            </a:r>
            <a:br>
              <a:rPr lang="en-US" sz="1800" dirty="0">
                <a:latin typeface="Garamond" panose="02020404030301010803" pitchFamily="18" charset="0"/>
              </a:rPr>
            </a:br>
            <a:endParaRPr lang="en-US" sz="18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Collective Impact processes for establishing and sustaining Central Navigation</a:t>
            </a:r>
            <a:br>
              <a:rPr lang="en-US" sz="1800" dirty="0">
                <a:latin typeface="Garamond" panose="02020404030301010803" pitchFamily="18" charset="0"/>
              </a:rPr>
            </a:br>
            <a:endParaRPr lang="en-US" sz="18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Multi County capacity for central navigation and immediate response</a:t>
            </a:r>
          </a:p>
        </p:txBody>
      </p:sp>
    </p:spTree>
    <p:extLst>
      <p:ext uri="{BB962C8B-B14F-4D97-AF65-F5344CB8AC3E}">
        <p14:creationId xmlns:p14="http://schemas.microsoft.com/office/powerpoint/2010/main" val="29995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Collective Impact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83326" y="2057400"/>
            <a:ext cx="79248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aramond" panose="02020404030301010803" pitchFamily="18" charset="0"/>
              </a:rPr>
              <a:t>Combine this work with other Central Navigation work </a:t>
            </a:r>
            <a:br>
              <a:rPr lang="en-US" sz="1800" dirty="0">
                <a:latin typeface="Garamond" panose="02020404030301010803" pitchFamily="18" charset="0"/>
              </a:rPr>
            </a:br>
            <a:r>
              <a:rPr lang="en-US" sz="1800" dirty="0">
                <a:latin typeface="Garamond" panose="02020404030301010803" pitchFamily="18" charset="0"/>
              </a:rPr>
              <a:t>(homelessness, Community Response)</a:t>
            </a:r>
            <a:br>
              <a:rPr lang="en-US" sz="1800" dirty="0">
                <a:latin typeface="Garamond" panose="02020404030301010803" pitchFamily="18" charset="0"/>
              </a:rPr>
            </a:b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</a:rPr>
              <a:t>Bidding/Contracting with partner agency to do the work</a:t>
            </a:r>
            <a:br>
              <a:rPr lang="en-US" sz="1800" dirty="0">
                <a:latin typeface="Garamond" panose="02020404030301010803" pitchFamily="18" charset="0"/>
              </a:rPr>
            </a:b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</a:rPr>
              <a:t>Think about how to sustain this work without necessarily hiring new staff</a:t>
            </a:r>
          </a:p>
        </p:txBody>
      </p:sp>
    </p:spTree>
    <p:extLst>
      <p:ext uri="{BB962C8B-B14F-4D97-AF65-F5344CB8AC3E}">
        <p14:creationId xmlns:p14="http://schemas.microsoft.com/office/powerpoint/2010/main" val="73450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Myriad Pro" panose="020B0503030403020204" pitchFamily="34" charset="0"/>
              </a:rPr>
              <a:t>CYI and CWB </a:t>
            </a:r>
            <a:br>
              <a:rPr lang="en-US" dirty="0">
                <a:solidFill>
                  <a:srgbClr val="92D050"/>
                </a:solidFill>
                <a:latin typeface="Myriad Pro" panose="020B0503030403020204" pitchFamily="34" charset="0"/>
              </a:rPr>
            </a:br>
            <a:r>
              <a:rPr lang="en-US" dirty="0">
                <a:solidFill>
                  <a:srgbClr val="92D050"/>
                </a:solidFill>
                <a:latin typeface="Myriad Pro" panose="020B0503030403020204" pitchFamily="34" charset="0"/>
              </a:rPr>
              <a:t>Crosswalk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829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Referrals/Forms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31775"/>
              </p:ext>
            </p:extLst>
          </p:nvPr>
        </p:nvGraphicFramePr>
        <p:xfrm>
          <a:off x="533400" y="1981200"/>
          <a:ext cx="8229600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Receive referrals from multiple community partners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Assist youth in completing forms if they are not connected to agency.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forms are completed properly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Screen referral for eligibility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If not eligible assist applicant in finding other resources. </a:t>
                      </a:r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Receive referrals from multiple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community partners &amp; parents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forms are completed properly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including the Pre Protective Factor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survey attached to the referral form.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Screen referral for eligibility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If not eligible assist applicant in finding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other resources.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59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13007"/>
              </p:ext>
            </p:extLst>
          </p:nvPr>
        </p:nvGraphicFramePr>
        <p:xfrm>
          <a:off x="533400" y="1981200"/>
          <a:ext cx="7924800" cy="331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 to multiple levels of resource needs.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 to and resolve all emergent requests in a timely manner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youth does not have a coach, allocate coaching assignments based on youth preference and regional decision tree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requests for Needs Based Funds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requests for Flex Funds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 Brief Contact requests funds twice in six months refer to a coach before processing request 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required organize multi agency teams to meet needs of the youth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Respond to multiple levels of resource needs.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Respond to and resolve all emergent requests in a timely manner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If family does not have a coach, allocate coaching assignments based on youth preference and regional decision tree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Process requests for Flex Funds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If a Brief Contact requests funds twice in six months refer to a coach before processing request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Where required organize multi agency teams to meet goals of the family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Allocate Services</a:t>
            </a:r>
          </a:p>
        </p:txBody>
      </p:sp>
    </p:spTree>
    <p:extLst>
      <p:ext uri="{BB962C8B-B14F-4D97-AF65-F5344CB8AC3E}">
        <p14:creationId xmlns:p14="http://schemas.microsoft.com/office/powerpoint/2010/main" val="216085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1981200"/>
          <a:ext cx="7924800" cy="86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 system to respond with vouchers and checks within 12 hours. 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Financial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44121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58826"/>
              </p:ext>
            </p:extLst>
          </p:nvPr>
        </p:nvGraphicFramePr>
        <p:xfrm>
          <a:off x="533400" y="1981200"/>
          <a:ext cx="8229600" cy="356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Forward all completed referrals to the evaluator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 current unduplicated count of all youth </a:t>
                      </a:r>
                      <a:b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system – including those not receiving </a:t>
                      </a:r>
                      <a:b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CYI resources 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 data collection process which tracks </a:t>
                      </a:r>
                      <a:b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and resource needs (until full HMIS implementation) on </a:t>
                      </a:r>
                      <a:b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annual basis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in partnership with the local evaluator twice per year to conduct the youth surveys (see protocol)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Assure that all required forms are sent to the evaluator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 service utilization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 brief contact, active or inactive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Forward all completed referrals to the evaluator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 data collection process which tracks families and resource needs (until full HMIS implementation) on an annual basis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in partnership with the local evaluator </a:t>
                      </a:r>
                      <a:b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assure that all data is collected</a:t>
                      </a:r>
                      <a:r>
                        <a:rPr lang="en-US" sz="1400" baseline="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twice a year (CWB template)</a:t>
                      </a: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Assure that all required forms are sent to </a:t>
                      </a:r>
                      <a:b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evaluator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 service utilization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 brief contact</a:t>
                      </a:r>
                      <a:r>
                        <a:rPr lang="en-US" sz="1400" baseline="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</a:t>
                      </a: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 and report required RBA Data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117848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59201"/>
              </p:ext>
            </p:extLst>
          </p:nvPr>
        </p:nvGraphicFramePr>
        <p:xfrm>
          <a:off x="533400" y="1981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Access an up to date accounting of Needs Based Funds and Flex Funds to before approving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additional resources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Manage the local “coaching” resources – assuring that agencies that are funded to serve certain populations do so.  And to assist in identifying the need for additional coaches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Establish and process and maintain an up to date list of services and resources in each county served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Access an up to date accounting Flex Funds to before approving additional resources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Manage the local “coaching” resources – assuring that agencies that are funded to serve certain populations do so.  And to assist in identifying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need for additional coaches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Establish and process and maintain an up to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date list of services and resources in each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county served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Manage Resource Capacity</a:t>
            </a:r>
          </a:p>
        </p:txBody>
      </p:sp>
    </p:spTree>
    <p:extLst>
      <p:ext uri="{BB962C8B-B14F-4D97-AF65-F5344CB8AC3E}">
        <p14:creationId xmlns:p14="http://schemas.microsoft.com/office/powerpoint/2010/main" val="60542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Continuous Quality Improvement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1981200"/>
          <a:ext cx="82296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Provide monthly service utilization data reports to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the partners.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Participate in the CQI process to assist in clarifying </a:t>
                      </a:r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Provide monthly service utilization data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reports to the partners.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Participate in the CQI process to assist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 clarifying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55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Surveys and Evaluation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10372"/>
              </p:ext>
            </p:extLst>
          </p:nvPr>
        </p:nvGraphicFramePr>
        <p:xfrm>
          <a:off x="533400" y="1981200"/>
          <a:ext cx="82296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Serve as a single point of contact for all data and CN information for the project.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utilization of required surveys and forms through dissemination of information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that the Post Protective Factor Survey is completed and forwarded to the evaluator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utilization of required surveys and forms through dissemination of information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Assure that the Satisfaction Survey is completed and forwarded to the external evaluator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6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Function: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Inter-system / Region Referrals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95720"/>
              </p:ext>
            </p:extLst>
          </p:nvPr>
        </p:nvGraphicFramePr>
        <p:xfrm>
          <a:off x="533400" y="1981200"/>
          <a:ext cx="822960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17465076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38753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CYI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CWB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8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Establish fidelity with common statewide practices for all Central Navigation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Have knowledge of other CN’s for CYI and CWB and make referrals as required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Establish fidelity with common statewide practices for all Central Navigation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Have knowledge of other CN’s for CYI and CWB and make referrals as required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6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534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System development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dirty="0">
                <a:solidFill>
                  <a:srgbClr val="92D050"/>
                </a:solidFill>
                <a:latin typeface="Adobe Garamond Pro"/>
              </a:rPr>
              <a:t>and enhancement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83326" y="1752600"/>
            <a:ext cx="7924800" cy="3992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500"/>
              </a:lnSpc>
              <a:buNone/>
            </a:pPr>
            <a:r>
              <a:rPr lang="en-US" sz="2400" b="1" dirty="0">
                <a:latin typeface="Garamond" panose="02020404030301010803" pitchFamily="18" charset="0"/>
              </a:rPr>
              <a:t>Program grants </a:t>
            </a:r>
            <a:endParaRPr lang="en-US" sz="2800" b="1" dirty="0">
              <a:latin typeface="Garamond" panose="02020404030301010803" pitchFamily="18" charset="0"/>
            </a:endParaRPr>
          </a:p>
          <a:p>
            <a:pPr lv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Traditional grant model</a:t>
            </a:r>
          </a:p>
          <a:p>
            <a:pPr lv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Funding in programmatic silos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400" b="1" dirty="0">
                <a:latin typeface="Garamond" panose="02020404030301010803" pitchFamily="18" charset="0"/>
              </a:rPr>
              <a:t>Community grants</a:t>
            </a:r>
            <a:endParaRPr lang="en-US" sz="2400" dirty="0">
              <a:latin typeface="Garamond" panose="02020404030301010803" pitchFamily="18" charset="0"/>
            </a:endParaRPr>
          </a:p>
          <a:p>
            <a:pPr lv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How NC has previously granted for Child Well Being work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400" b="1" dirty="0">
                <a:latin typeface="Garamond" panose="02020404030301010803" pitchFamily="18" charset="0"/>
              </a:rPr>
              <a:t>Statewide system work</a:t>
            </a:r>
            <a:endParaRPr lang="en-US" sz="2800" dirty="0">
              <a:latin typeface="Garamond" panose="02020404030301010803" pitchFamily="18" charset="0"/>
            </a:endParaRPr>
          </a:p>
          <a:p>
            <a:pPr lv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CYI grant to develop local and statewide system</a:t>
            </a:r>
          </a:p>
          <a:p>
            <a:pPr lv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Braided funding</a:t>
            </a:r>
          </a:p>
          <a:p>
            <a:pPr lv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Slight more prescriptive due to the need to develop common </a:t>
            </a:r>
            <a:br>
              <a:rPr lang="en-US" sz="1800" dirty="0">
                <a:latin typeface="Garamond" panose="02020404030301010803" pitchFamily="18" charset="0"/>
              </a:rPr>
            </a:br>
            <a:r>
              <a:rPr lang="en-US" sz="1800" dirty="0">
                <a:latin typeface="Garamond" panose="02020404030301010803" pitchFamily="18" charset="0"/>
              </a:rPr>
              <a:t>practices statewide</a:t>
            </a:r>
          </a:p>
          <a:p>
            <a:pPr marL="0" lvl="0" indent="0">
              <a:lnSpc>
                <a:spcPts val="2500"/>
              </a:lnSpc>
              <a:buNone/>
            </a:pP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8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Central Navigation: </a:t>
            </a:r>
            <a:br>
              <a:rPr lang="en-US" sz="2800" dirty="0">
                <a:solidFill>
                  <a:srgbClr val="92D050"/>
                </a:solidFill>
                <a:latin typeface="Adobe Garamond Pro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Common language for accurate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3326" y="1447800"/>
            <a:ext cx="8279674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latin typeface="Garamond" panose="02020404030301010803" pitchFamily="18" charset="0"/>
              </a:rPr>
              <a:t>High touch/Low touch</a:t>
            </a:r>
            <a:r>
              <a:rPr lang="en-US" sz="2400" dirty="0">
                <a:latin typeface="Garamond" panose="02020404030301010803" pitchFamily="18" charset="0"/>
              </a:rPr>
              <a:t> v </a:t>
            </a:r>
            <a:r>
              <a:rPr lang="en-US" sz="2400" u="sng" dirty="0">
                <a:latin typeface="Garamond" panose="02020404030301010803" pitchFamily="18" charset="0"/>
              </a:rPr>
              <a:t>Brief Contact/Active/Inactive/</a:t>
            </a:r>
            <a:br>
              <a:rPr lang="en-US" sz="2400" u="sng" dirty="0">
                <a:latin typeface="Garamond" panose="02020404030301010803" pitchFamily="18" charset="0"/>
              </a:rPr>
            </a:br>
            <a:r>
              <a:rPr lang="en-US" sz="2400" u="sng" dirty="0">
                <a:latin typeface="Garamond" panose="02020404030301010803" pitchFamily="18" charset="0"/>
              </a:rPr>
              <a:t>Service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For data collection purposes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Youth will not hear these terms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Still in discussion at the statewide system level</a:t>
            </a:r>
          </a:p>
          <a:p>
            <a:pPr marL="457200" lvl="1" indent="0">
              <a:buNone/>
            </a:pPr>
            <a:endParaRPr lang="en-US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Garamond" panose="02020404030301010803" pitchFamily="18" charset="0"/>
              </a:rPr>
              <a:t>Case Manager</a:t>
            </a:r>
            <a:r>
              <a:rPr lang="en-US" sz="2400" dirty="0">
                <a:latin typeface="Garamond" panose="02020404030301010803" pitchFamily="18" charset="0"/>
              </a:rPr>
              <a:t> v </a:t>
            </a:r>
            <a:r>
              <a:rPr lang="en-US" sz="2400" u="sng" dirty="0">
                <a:latin typeface="Garamond" panose="02020404030301010803" pitchFamily="18" charset="0"/>
              </a:rPr>
              <a:t>Coach</a:t>
            </a:r>
            <a:r>
              <a:rPr lang="en-US" sz="2400" dirty="0">
                <a:latin typeface="Garamond" panose="02020404030301010803" pitchFamily="18" charset="0"/>
              </a:rPr>
              <a:t> v </a:t>
            </a:r>
            <a:r>
              <a:rPr lang="en-US" sz="2400" u="sng" dirty="0">
                <a:latin typeface="Garamond" panose="02020404030301010803" pitchFamily="18" charset="0"/>
              </a:rPr>
              <a:t>Advocate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Also still in discussion at statewide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Take the question to youth to get their input </a:t>
            </a:r>
          </a:p>
        </p:txBody>
      </p:sp>
    </p:spTree>
    <p:extLst>
      <p:ext uri="{BB962C8B-B14F-4D97-AF65-F5344CB8AC3E}">
        <p14:creationId xmlns:p14="http://schemas.microsoft.com/office/powerpoint/2010/main" val="57657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Central Navigation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3326" y="10668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Description Statements</a:t>
            </a: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The Central Access Navigator (CN) coordinates transitional age youth services in (counties) served by partner agencies. </a:t>
            </a:r>
          </a:p>
          <a:p>
            <a:pPr marL="0" lv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The CN serves as a central access point with unconnected youth ages 14 to 24 that are disconnected from a positive life course due to child welfare, homelessness or near homelessness, and/or juvenile justice system involvement, and are lacking services and supports they need to successfully transition to adulthood. </a:t>
            </a:r>
          </a:p>
          <a:p>
            <a:pPr marL="0" lv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The CN assists youth in accessing requested services by collaborating with and making referrals to partner agencies to support youth in meeting their goals.</a:t>
            </a:r>
          </a:p>
          <a:p>
            <a:pPr marL="0" lv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The CN responds to all referrals/requests in a timely manner, especially in emergency and housing.</a:t>
            </a:r>
          </a:p>
          <a:p>
            <a:pPr lvl="0"/>
            <a:endParaRPr lang="en-US" sz="1800" dirty="0">
              <a:latin typeface="Garamond" panose="02020404030301010803" pitchFamily="18" charset="0"/>
            </a:endParaRPr>
          </a:p>
          <a:p>
            <a:endParaRPr 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Central Navigation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034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Description Statements</a:t>
            </a: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The CN assures that youth set their own goals and share in decisions about which services and supports are accessed. </a:t>
            </a:r>
          </a:p>
          <a:p>
            <a:pPr marL="0" lv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 The CN works collaboratively on behalf of (entity) with other community-based services to enhance the connected youth  system by assisting in assessing service system needs, gaps, barriers, and assists in identifying strategies to address these issues for Transitional Age Youth.  </a:t>
            </a:r>
          </a:p>
          <a:p>
            <a:pPr marL="0" lv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lvl="0"/>
            <a:r>
              <a:rPr lang="en-US" sz="1800" dirty="0">
                <a:latin typeface="Garamond" panose="02020404030301010803" pitchFamily="18" charset="0"/>
              </a:rPr>
              <a:t>The CN works to foster effective professional contacts with service providers, community representatives, consumer groups, representatives of judicial, educational and social services, young adults, youth, and their families in such a way as to create a climate conducive to person-centered, family driven care for youth and young adults. </a:t>
            </a:r>
          </a:p>
          <a:p>
            <a:pPr marL="0" lv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92D050"/>
                </a:solidFill>
                <a:latin typeface="Garamond" panose="02020404030301010803" pitchFamily="18" charset="0"/>
              </a:rPr>
              <a:t>Results Statement:</a:t>
            </a:r>
            <a:r>
              <a:rPr lang="en-US" sz="1800" i="1" dirty="0">
                <a:solidFill>
                  <a:srgbClr val="92D050"/>
                </a:solidFill>
                <a:latin typeface="Garamond" panose="02020404030301010803" pitchFamily="18" charset="0"/>
              </a:rPr>
              <a:t> Connect youth/young adults to supports and services within their community. </a:t>
            </a:r>
            <a:endParaRPr lang="en-US" sz="1800" dirty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endParaRPr lang="en-US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0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Common Referral 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0" y="990600"/>
            <a:ext cx="3458955" cy="4442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3458955" cy="4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92D050"/>
                </a:solidFill>
                <a:latin typeface="Adobe Garamond Pro"/>
              </a:rPr>
              <a:t>Common Referral Form</a:t>
            </a:r>
            <a:br>
              <a:rPr lang="en-US" dirty="0">
                <a:solidFill>
                  <a:srgbClr val="92D050"/>
                </a:solidFill>
                <a:latin typeface="Adobe Garamond Pro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(continued)</a:t>
            </a:r>
            <a:endParaRPr lang="en-US" sz="2000" dirty="0">
              <a:solidFill>
                <a:srgbClr val="92D050"/>
              </a:solidFill>
              <a:latin typeface="Adobe Garamon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3458955" cy="444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1"/>
          <a:stretch/>
        </p:blipFill>
        <p:spPr>
          <a:xfrm>
            <a:off x="4343400" y="1371600"/>
            <a:ext cx="345895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92D050"/>
                </a:solidFill>
                <a:latin typeface="Adobe Garamond Pro"/>
              </a:rPr>
              <a:t>Central Navigation Flow 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4"/>
          <a:stretch/>
        </p:blipFill>
        <p:spPr>
          <a:xfrm>
            <a:off x="1593534" y="1066800"/>
            <a:ext cx="595693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1B422F792AC4AAE9795CB03906203" ma:contentTypeVersion="2" ma:contentTypeDescription="Create a new document." ma:contentTypeScope="" ma:versionID="c675ce95cfacfe9b372ef7c11958e863">
  <xsd:schema xmlns:xsd="http://www.w3.org/2001/XMLSchema" xmlns:xs="http://www.w3.org/2001/XMLSchema" xmlns:p="http://schemas.microsoft.com/office/2006/metadata/properties" xmlns:ns2="f91effe1-71ed-4fb6-9e64-44cf3223fcfb" targetNamespace="http://schemas.microsoft.com/office/2006/metadata/properties" ma:root="true" ma:fieldsID="dddee1e5f4268f7ec063f84fb1c38e2e" ns2:_="">
    <xsd:import namespace="f91effe1-71ed-4fb6-9e64-44cf3223fc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ffe1-71ed-4fb6-9e64-44cf3223fc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646061-A560-4514-901F-6914CBD7B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0908F-FA0E-49B0-ACF7-297596A7C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effe1-71ed-4fb6-9e64-44cf3223f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92E84D-F7E6-4885-95D9-B4C6D41750DB}">
  <ds:schemaRefs>
    <ds:schemaRef ds:uri="f91effe1-71ed-4fb6-9e64-44cf3223fcf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23482</TotalTime>
  <Words>1288</Words>
  <Application>Microsoft Office PowerPoint</Application>
  <PresentationFormat>On-screen Show (4:3)</PresentationFormat>
  <Paragraphs>205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Central Navigation:  Common language for accurate data</vt:lpstr>
      <vt:lpstr>Central Navigation</vt:lpstr>
      <vt:lpstr>Central Navigation</vt:lpstr>
      <vt:lpstr>Common Referral Form</vt:lpstr>
      <vt:lpstr>Common Referral Form (continued)</vt:lpstr>
      <vt:lpstr>Central Navigation Flow Chart</vt:lpstr>
      <vt:lpstr>Function: Referrals/Forms</vt:lpstr>
      <vt:lpstr>Function: Allocate Services</vt:lpstr>
      <vt:lpstr>PowerPoint Presentation</vt:lpstr>
      <vt:lpstr>Function: Data Collection</vt:lpstr>
      <vt:lpstr>Function: Manage Resource Capacity</vt:lpstr>
      <vt:lpstr>Function: Continuous Quality Improvement</vt:lpstr>
      <vt:lpstr>Function: Surveys and Evaluation</vt:lpstr>
      <vt:lpstr>Function: Inter-system / Region Referrals</vt:lpstr>
      <vt:lpstr>Qualities and Skills Central Navigators</vt:lpstr>
      <vt:lpstr>Collective Impact Sustainable Central Navigation</vt:lpstr>
      <vt:lpstr>PowerPoint Presentation</vt:lpstr>
      <vt:lpstr>CYI and CWB  Crosswalk</vt:lpstr>
      <vt:lpstr>Function: Referrals/Forms</vt:lpstr>
      <vt:lpstr>Function: Allocate Services</vt:lpstr>
      <vt:lpstr>PowerPoint Presentation</vt:lpstr>
      <vt:lpstr>Function: Data Collection</vt:lpstr>
      <vt:lpstr>Function: Manage Resource Capacity</vt:lpstr>
      <vt:lpstr>Function: Continuous Quality Improvement</vt:lpstr>
      <vt:lpstr>Function: Surveys and Evaluation</vt:lpstr>
      <vt:lpstr>Function: Inter-system / Region Referrals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Process Priority Development Plan</dc:title>
  <dc:creator>JSkala</dc:creator>
  <cp:lastModifiedBy>Sarah Corey</cp:lastModifiedBy>
  <cp:revision>158</cp:revision>
  <cp:lastPrinted>2016-03-21T20:31:29Z</cp:lastPrinted>
  <dcterms:created xsi:type="dcterms:W3CDTF">2014-12-01T15:01:29Z</dcterms:created>
  <dcterms:modified xsi:type="dcterms:W3CDTF">2016-04-13T19:02:03Z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0x0101002D41B422F792AC4AAE9795CB03906203</vt:lpwstr>
  </property>
</Properties>
</file>