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  <p:sldMasterId id="2147483773" r:id="rId5"/>
  </p:sldMasterIdLst>
  <p:notesMasterIdLst>
    <p:notesMasterId r:id="rId31"/>
  </p:notesMasterIdLst>
  <p:sldIdLst>
    <p:sldId id="401" r:id="rId6"/>
    <p:sldId id="431" r:id="rId7"/>
    <p:sldId id="541" r:id="rId8"/>
    <p:sldId id="543" r:id="rId9"/>
    <p:sldId id="294" r:id="rId10"/>
    <p:sldId id="259" r:id="rId11"/>
    <p:sldId id="1617" r:id="rId12"/>
    <p:sldId id="289" r:id="rId13"/>
    <p:sldId id="1612" r:id="rId14"/>
    <p:sldId id="274" r:id="rId15"/>
    <p:sldId id="1204" r:id="rId16"/>
    <p:sldId id="1589" r:id="rId17"/>
    <p:sldId id="1529" r:id="rId18"/>
    <p:sldId id="262" r:id="rId19"/>
    <p:sldId id="1615" r:id="rId20"/>
    <p:sldId id="1613" r:id="rId21"/>
    <p:sldId id="1610" r:id="rId22"/>
    <p:sldId id="1608" r:id="rId23"/>
    <p:sldId id="265" r:id="rId24"/>
    <p:sldId id="1616" r:id="rId25"/>
    <p:sldId id="1614" r:id="rId26"/>
    <p:sldId id="267" r:id="rId27"/>
    <p:sldId id="271" r:id="rId28"/>
    <p:sldId id="260" r:id="rId29"/>
    <p:sldId id="40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03" autoAdjust="0"/>
    <p:restoredTop sz="81311" autoAdjust="0"/>
  </p:normalViewPr>
  <p:slideViewPr>
    <p:cSldViewPr snapToGrid="0">
      <p:cViewPr varScale="1">
        <p:scale>
          <a:sx n="84" d="100"/>
          <a:sy n="84" d="100"/>
        </p:scale>
        <p:origin x="360" y="184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0FD003-AD17-4A6C-8644-45A283AE0991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6444DC4-B7FD-48B7-8E62-E5A45838BC1B}">
      <dgm:prSet/>
      <dgm:spPr/>
      <dgm:t>
        <a:bodyPr/>
        <a:lstStyle/>
        <a:p>
          <a:r>
            <a:rPr lang="en-US"/>
            <a:t>Child-Parent Psychotherapy (CPP)</a:t>
          </a:r>
        </a:p>
      </dgm:t>
    </dgm:pt>
    <dgm:pt modelId="{E1F29E58-DC26-4A81-9514-1B2878A32A36}" type="parTrans" cxnId="{560E8137-8609-43F4-8D4A-E65960921441}">
      <dgm:prSet/>
      <dgm:spPr/>
      <dgm:t>
        <a:bodyPr/>
        <a:lstStyle/>
        <a:p>
          <a:endParaRPr lang="en-US"/>
        </a:p>
      </dgm:t>
    </dgm:pt>
    <dgm:pt modelId="{58BEE9A8-95C4-43E9-A4CD-A3AD0C2257C4}" type="sibTrans" cxnId="{560E8137-8609-43F4-8D4A-E65960921441}">
      <dgm:prSet/>
      <dgm:spPr/>
      <dgm:t>
        <a:bodyPr/>
        <a:lstStyle/>
        <a:p>
          <a:endParaRPr lang="en-US"/>
        </a:p>
      </dgm:t>
    </dgm:pt>
    <dgm:pt modelId="{2BBA2B35-C303-4382-A956-764C240A5AF9}">
      <dgm:prSet/>
      <dgm:spPr/>
      <dgm:t>
        <a:bodyPr/>
        <a:lstStyle/>
        <a:p>
          <a:r>
            <a:rPr lang="en-US"/>
            <a:t>Parent-Child Interaction Therapy (PCIT)</a:t>
          </a:r>
        </a:p>
      </dgm:t>
    </dgm:pt>
    <dgm:pt modelId="{9ED69981-A563-42A3-9C33-9993D5D6EBD6}" type="parTrans" cxnId="{6EA33B16-E1F5-4B37-8022-440AB3AFACC0}">
      <dgm:prSet/>
      <dgm:spPr/>
      <dgm:t>
        <a:bodyPr/>
        <a:lstStyle/>
        <a:p>
          <a:endParaRPr lang="en-US"/>
        </a:p>
      </dgm:t>
    </dgm:pt>
    <dgm:pt modelId="{553D3325-930C-4158-8C7E-023ABE9C9D82}" type="sibTrans" cxnId="{6EA33B16-E1F5-4B37-8022-440AB3AFACC0}">
      <dgm:prSet/>
      <dgm:spPr/>
      <dgm:t>
        <a:bodyPr/>
        <a:lstStyle/>
        <a:p>
          <a:endParaRPr lang="en-US"/>
        </a:p>
      </dgm:t>
    </dgm:pt>
    <dgm:pt modelId="{703D63FF-F5D4-4CC5-8506-E7B78CC911B0}">
      <dgm:prSet/>
      <dgm:spPr/>
      <dgm:t>
        <a:bodyPr/>
        <a:lstStyle/>
        <a:p>
          <a:r>
            <a:rPr lang="en-US"/>
            <a:t>Circle of Security Parenting (COS-P)</a:t>
          </a:r>
        </a:p>
      </dgm:t>
    </dgm:pt>
    <dgm:pt modelId="{A2F5E593-FCD3-47FB-BE3D-0B938B2FF01A}" type="parTrans" cxnId="{0581650B-1136-4373-B800-223088A38CE8}">
      <dgm:prSet/>
      <dgm:spPr/>
      <dgm:t>
        <a:bodyPr/>
        <a:lstStyle/>
        <a:p>
          <a:endParaRPr lang="en-US"/>
        </a:p>
      </dgm:t>
    </dgm:pt>
    <dgm:pt modelId="{91B7B017-C362-4674-A3D6-D636208BA1E3}" type="sibTrans" cxnId="{0581650B-1136-4373-B800-223088A38CE8}">
      <dgm:prSet/>
      <dgm:spPr/>
      <dgm:t>
        <a:bodyPr/>
        <a:lstStyle/>
        <a:p>
          <a:endParaRPr lang="en-US"/>
        </a:p>
      </dgm:t>
    </dgm:pt>
    <dgm:pt modelId="{925DF5EC-DE48-4D44-AEB8-12A96EAA8B61}" type="pres">
      <dgm:prSet presAssocID="{A60FD003-AD17-4A6C-8644-45A283AE0991}" presName="linear" presStyleCnt="0">
        <dgm:presLayoutVars>
          <dgm:animLvl val="lvl"/>
          <dgm:resizeHandles val="exact"/>
        </dgm:presLayoutVars>
      </dgm:prSet>
      <dgm:spPr/>
    </dgm:pt>
    <dgm:pt modelId="{1467610F-2E8B-43EA-92D7-B2151B32714C}" type="pres">
      <dgm:prSet presAssocID="{06444DC4-B7FD-48B7-8E62-E5A45838BC1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038F298-19D0-4840-A29B-F8D471976230}" type="pres">
      <dgm:prSet presAssocID="{58BEE9A8-95C4-43E9-A4CD-A3AD0C2257C4}" presName="spacer" presStyleCnt="0"/>
      <dgm:spPr/>
    </dgm:pt>
    <dgm:pt modelId="{A06A6931-58C0-4144-964D-49D1EBD2540C}" type="pres">
      <dgm:prSet presAssocID="{2BBA2B35-C303-4382-A956-764C240A5AF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720FF25-B652-4720-ABF9-A4DA5C7C4056}" type="pres">
      <dgm:prSet presAssocID="{553D3325-930C-4158-8C7E-023ABE9C9D82}" presName="spacer" presStyleCnt="0"/>
      <dgm:spPr/>
    </dgm:pt>
    <dgm:pt modelId="{616633B5-DF78-4535-8C19-68DC10E6F165}" type="pres">
      <dgm:prSet presAssocID="{703D63FF-F5D4-4CC5-8506-E7B78CC911B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581650B-1136-4373-B800-223088A38CE8}" srcId="{A60FD003-AD17-4A6C-8644-45A283AE0991}" destId="{703D63FF-F5D4-4CC5-8506-E7B78CC911B0}" srcOrd="2" destOrd="0" parTransId="{A2F5E593-FCD3-47FB-BE3D-0B938B2FF01A}" sibTransId="{91B7B017-C362-4674-A3D6-D636208BA1E3}"/>
    <dgm:cxn modelId="{6EA33B16-E1F5-4B37-8022-440AB3AFACC0}" srcId="{A60FD003-AD17-4A6C-8644-45A283AE0991}" destId="{2BBA2B35-C303-4382-A956-764C240A5AF9}" srcOrd="1" destOrd="0" parTransId="{9ED69981-A563-42A3-9C33-9993D5D6EBD6}" sibTransId="{553D3325-930C-4158-8C7E-023ABE9C9D82}"/>
    <dgm:cxn modelId="{560E8137-8609-43F4-8D4A-E65960921441}" srcId="{A60FD003-AD17-4A6C-8644-45A283AE0991}" destId="{06444DC4-B7FD-48B7-8E62-E5A45838BC1B}" srcOrd="0" destOrd="0" parTransId="{E1F29E58-DC26-4A81-9514-1B2878A32A36}" sibTransId="{58BEE9A8-95C4-43E9-A4CD-A3AD0C2257C4}"/>
    <dgm:cxn modelId="{3442AB99-F9CC-4999-A9D4-378D695E06CD}" type="presOf" srcId="{2BBA2B35-C303-4382-A956-764C240A5AF9}" destId="{A06A6931-58C0-4144-964D-49D1EBD2540C}" srcOrd="0" destOrd="0" presId="urn:microsoft.com/office/officeart/2005/8/layout/vList2"/>
    <dgm:cxn modelId="{F94688A4-956A-4794-A2FD-E5B46FED4BF1}" type="presOf" srcId="{A60FD003-AD17-4A6C-8644-45A283AE0991}" destId="{925DF5EC-DE48-4D44-AEB8-12A96EAA8B61}" srcOrd="0" destOrd="0" presId="urn:microsoft.com/office/officeart/2005/8/layout/vList2"/>
    <dgm:cxn modelId="{22287DCD-CAA0-4A79-8DC2-A3D38699F271}" type="presOf" srcId="{703D63FF-F5D4-4CC5-8506-E7B78CC911B0}" destId="{616633B5-DF78-4535-8C19-68DC10E6F165}" srcOrd="0" destOrd="0" presId="urn:microsoft.com/office/officeart/2005/8/layout/vList2"/>
    <dgm:cxn modelId="{8D1AEDEC-8D61-40A5-B7C1-C4289C4AAB07}" type="presOf" srcId="{06444DC4-B7FD-48B7-8E62-E5A45838BC1B}" destId="{1467610F-2E8B-43EA-92D7-B2151B32714C}" srcOrd="0" destOrd="0" presId="urn:microsoft.com/office/officeart/2005/8/layout/vList2"/>
    <dgm:cxn modelId="{2D6070CE-CA0B-423E-9A91-E0E7F86D7DAF}" type="presParOf" srcId="{925DF5EC-DE48-4D44-AEB8-12A96EAA8B61}" destId="{1467610F-2E8B-43EA-92D7-B2151B32714C}" srcOrd="0" destOrd="0" presId="urn:microsoft.com/office/officeart/2005/8/layout/vList2"/>
    <dgm:cxn modelId="{BBD86A56-D0C8-4517-BCA1-A33380BAB990}" type="presParOf" srcId="{925DF5EC-DE48-4D44-AEB8-12A96EAA8B61}" destId="{1038F298-19D0-4840-A29B-F8D471976230}" srcOrd="1" destOrd="0" presId="urn:microsoft.com/office/officeart/2005/8/layout/vList2"/>
    <dgm:cxn modelId="{79608A02-4CAB-4B21-B6C3-DCDB23578938}" type="presParOf" srcId="{925DF5EC-DE48-4D44-AEB8-12A96EAA8B61}" destId="{A06A6931-58C0-4144-964D-49D1EBD2540C}" srcOrd="2" destOrd="0" presId="urn:microsoft.com/office/officeart/2005/8/layout/vList2"/>
    <dgm:cxn modelId="{390D1229-D913-4299-89DB-A6C1330DE429}" type="presParOf" srcId="{925DF5EC-DE48-4D44-AEB8-12A96EAA8B61}" destId="{8720FF25-B652-4720-ABF9-A4DA5C7C4056}" srcOrd="3" destOrd="0" presId="urn:microsoft.com/office/officeart/2005/8/layout/vList2"/>
    <dgm:cxn modelId="{7D58F882-8639-41CA-A750-7FEB4F0F7311}" type="presParOf" srcId="{925DF5EC-DE48-4D44-AEB8-12A96EAA8B61}" destId="{616633B5-DF78-4535-8C19-68DC10E6F16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7610F-2E8B-43EA-92D7-B2151B32714C}">
      <dsp:nvSpPr>
        <dsp:cNvPr id="0" name=""/>
        <dsp:cNvSpPr/>
      </dsp:nvSpPr>
      <dsp:spPr>
        <a:xfrm>
          <a:off x="0" y="430076"/>
          <a:ext cx="7958330" cy="772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Child-Parent Psychotherapy (CPP)</a:t>
          </a:r>
        </a:p>
      </dsp:txBody>
      <dsp:txXfrm>
        <a:off x="37696" y="467772"/>
        <a:ext cx="7882938" cy="696808"/>
      </dsp:txXfrm>
    </dsp:sp>
    <dsp:sp modelId="{A06A6931-58C0-4144-964D-49D1EBD2540C}">
      <dsp:nvSpPr>
        <dsp:cNvPr id="0" name=""/>
        <dsp:cNvSpPr/>
      </dsp:nvSpPr>
      <dsp:spPr>
        <a:xfrm>
          <a:off x="0" y="1297317"/>
          <a:ext cx="7958330" cy="772200"/>
        </a:xfrm>
        <a:prstGeom prst="roundRect">
          <a:avLst/>
        </a:prstGeom>
        <a:solidFill>
          <a:schemeClr val="accent5">
            <a:hueOff val="-601313"/>
            <a:satOff val="-11854"/>
            <a:lumOff val="2549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Parent-Child Interaction Therapy (PCIT)</a:t>
          </a:r>
        </a:p>
      </dsp:txBody>
      <dsp:txXfrm>
        <a:off x="37696" y="1335013"/>
        <a:ext cx="7882938" cy="696808"/>
      </dsp:txXfrm>
    </dsp:sp>
    <dsp:sp modelId="{616633B5-DF78-4535-8C19-68DC10E6F165}">
      <dsp:nvSpPr>
        <dsp:cNvPr id="0" name=""/>
        <dsp:cNvSpPr/>
      </dsp:nvSpPr>
      <dsp:spPr>
        <a:xfrm>
          <a:off x="0" y="2164557"/>
          <a:ext cx="7958330" cy="772200"/>
        </a:xfrm>
        <a:prstGeom prst="roundRect">
          <a:avLst/>
        </a:prstGeom>
        <a:solidFill>
          <a:schemeClr val="accent5">
            <a:hueOff val="-1202626"/>
            <a:satOff val="-23709"/>
            <a:lumOff val="5098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Circle of Security Parenting (COS-P)</a:t>
          </a:r>
        </a:p>
      </dsp:txBody>
      <dsp:txXfrm>
        <a:off x="37696" y="2202253"/>
        <a:ext cx="7882938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12/2/21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Our mission is to improve the well-being of maltreated young children in Nebraska.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80AFF-7CB1-4644-9447-1F1FB3D35F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23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451D-2B45-1B4E-9105-F9B1484563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31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451D-2B45-1B4E-9105-F9B1484563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28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0CD4-0D6E-4BDB-B119-01C6849BFC77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46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CFBA8-7633-4AC3-B52B-2A88A287BC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46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0CD4-0D6E-4BDB-B119-01C6849BFC77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75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0CD4-0D6E-4BDB-B119-01C6849BFC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96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0CD4-0D6E-4BDB-B119-01C6849BFC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93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0CD4-0D6E-4BDB-B119-01C6849BFC77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6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CFBA8-7633-4AC3-B52B-2A88A287BC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8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249C9-5446-4F79-BF49-9F0A19426B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2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0CD4-0D6E-4BDB-B119-01C6849BFC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97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0CD4-0D6E-4BDB-B119-01C6849BFC77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16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0CD4-0D6E-4BDB-B119-01C6849BFC77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6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0CD4-0D6E-4BDB-B119-01C6849BFC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9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49C9-5446-4F79-BF49-9F0A19426B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64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451D-2B45-1B4E-9105-F9B1484563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12/2/21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D891A398-8944-4447-B65C-3D3A6A2AEF4D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15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21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4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42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53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93711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53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557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31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152291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46253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no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193248"/>
            <a:ext cx="12192000" cy="664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Montserrat"/>
                <a:cs typeface="Montserra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CPP_logo_transparen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18099"/>
            <a:ext cx="1537527" cy="46997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200601"/>
            <a:ext cx="12192000" cy="609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9600" y="1217720"/>
            <a:ext cx="10972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58685" y="1642449"/>
            <a:ext cx="1828800" cy="1828800"/>
          </a:xfrm>
          <a:prstGeom prst="ellipse">
            <a:avLst/>
          </a:prstGeom>
          <a:ln w="12700">
            <a:noFill/>
          </a:ln>
        </p:spPr>
        <p:txBody>
          <a:bodyPr rtlCol="0">
            <a:normAutofit/>
          </a:bodyPr>
          <a:lstStyle>
            <a:lvl1pPr algn="ctr">
              <a:buFontTx/>
              <a:buNone/>
              <a:defRPr sz="933" baseline="0">
                <a:solidFill>
                  <a:schemeClr val="accent6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tr-TR" noProof="0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22453" y="4274562"/>
            <a:ext cx="2501268" cy="15067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67" baseline="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Edit Title,  Program, and Email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22451" y="3766561"/>
            <a:ext cx="2501269" cy="406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 baseline="0">
                <a:solidFill>
                  <a:schemeClr val="tx1"/>
                </a:solidFill>
                <a:latin typeface="Raleway"/>
                <a:cs typeface="Raleway"/>
              </a:defRPr>
            </a:lvl1pPr>
            <a:lvl2pPr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Edit Name</a:t>
            </a:r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830088" y="1642449"/>
            <a:ext cx="1828800" cy="1828800"/>
          </a:xfrm>
          <a:prstGeom prst="ellipse">
            <a:avLst/>
          </a:prstGeom>
          <a:ln w="12700">
            <a:noFill/>
          </a:ln>
        </p:spPr>
        <p:txBody>
          <a:bodyPr rtlCol="0">
            <a:normAutofit/>
          </a:bodyPr>
          <a:lstStyle>
            <a:lvl1pPr algn="ctr">
              <a:buFontTx/>
              <a:buNone/>
              <a:defRPr sz="933" baseline="0">
                <a:solidFill>
                  <a:schemeClr val="accent6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tr-TR" noProof="0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3493855" y="4274562"/>
            <a:ext cx="2501268" cy="15067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67" baseline="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Edit Title,  Program, and Email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493854" y="3766561"/>
            <a:ext cx="2501269" cy="406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 baseline="0">
                <a:solidFill>
                  <a:schemeClr val="tx1"/>
                </a:solidFill>
                <a:latin typeface="Raleway"/>
                <a:cs typeface="Raleway"/>
              </a:defRPr>
            </a:lvl1pPr>
            <a:lvl2pPr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Edit Name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707245" y="1642449"/>
            <a:ext cx="1828800" cy="1828800"/>
          </a:xfrm>
          <a:prstGeom prst="ellipse">
            <a:avLst/>
          </a:prstGeom>
          <a:ln w="12700">
            <a:noFill/>
          </a:ln>
        </p:spPr>
        <p:txBody>
          <a:bodyPr rtlCol="0">
            <a:normAutofit/>
          </a:bodyPr>
          <a:lstStyle>
            <a:lvl1pPr algn="ctr">
              <a:buFontTx/>
              <a:buNone/>
              <a:defRPr sz="933" baseline="0">
                <a:solidFill>
                  <a:schemeClr val="accent6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tr-TR" noProof="0" dirty="0"/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6371013" y="4274562"/>
            <a:ext cx="2501268" cy="15067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67" baseline="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Edit Title,  Program, and Email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6371011" y="3766561"/>
            <a:ext cx="2501269" cy="406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 baseline="0">
                <a:solidFill>
                  <a:schemeClr val="tx1"/>
                </a:solidFill>
                <a:latin typeface="Raleway"/>
                <a:cs typeface="Raleway"/>
              </a:defRPr>
            </a:lvl1pPr>
            <a:lvl2pPr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Edit Name</a:t>
            </a:r>
          </a:p>
        </p:txBody>
      </p:sp>
      <p:sp>
        <p:nvSpPr>
          <p:cNvPr id="43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9607632" y="1642449"/>
            <a:ext cx="1828800" cy="1828800"/>
          </a:xfrm>
          <a:prstGeom prst="ellipse">
            <a:avLst/>
          </a:prstGeom>
          <a:ln w="12700">
            <a:noFill/>
          </a:ln>
        </p:spPr>
        <p:txBody>
          <a:bodyPr rtlCol="0">
            <a:normAutofit/>
          </a:bodyPr>
          <a:lstStyle>
            <a:lvl1pPr algn="ctr">
              <a:buFontTx/>
              <a:buNone/>
              <a:defRPr sz="933" baseline="0">
                <a:solidFill>
                  <a:schemeClr val="accent6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tr-TR" noProof="0" dirty="0"/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9271399" y="4274562"/>
            <a:ext cx="2501268" cy="15067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67" baseline="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Edit Title,  Program, and Email</a:t>
            </a: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9271398" y="3766561"/>
            <a:ext cx="2501269" cy="406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 baseline="0">
                <a:solidFill>
                  <a:schemeClr val="tx1"/>
                </a:solidFill>
                <a:latin typeface="Raleway"/>
                <a:cs typeface="Raleway"/>
              </a:defRPr>
            </a:lvl1pPr>
            <a:lvl2pPr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Edit Name</a:t>
            </a:r>
          </a:p>
        </p:txBody>
      </p:sp>
    </p:spTree>
    <p:extLst>
      <p:ext uri="{BB962C8B-B14F-4D97-AF65-F5344CB8AC3E}">
        <p14:creationId xmlns:p14="http://schemas.microsoft.com/office/powerpoint/2010/main" val="951066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28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9861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7" r:id="rId12"/>
    <p:sldLayoutId id="2147483788" r:id="rId13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en.wikipedia.org/wiki/Nebraska%E2%80%93Texas_football_rivalry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implysarafina.blogspot.com/2011/04/thank-you-thursday.htm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mailto:lindseyondrak@unl.edu" TargetMode="External"/><Relationship Id="rId4" Type="http://schemas.openxmlformats.org/officeDocument/2006/relationships/hyperlink" Target="mailto:sbyrns2@unl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Parenting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544" y="2566113"/>
            <a:ext cx="5518066" cy="2268559"/>
          </a:xfrm>
        </p:spPr>
        <p:txBody>
          <a:bodyPr>
            <a:normAutofit fontScale="90000"/>
          </a:bodyPr>
          <a:lstStyle/>
          <a:p>
            <a:r>
              <a:rPr lang="en-US" dirty="0"/>
              <a:t>Early Childhood Mental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279" y="3637044"/>
            <a:ext cx="5357600" cy="1160213"/>
          </a:xfrm>
        </p:spPr>
        <p:txBody>
          <a:bodyPr>
            <a:normAutofit/>
          </a:bodyPr>
          <a:lstStyle/>
          <a:p>
            <a:r>
              <a:rPr lang="en-US" sz="2800" dirty="0"/>
              <a:t>ECMH Services in Nebraska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002E13-A822-4375-8511-F775D88A048D}"/>
              </a:ext>
            </a:extLst>
          </p:cNvPr>
          <p:cNvSpPr txBox="1"/>
          <p:nvPr/>
        </p:nvSpPr>
        <p:spPr>
          <a:xfrm>
            <a:off x="299544" y="5920054"/>
            <a:ext cx="60014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The University of Nebraska does not discriminate based on race, color, ethnicity, national origin, sex, pregnancy, sexual orientation, gender identity, religion, disability, age, genetic information, veteran status, marital status, and/or political affiliation in its programs, activities or employment.  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CEC1B7D-AB63-4ED9-AB7A-BED87685AF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720464"/>
              </p:ext>
            </p:extLst>
          </p:nvPr>
        </p:nvGraphicFramePr>
        <p:xfrm>
          <a:off x="10409283" y="2423125"/>
          <a:ext cx="1005875" cy="100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2743200" imgH="2742917" progId="AcroExch.Document.DC">
                  <p:embed/>
                </p:oleObj>
              </mc:Choice>
              <mc:Fallback>
                <p:oleObj name="Acrobat Document" r:id="rId3" imgW="2743200" imgH="2742917" progId="AcroExch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FBE746F-D422-4138-A140-0CCE841A6C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09283" y="2423125"/>
                        <a:ext cx="1005875" cy="1005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>
            <a:extLst>
              <a:ext uri="{FF2B5EF4-FFF2-40B4-BE49-F238E27FC236}">
                <a16:creationId xmlns:a16="http://schemas.microsoft.com/office/drawing/2014/main" id="{BB29AF64-F75B-4FEE-8978-DF57E29AF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512" y="1222061"/>
            <a:ext cx="2201418" cy="853998"/>
          </a:xfrm>
          <a:prstGeom prst="rect">
            <a:avLst/>
          </a:prstGeom>
          <a:effectLst/>
        </p:spPr>
      </p:pic>
      <p:pic>
        <p:nvPicPr>
          <p:cNvPr id="10" name="Picture 4" descr="Text&#10;&#10;Description automatically generated">
            <a:extLst>
              <a:ext uri="{FF2B5EF4-FFF2-40B4-BE49-F238E27FC236}">
                <a16:creationId xmlns:a16="http://schemas.microsoft.com/office/drawing/2014/main" id="{015DEEB8-A8B8-4852-8059-749DB279F1B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512" y="281622"/>
            <a:ext cx="2201418" cy="62668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1DCD7-12C2-45A4-A38A-484E0D682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A CPP Session: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B827E-067D-4D78-9BE3-5BF1E2907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2384" y="1608763"/>
            <a:ext cx="8571019" cy="48275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Some examples of types of interventions:</a:t>
            </a:r>
          </a:p>
          <a:p>
            <a:pPr lvl="1">
              <a:lnSpc>
                <a:spcPct val="110000"/>
              </a:lnSpc>
              <a:buClr>
                <a:srgbClr val="688727"/>
              </a:buClr>
            </a:pPr>
            <a:r>
              <a:rPr lang="en-US" dirty="0"/>
              <a:t>Symbolic play to create trauma narrative</a:t>
            </a:r>
          </a:p>
          <a:p>
            <a:pPr lvl="1">
              <a:lnSpc>
                <a:spcPct val="110000"/>
              </a:lnSpc>
              <a:buClr>
                <a:srgbClr val="688727"/>
              </a:buClr>
            </a:pPr>
            <a:r>
              <a:rPr lang="en-US" dirty="0"/>
              <a:t>Touch to help restore physical contact</a:t>
            </a:r>
          </a:p>
          <a:p>
            <a:pPr lvl="1">
              <a:lnSpc>
                <a:spcPct val="110000"/>
              </a:lnSpc>
              <a:buClr>
                <a:srgbClr val="688727"/>
              </a:buClr>
            </a:pPr>
            <a:r>
              <a:rPr lang="en-US" dirty="0"/>
              <a:t>Parental guidance in appropriate expectations for the child’s developmental stage</a:t>
            </a:r>
          </a:p>
          <a:p>
            <a:pPr lvl="1">
              <a:lnSpc>
                <a:spcPct val="110000"/>
              </a:lnSpc>
              <a:buClr>
                <a:srgbClr val="688727"/>
              </a:buClr>
            </a:pPr>
            <a:r>
              <a:rPr lang="en-US" dirty="0"/>
              <a:t>Modeling protective behavior in play or when safety issues present themselves</a:t>
            </a:r>
          </a:p>
          <a:p>
            <a:pPr lvl="1">
              <a:lnSpc>
                <a:spcPct val="110000"/>
              </a:lnSpc>
              <a:buClr>
                <a:srgbClr val="688727"/>
              </a:buClr>
            </a:pPr>
            <a:r>
              <a:rPr lang="en-US" dirty="0"/>
              <a:t>Providing emotional support for the parent while the child acts out the trauma narrative</a:t>
            </a:r>
          </a:p>
          <a:p>
            <a:pPr lvl="1">
              <a:lnSpc>
                <a:spcPct val="110000"/>
              </a:lnSpc>
              <a:buClr>
                <a:srgbClr val="688727"/>
              </a:buClr>
            </a:pPr>
            <a:r>
              <a:rPr lang="en-US" dirty="0"/>
              <a:t>Concrete assistance for basic needs – referrals to agencies that can assist with basic needs</a:t>
            </a:r>
          </a:p>
          <a:p>
            <a:pPr lvl="1">
              <a:lnSpc>
                <a:spcPct val="110000"/>
              </a:lnSpc>
              <a:buClr>
                <a:srgbClr val="688727"/>
              </a:buClr>
            </a:pPr>
            <a:r>
              <a:rPr lang="en-US" dirty="0"/>
              <a:t>Helping to link the past and the present for parents – their trauma linked to their parenting</a:t>
            </a:r>
          </a:p>
          <a:p>
            <a:pPr>
              <a:lnSpc>
                <a:spcPct val="110000"/>
              </a:lnSpc>
              <a:buClr>
                <a:srgbClr val="688727"/>
              </a:buClr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66243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41" y="629169"/>
            <a:ext cx="10213200" cy="1112836"/>
          </a:xfrm>
        </p:spPr>
        <p:txBody>
          <a:bodyPr/>
          <a:lstStyle/>
          <a:p>
            <a:r>
              <a:rPr lang="en-US" dirty="0"/>
              <a:t>Nebraska CPP Training Team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ED29E221-13A8-4603-B30B-F527C115BE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8745" y="1584334"/>
            <a:ext cx="1669969" cy="1828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36289" y="4431036"/>
            <a:ext cx="3422948" cy="1506732"/>
          </a:xfrm>
        </p:spPr>
        <p:txBody>
          <a:bodyPr vert="horz" lIns="121920" tIns="60960" rIns="121920" bIns="60960" rtlCol="0" anchor="t">
            <a:noAutofit/>
          </a:bodyPr>
          <a:lstStyle/>
          <a:p>
            <a:pPr algn="ctr"/>
            <a:r>
              <a:rPr lang="en-US" sz="1800" dirty="0">
                <a:solidFill>
                  <a:srgbClr val="3F3F3F"/>
                </a:solidFill>
              </a:rPr>
              <a:t>NE CPP Trainer</a:t>
            </a:r>
          </a:p>
          <a:p>
            <a:pPr algn="ctr"/>
            <a:r>
              <a:rPr lang="en-US" sz="1800" dirty="0">
                <a:solidFill>
                  <a:srgbClr val="3F3F3F"/>
                </a:solidFill>
              </a:rPr>
              <a:t>bejessing@cox.net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0628" y="3875573"/>
            <a:ext cx="4506201" cy="408228"/>
          </a:xfrm>
        </p:spPr>
        <p:txBody>
          <a:bodyPr/>
          <a:lstStyle/>
          <a:p>
            <a:r>
              <a:rPr lang="en-US" dirty="0"/>
              <a:t>Barbara Jessing, </a:t>
            </a:r>
            <a:r>
              <a:rPr lang="en-US" sz="1400" dirty="0"/>
              <a:t>LMFT, LIMHP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FB1B771-BEBC-4887-BC83-D28291FD886A}"/>
              </a:ext>
            </a:extLst>
          </p:cNvPr>
          <p:cNvSpPr txBox="1">
            <a:spLocks/>
          </p:cNvSpPr>
          <p:nvPr/>
        </p:nvSpPr>
        <p:spPr>
          <a:xfrm>
            <a:off x="4497620" y="4431036"/>
            <a:ext cx="3422948" cy="150673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1867" kern="1200" spc="5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NE CPP Trainer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mhald@optionspsych.biz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0C87DA-1AB7-4388-A56E-9B73E1B5A0AC}"/>
              </a:ext>
            </a:extLst>
          </p:cNvPr>
          <p:cNvSpPr txBox="1">
            <a:spLocks/>
          </p:cNvSpPr>
          <p:nvPr/>
        </p:nvSpPr>
        <p:spPr>
          <a:xfrm>
            <a:off x="4405143" y="3884412"/>
            <a:ext cx="3753808" cy="408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2400" b="0" kern="1200" spc="50" baseline="0">
                <a:solidFill>
                  <a:schemeClr val="tx1"/>
                </a:solidFill>
                <a:latin typeface="Raleway"/>
                <a:ea typeface="+mn-ea"/>
                <a:cs typeface="Raleway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Mark Hald, </a:t>
            </a:r>
            <a:r>
              <a:rPr lang="en-US" sz="1400" dirty="0"/>
              <a:t>PhD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FEEB725-82AE-4502-B879-63046422C9A3}"/>
              </a:ext>
            </a:extLst>
          </p:cNvPr>
          <p:cNvSpPr txBox="1">
            <a:spLocks/>
          </p:cNvSpPr>
          <p:nvPr/>
        </p:nvSpPr>
        <p:spPr>
          <a:xfrm>
            <a:off x="8091025" y="3818839"/>
            <a:ext cx="3484704" cy="40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2400" b="0" kern="1200" spc="50" baseline="0">
                <a:solidFill>
                  <a:schemeClr val="tx1"/>
                </a:solidFill>
                <a:latin typeface="Raleway"/>
                <a:ea typeface="+mn-ea"/>
                <a:cs typeface="Raleway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Paula Ray, </a:t>
            </a:r>
            <a:r>
              <a:rPr lang="en-US" sz="1400" dirty="0"/>
              <a:t>PsyD</a:t>
            </a:r>
          </a:p>
        </p:txBody>
      </p:sp>
      <p:pic>
        <p:nvPicPr>
          <p:cNvPr id="19" name="Picture 24">
            <a:extLst>
              <a:ext uri="{FF2B5EF4-FFF2-40B4-BE49-F238E27FC236}">
                <a16:creationId xmlns:a16="http://schemas.microsoft.com/office/drawing/2014/main" id="{23F530EF-D0BC-4D48-980E-D8B2757E95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0"/>
          <a:stretch/>
        </p:blipFill>
        <p:spPr>
          <a:xfrm>
            <a:off x="5448363" y="1584334"/>
            <a:ext cx="1823591" cy="1826771"/>
          </a:xfrm>
          <a:prstGeom prst="ellipse">
            <a:avLst/>
          </a:prstGeom>
          <a:ln w="12700">
            <a:noFill/>
          </a:ln>
        </p:spPr>
      </p:pic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901D51BF-7C02-405B-B803-62F369715E18}"/>
              </a:ext>
            </a:extLst>
          </p:cNvPr>
          <p:cNvSpPr txBox="1">
            <a:spLocks/>
          </p:cNvSpPr>
          <p:nvPr/>
        </p:nvSpPr>
        <p:spPr>
          <a:xfrm>
            <a:off x="8158951" y="4431036"/>
            <a:ext cx="3326243" cy="1376370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1867" kern="1200" spc="5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NE CPP Trainer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paularaypsyd@mac.com</a:t>
            </a:r>
          </a:p>
        </p:txBody>
      </p:sp>
      <p:pic>
        <p:nvPicPr>
          <p:cNvPr id="21" name="Picture 27">
            <a:extLst>
              <a:ext uri="{FF2B5EF4-FFF2-40B4-BE49-F238E27FC236}">
                <a16:creationId xmlns:a16="http://schemas.microsoft.com/office/drawing/2014/main" id="{F7897FBB-7871-4701-A9D1-9642D95239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0"/>
          <a:stretch/>
        </p:blipFill>
        <p:spPr>
          <a:xfrm>
            <a:off x="8915709" y="1555363"/>
            <a:ext cx="1835335" cy="1830008"/>
          </a:xfrm>
          <a:prstGeom prst="ellipse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17065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62" y="526541"/>
            <a:ext cx="10656062" cy="1112836"/>
          </a:xfrm>
        </p:spPr>
        <p:txBody>
          <a:bodyPr/>
          <a:lstStyle/>
          <a:p>
            <a:r>
              <a:rPr lang="en-US" dirty="0"/>
              <a:t>Nebraska CPP Training Team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8B842869-9DAA-4FB0-842B-CFA060644BB3}"/>
              </a:ext>
            </a:extLst>
          </p:cNvPr>
          <p:cNvSpPr txBox="1">
            <a:spLocks/>
          </p:cNvSpPr>
          <p:nvPr/>
        </p:nvSpPr>
        <p:spPr>
          <a:xfrm>
            <a:off x="4144481" y="4509173"/>
            <a:ext cx="3823113" cy="150673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1867" kern="1200" spc="5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3F3F3F"/>
                </a:solidFill>
              </a:rPr>
              <a:t>NE CPP Apprentice Trainer</a:t>
            </a:r>
          </a:p>
          <a:p>
            <a:pPr algn="ctr"/>
            <a:r>
              <a:rPr lang="en-US">
                <a:solidFill>
                  <a:srgbClr val="3F3F3F"/>
                </a:solidFill>
              </a:rPr>
              <a:t>sbyrns2@unl.edu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652CD45-CDAB-499B-947A-5F6F7471ED00}"/>
              </a:ext>
            </a:extLst>
          </p:cNvPr>
          <p:cNvSpPr txBox="1">
            <a:spLocks/>
          </p:cNvSpPr>
          <p:nvPr/>
        </p:nvSpPr>
        <p:spPr>
          <a:xfrm>
            <a:off x="4023419" y="3891241"/>
            <a:ext cx="4453511" cy="369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2400" b="0" kern="1200" spc="50" baseline="0">
                <a:solidFill>
                  <a:schemeClr val="tx1"/>
                </a:solidFill>
                <a:latin typeface="Raleway"/>
                <a:ea typeface="+mn-ea"/>
                <a:cs typeface="Raleway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Samantha Byrns, </a:t>
            </a:r>
            <a:r>
              <a:rPr lang="en-US" sz="1333" dirty="0"/>
              <a:t>LIMHP, LPC, NCC</a:t>
            </a:r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85538423-A104-4F90-A4F9-8BF0EFFD01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4"/>
          <a:stretch/>
        </p:blipFill>
        <p:spPr>
          <a:xfrm>
            <a:off x="5365851" y="1741335"/>
            <a:ext cx="1768645" cy="1774715"/>
          </a:xfrm>
          <a:prstGeom prst="ellipse">
            <a:avLst/>
          </a:prstGeom>
          <a:ln w="12700">
            <a:noFill/>
          </a:ln>
        </p:spPr>
      </p:pic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F3C96834-22B2-4F11-81FC-918054546833}"/>
              </a:ext>
            </a:extLst>
          </p:cNvPr>
          <p:cNvSpPr txBox="1">
            <a:spLocks/>
          </p:cNvSpPr>
          <p:nvPr/>
        </p:nvSpPr>
        <p:spPr>
          <a:xfrm>
            <a:off x="909311" y="4496222"/>
            <a:ext cx="3181033" cy="150673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1867" kern="1200" spc="5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3F3F3F"/>
                </a:solidFill>
              </a:rPr>
              <a:t>National CPP Trainer</a:t>
            </a:r>
          </a:p>
          <a:p>
            <a:pPr algn="ctr"/>
            <a:r>
              <a:rPr lang="en-US" dirty="0">
                <a:solidFill>
                  <a:srgbClr val="3F3F3F"/>
                </a:solidFill>
              </a:rPr>
              <a:t>CPP Trainer of Trainers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8AE4A2F-7DFF-4BAB-8FDA-EE87C0B300D0}"/>
              </a:ext>
            </a:extLst>
          </p:cNvPr>
          <p:cNvSpPr txBox="1">
            <a:spLocks/>
          </p:cNvSpPr>
          <p:nvPr/>
        </p:nvSpPr>
        <p:spPr>
          <a:xfrm>
            <a:off x="595425" y="3891241"/>
            <a:ext cx="3549056" cy="40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2400" b="0" kern="1200" spc="50" baseline="0">
                <a:solidFill>
                  <a:schemeClr val="tx1"/>
                </a:solidFill>
                <a:latin typeface="Raleway"/>
                <a:ea typeface="+mn-ea"/>
                <a:cs typeface="Raleway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1067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1067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Joy Osofsky, </a:t>
            </a:r>
            <a:r>
              <a:rPr lang="en-US" sz="1400" dirty="0"/>
              <a:t>PhD</a:t>
            </a: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F6EFCA28-8816-49AF-AB2E-2E2D995B9E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585427" y="1639377"/>
            <a:ext cx="1828800" cy="1828800"/>
          </a:xfrm>
          <a:prstGeom prst="ellipse">
            <a:avLst/>
          </a:prstGeom>
          <a:ln w="12700"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D5E0CBB-DF7E-4793-B090-3CCB5D395FF2}"/>
              </a:ext>
            </a:extLst>
          </p:cNvPr>
          <p:cNvSpPr/>
          <p:nvPr/>
        </p:nvSpPr>
        <p:spPr>
          <a:xfrm>
            <a:off x="9019325" y="2781068"/>
            <a:ext cx="2463659" cy="1715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0D7B52-66B3-444D-8AC0-B9F751152E95}"/>
              </a:ext>
            </a:extLst>
          </p:cNvPr>
          <p:cNvSpPr txBox="1"/>
          <p:nvPr/>
        </p:nvSpPr>
        <p:spPr>
          <a:xfrm>
            <a:off x="9217605" y="3100036"/>
            <a:ext cx="2067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Training of Trainer </a:t>
            </a:r>
          </a:p>
        </p:txBody>
      </p:sp>
    </p:spTree>
    <p:extLst>
      <p:ext uri="{BB962C8B-B14F-4D97-AF65-F5344CB8AC3E}">
        <p14:creationId xmlns:p14="http://schemas.microsoft.com/office/powerpoint/2010/main" val="162784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001" y="487443"/>
            <a:ext cx="10213200" cy="1112836"/>
          </a:xfrm>
        </p:spPr>
        <p:txBody>
          <a:bodyPr/>
          <a:lstStyle/>
          <a:p>
            <a:r>
              <a:rPr lang="en-US" dirty="0"/>
              <a:t>Nebraska CPP Training Team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935714CF-ADF3-4C67-BBE5-008F8683E0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9229" y="1600200"/>
            <a:ext cx="1828800" cy="1828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239599" y="4530050"/>
            <a:ext cx="3422948" cy="1506732"/>
          </a:xfrm>
        </p:spPr>
        <p:txBody>
          <a:bodyPr vert="horz" lIns="121920" tIns="60960" rIns="121920" bIns="60960" rtlCol="0" anchor="t">
            <a:noAutofit/>
          </a:bodyPr>
          <a:lstStyle/>
          <a:p>
            <a:pPr algn="ctr"/>
            <a:r>
              <a:rPr lang="en-US">
                <a:solidFill>
                  <a:srgbClr val="3F3F3F"/>
                </a:solidFill>
              </a:rPr>
              <a:t>NE CPP Apprentice Trainer</a:t>
            </a:r>
            <a:endParaRPr lang="en-US" dirty="0">
              <a:solidFill>
                <a:srgbClr val="3F3F3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149717" y="3930152"/>
            <a:ext cx="3753808" cy="408228"/>
          </a:xfrm>
        </p:spPr>
        <p:txBody>
          <a:bodyPr/>
          <a:lstStyle/>
          <a:p>
            <a:r>
              <a:rPr lang="en-US"/>
              <a:t>Sarah Bernhardt, </a:t>
            </a:r>
            <a:r>
              <a:rPr lang="en-US" sz="1400"/>
              <a:t>LIMHP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20045" y="4530050"/>
            <a:ext cx="3522041" cy="1506732"/>
          </a:xfrm>
        </p:spPr>
        <p:txBody>
          <a:bodyPr vert="horz" lIns="121920" tIns="60960" rIns="121920" bIns="60960" rtlCol="0" anchor="t">
            <a:noAutofit/>
          </a:bodyPr>
          <a:lstStyle/>
          <a:p>
            <a:pPr algn="ctr"/>
            <a:r>
              <a:rPr lang="en-US" dirty="0">
                <a:solidFill>
                  <a:srgbClr val="3F3F3F"/>
                </a:solidFill>
              </a:rPr>
              <a:t>NE CPP Apprentice Trainer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320045" y="3910858"/>
            <a:ext cx="4553846" cy="412912"/>
          </a:xfrm>
        </p:spPr>
        <p:txBody>
          <a:bodyPr/>
          <a:lstStyle/>
          <a:p>
            <a:r>
              <a:rPr lang="en-US" dirty="0"/>
              <a:t>Lori Rodriquez-Fletcher, </a:t>
            </a:r>
            <a:r>
              <a:rPr lang="en-US" sz="1400" dirty="0"/>
              <a:t>LICSW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A36ACD28-567C-4341-A81C-DA53A65423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8070" y="1558486"/>
            <a:ext cx="1915555" cy="1912307"/>
          </a:xfrm>
          <a:prstGeom prst="ellipse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677793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4175-0FFB-4DDC-9BB7-2955DD046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refer a child and parent for CPP?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36838-8E7E-4D62-9BC8-D04AEB761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399" y="1512530"/>
            <a:ext cx="6711654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dirty="0">
                <a:ea typeface="+mj-lt"/>
                <a:cs typeface="+mj-lt"/>
              </a:rPr>
              <a:t>Complete a Trauma Screening to identify the need for services</a:t>
            </a:r>
          </a:p>
          <a:p>
            <a:pPr marL="342900" indent="-342900"/>
            <a:r>
              <a:rPr lang="en-US" dirty="0">
                <a:ea typeface="+mj-lt"/>
                <a:cs typeface="+mj-lt"/>
              </a:rPr>
              <a:t>Consider referring to CPP when a child has experienced:</a:t>
            </a:r>
            <a:endParaRPr lang="en-US" dirty="0"/>
          </a:p>
          <a:p>
            <a:pPr marL="0" indent="0">
              <a:buClr>
                <a:srgbClr val="8AD0D6"/>
              </a:buClr>
              <a:buNone/>
            </a:pPr>
            <a:r>
              <a:rPr lang="en-US" dirty="0">
                <a:ea typeface="+mj-lt"/>
                <a:cs typeface="+mj-lt"/>
              </a:rPr>
              <a:t>     - Trauma</a:t>
            </a:r>
          </a:p>
          <a:p>
            <a:pPr marL="0" indent="0">
              <a:buNone/>
            </a:pPr>
            <a:r>
              <a:rPr lang="en-US" dirty="0">
                <a:ea typeface="+mj-lt"/>
                <a:cs typeface="+mj-lt"/>
              </a:rPr>
              <a:t>     - Loss</a:t>
            </a:r>
            <a:endParaRPr lang="en-US" dirty="0"/>
          </a:p>
          <a:p>
            <a:pPr marL="0" indent="0">
              <a:buClr>
                <a:srgbClr val="8AD0D6"/>
              </a:buClr>
              <a:buNone/>
            </a:pPr>
            <a:r>
              <a:rPr lang="en-US" dirty="0">
                <a:ea typeface="+mj-lt"/>
                <a:cs typeface="+mj-lt"/>
              </a:rPr>
              <a:t>     - Ruptures in the parent-child relationship</a:t>
            </a:r>
            <a:endParaRPr lang="en-US" dirty="0"/>
          </a:p>
          <a:p>
            <a:pPr marL="0" indent="0">
              <a:buClr>
                <a:srgbClr val="8AD0D6"/>
              </a:buClr>
              <a:buNone/>
            </a:pPr>
            <a:r>
              <a:rPr lang="en-US" dirty="0">
                <a:ea typeface="+mj-lt"/>
                <a:cs typeface="+mj-lt"/>
              </a:rPr>
              <a:t>     - Other adjustments (moving placements)</a:t>
            </a:r>
            <a:endParaRPr lang="en-US" dirty="0"/>
          </a:p>
          <a:p>
            <a:pPr marL="0" indent="0">
              <a:buNone/>
            </a:pPr>
            <a:endParaRPr lang="en-US" dirty="0">
              <a:ea typeface="+mj-lt"/>
              <a:cs typeface="+mj-lt"/>
            </a:endParaRPr>
          </a:p>
          <a:p>
            <a:pPr marL="0" indent="0">
              <a:buNone/>
            </a:pPr>
            <a:endParaRPr lang="en-US" dirty="0">
              <a:ea typeface="+mj-lt"/>
              <a:cs typeface="+mj-lt"/>
            </a:endParaRPr>
          </a:p>
          <a:p>
            <a:pPr marL="0" indent="0">
              <a:buClr>
                <a:srgbClr val="8AD0D6"/>
              </a:buClr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283C82-FD56-4974-9F00-DF17D283AE37}"/>
              </a:ext>
            </a:extLst>
          </p:cNvPr>
          <p:cNvSpPr/>
          <p:nvPr/>
        </p:nvSpPr>
        <p:spPr>
          <a:xfrm>
            <a:off x="3327568" y="5564771"/>
            <a:ext cx="5536864" cy="1196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en-US" dirty="0"/>
              <a:t>For more information and a provider list visit</a:t>
            </a:r>
          </a:p>
          <a:p>
            <a:pPr algn="ctr">
              <a:spcBef>
                <a:spcPts val="1000"/>
              </a:spcBef>
            </a:pPr>
            <a:r>
              <a:rPr lang="en-US" dirty="0"/>
              <a:t> nebraskababies.com/CPP</a:t>
            </a:r>
          </a:p>
        </p:txBody>
      </p:sp>
    </p:spTree>
    <p:extLst>
      <p:ext uri="{BB962C8B-B14F-4D97-AF65-F5344CB8AC3E}">
        <p14:creationId xmlns:p14="http://schemas.microsoft.com/office/powerpoint/2010/main" val="1697415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224E8-C1D2-E443-8DC9-5326134F9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D8E67-7EC2-A241-BC93-7F14E0423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400C8-0DC4-814E-8DFC-16DB9A70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2E58DC-B7F6-4346-8EC9-8F3CBF5770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" y="0"/>
            <a:ext cx="12172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71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4379-500A-6248-B522-A0058C00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Parent-Child Interaction Therapy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IoWA</a:t>
            </a:r>
            <a:r>
              <a:rPr lang="en-US" dirty="0"/>
              <a:t>-PCIT model)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0BE0AA-DB2F-DD4F-B6DD-3496E0AA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8AC1D-3680-AB45-B690-B1E7CE20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302CE-FC83-9545-8B30-970E105C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67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300" y="1201723"/>
            <a:ext cx="2888120" cy="4454554"/>
          </a:xfrm>
        </p:spPr>
        <p:txBody>
          <a:bodyPr anchor="ctr">
            <a:normAutofit/>
          </a:bodyPr>
          <a:lstStyle/>
          <a:p>
            <a:r>
              <a:rPr lang="en-US" altLang="en-US" sz="3600" b="1"/>
              <a:t>Structure of PCIT coaching sessions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329969" y="647750"/>
            <a:ext cx="5850936" cy="5571066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buSzPct val="85000"/>
            </a:pPr>
            <a:r>
              <a:rPr lang="en-US" altLang="en-US" sz="1800"/>
              <a:t>Parent wears a bug-in-the-ear receiver while playing with child in playroom.</a:t>
            </a:r>
          </a:p>
          <a:p>
            <a:pPr>
              <a:spcBef>
                <a:spcPts val="0"/>
              </a:spcBef>
              <a:buSzPct val="85000"/>
            </a:pPr>
            <a:r>
              <a:rPr lang="en-US" altLang="en-US" sz="1800"/>
              <a:t>Therapist observes and coaches from an observation room using a microphone.</a:t>
            </a:r>
          </a:p>
          <a:p>
            <a:pPr>
              <a:spcBef>
                <a:spcPts val="0"/>
              </a:spcBef>
              <a:buSzPct val="85000"/>
            </a:pPr>
            <a:r>
              <a:rPr lang="en-US" altLang="en-US" sz="1800"/>
              <a:t>Therapist codes parent and child behaviors at start of session (5 min.).</a:t>
            </a:r>
          </a:p>
          <a:p>
            <a:pPr>
              <a:spcBef>
                <a:spcPts val="0"/>
              </a:spcBef>
              <a:buSzPct val="85000"/>
            </a:pPr>
            <a:r>
              <a:rPr lang="en-US" altLang="en-US" sz="1800"/>
              <a:t>Therapist coaches specific identified skills based on 5 min of coding. </a:t>
            </a:r>
          </a:p>
          <a:p>
            <a:pPr>
              <a:spcBef>
                <a:spcPts val="0"/>
              </a:spcBef>
              <a:buSzPct val="85000"/>
            </a:pPr>
            <a:r>
              <a:rPr lang="en-US" altLang="en-US" sz="1800"/>
              <a:t>*Spouses take turns being coached with child and observing spouse’s coaching.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FA8C9-DBB2-4BA0-88D6-FC85635E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531814"/>
            <a:ext cx="4457690" cy="172085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4800" dirty="0"/>
              <a:t>Nebraska PCIT Training Team </a:t>
            </a:r>
          </a:p>
        </p:txBody>
      </p:sp>
      <p:pic>
        <p:nvPicPr>
          <p:cNvPr id="11" name="Content Placeholder 1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C8CC746-6B4E-4D33-98C0-CD1FEF325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61" y="2843212"/>
            <a:ext cx="3524400" cy="3472117"/>
          </a:xfrm>
          <a:prstGeom prst="rect">
            <a:avLst/>
          </a:prstGeom>
        </p:spPr>
      </p:pic>
      <p:pic>
        <p:nvPicPr>
          <p:cNvPr id="7" name="Picture 6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C49A0C44-5BC7-4FC3-9BDF-8296BF59F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4055649" y="2858297"/>
            <a:ext cx="3524400" cy="3472117"/>
          </a:xfrm>
          <a:prstGeom prst="rect">
            <a:avLst/>
          </a:prstGeom>
        </p:spPr>
      </p:pic>
      <p:pic>
        <p:nvPicPr>
          <p:cNvPr id="15" name="Picture 1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033A9A9-6738-4EC6-929C-9EC2C4D993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612" y="2843213"/>
            <a:ext cx="3524400" cy="3472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EE914D-5B63-7C42-9F98-223F5D6FB9EC}"/>
              </a:ext>
            </a:extLst>
          </p:cNvPr>
          <p:cNvSpPr txBox="1"/>
          <p:nvPr/>
        </p:nvSpPr>
        <p:spPr>
          <a:xfrm>
            <a:off x="1158240" y="246888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Samantha </a:t>
            </a:r>
            <a:r>
              <a:rPr lang="en-US" dirty="0" err="1"/>
              <a:t>Byrns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75330D-AB40-0548-8C98-BB59BE6C335A}"/>
              </a:ext>
            </a:extLst>
          </p:cNvPr>
          <p:cNvSpPr txBox="1"/>
          <p:nvPr/>
        </p:nvSpPr>
        <p:spPr>
          <a:xfrm>
            <a:off x="4922053" y="246888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Joanna </a:t>
            </a:r>
            <a:r>
              <a:rPr lang="en-US" dirty="0" err="1"/>
              <a:t>Halbur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148156-EEA5-B34C-8930-9158D5197C51}"/>
              </a:ext>
            </a:extLst>
          </p:cNvPr>
          <p:cNvSpPr txBox="1"/>
          <p:nvPr/>
        </p:nvSpPr>
        <p:spPr>
          <a:xfrm>
            <a:off x="9113520" y="2468880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Jea</a:t>
            </a:r>
            <a:r>
              <a:rPr lang="en-US" dirty="0"/>
              <a:t> </a:t>
            </a:r>
            <a:r>
              <a:rPr lang="en-US" dirty="0" err="1"/>
              <a:t>Theis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458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11E4-1831-4635-ADD9-1275599C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you refer a child &amp; parent to PCIT?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B34C7-7B5A-4B48-AA7D-7C2A79D90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3110" y="2073067"/>
            <a:ext cx="6711654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dirty="0">
                <a:ea typeface="+mj-lt"/>
                <a:cs typeface="+mj-lt"/>
              </a:rPr>
              <a:t>Consider referring to PCIT when a child is displaying:</a:t>
            </a:r>
            <a:endParaRPr lang="en-US" dirty="0"/>
          </a:p>
          <a:p>
            <a:pPr marL="0" indent="0">
              <a:buClr>
                <a:srgbClr val="8AD0D6"/>
              </a:buClr>
              <a:buNone/>
            </a:pPr>
            <a:r>
              <a:rPr lang="en-US" dirty="0">
                <a:ea typeface="+mj-lt"/>
                <a:cs typeface="+mj-lt"/>
              </a:rPr>
              <a:t>     - Challenging behaviors</a:t>
            </a:r>
            <a:endParaRPr lang="en-US" dirty="0"/>
          </a:p>
          <a:p>
            <a:pPr marL="0" indent="0">
              <a:buClr>
                <a:srgbClr val="8AD0D6"/>
              </a:buClr>
              <a:buNone/>
            </a:pPr>
            <a:r>
              <a:rPr lang="en-US" dirty="0">
                <a:ea typeface="+mj-lt"/>
                <a:cs typeface="+mj-lt"/>
              </a:rPr>
              <a:t>     - Disruptive behaviors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ea typeface="+mj-lt"/>
                <a:cs typeface="+mj-lt"/>
              </a:rPr>
              <a:t>     - Concerns with attachment</a:t>
            </a:r>
          </a:p>
          <a:p>
            <a:pPr marL="0" indent="0">
              <a:buClr>
                <a:srgbClr val="8AD0D6"/>
              </a:buClr>
              <a:buNone/>
            </a:pPr>
            <a:r>
              <a:rPr lang="en-US" dirty="0">
                <a:ea typeface="+mj-lt"/>
                <a:cs typeface="+mj-lt"/>
              </a:rPr>
              <a:t>     - Or to help with parental stress, frustration, or skills</a:t>
            </a:r>
            <a:endParaRPr lang="en-US" dirty="0"/>
          </a:p>
          <a:p>
            <a:pPr marL="742950" lvl="1" indent="-285750">
              <a:lnSpc>
                <a:spcPct val="90000"/>
              </a:lnSpc>
              <a:spcBef>
                <a:spcPct val="0"/>
              </a:spcBef>
              <a:buClr>
                <a:srgbClr val="8AD0D6"/>
              </a:buClr>
              <a:buFont typeface="Wingdings 3"/>
              <a:buChar char=""/>
            </a:pPr>
            <a:endParaRPr lang="en-US" dirty="0"/>
          </a:p>
          <a:p>
            <a:pPr marL="0" indent="0">
              <a:buClr>
                <a:srgbClr val="8AD0D6"/>
              </a:buClr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885A0F-7CC5-49DD-A8BD-2F178C9AA26D}"/>
              </a:ext>
            </a:extLst>
          </p:cNvPr>
          <p:cNvSpPr/>
          <p:nvPr/>
        </p:nvSpPr>
        <p:spPr>
          <a:xfrm>
            <a:off x="3372499" y="5119452"/>
            <a:ext cx="5210882" cy="1287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 more information and a provider list visit 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nebraskababies.com/PCIT</a:t>
            </a:r>
          </a:p>
        </p:txBody>
      </p:sp>
    </p:spTree>
    <p:extLst>
      <p:ext uri="{BB962C8B-B14F-4D97-AF65-F5344CB8AC3E}">
        <p14:creationId xmlns:p14="http://schemas.microsoft.com/office/powerpoint/2010/main" val="207643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6B55-D614-4C1B-95A8-27586603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US"/>
              <a:t>The Nebraska Resource Project for Vulnerable Young Children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86726-16EB-40CB-9355-CAFED508F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805" y="2052116"/>
            <a:ext cx="5243780" cy="3997828"/>
          </a:xfrm>
        </p:spPr>
        <p:txBody>
          <a:bodyPr>
            <a:normAutofit/>
          </a:bodyPr>
          <a:lstStyle/>
          <a:p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Our mission is to improve the well-being of maltreated young children in Nebraska.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0E23FC6-5459-4C2B-B499-9F543BC72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29123" y="2924092"/>
            <a:ext cx="2222842" cy="222284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566343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F2CB8A-56DC-FF44-94F7-0314DE91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54CDC-294C-2C4D-A165-4FC1DEEC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202F7-8019-3140-90FC-C33E7225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199AA-4AD2-CD47-99DC-E6C3D05D24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56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A9C98-8CC0-6040-BBB3-3AAB6789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Circle of Security - Parenting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073C06-C170-2344-8D1B-ED116902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D29D5-3E7C-174B-BD1F-9C51CA89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23EAD-0329-EF4F-963C-4694F706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9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87C8E-F5E4-4E2E-A53F-7730D19EF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698" y="629268"/>
            <a:ext cx="5439730" cy="102566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457200"/>
            <a:r>
              <a:rPr lang="en-US" sz="3600" dirty="0">
                <a:solidFill>
                  <a:srgbClr val="EBEBEB"/>
                </a:solidFill>
              </a:rPr>
              <a:t>Circle of Security Parenting </a:t>
            </a:r>
            <a:r>
              <a:rPr lang="en-US" sz="2000" dirty="0">
                <a:solidFill>
                  <a:srgbClr val="EBEBEB"/>
                </a:solidFill>
              </a:rPr>
              <a:t>(COSP)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F123F11-E2E0-4D85-B549-26E1B9B93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55460"/>
            <a:ext cx="4846330" cy="3540080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E7041E-C376-4301-ABDB-3B2D4F2DB6CC}"/>
              </a:ext>
            </a:extLst>
          </p:cNvPr>
          <p:cNvSpPr txBox="1"/>
          <p:nvPr/>
        </p:nvSpPr>
        <p:spPr>
          <a:xfrm>
            <a:off x="2010698" y="2438401"/>
            <a:ext cx="3124882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8-week relationship-based parenting program​</a:t>
            </a:r>
          </a:p>
          <a:p>
            <a:pPr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Build on decades of attachment research and is evidenced based model</a:t>
            </a:r>
          </a:p>
          <a:p>
            <a:pPr defTabSz="457200">
              <a:spcBef>
                <a:spcPts val="1000"/>
              </a:spcBef>
              <a:buClr>
                <a:srgbClr val="F7F7F7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Facilitators of the program are from different backgrounds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2A6A119F-E1A6-4E27-9071-D68476447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451" y="6219889"/>
            <a:ext cx="21621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0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02CD-278B-4479-947D-AB3C95BE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you refer parents to COSP?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F220F-FB7B-444A-80F2-8F467991C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+mj-lt"/>
                <a:cs typeface="+mj-lt"/>
              </a:rPr>
              <a:t>- For support of the parent-child relationship</a:t>
            </a:r>
          </a:p>
          <a:p>
            <a:pPr marL="0" indent="0">
              <a:buNone/>
            </a:pPr>
            <a:r>
              <a:rPr lang="en-US" dirty="0">
                <a:ea typeface="+mj-lt"/>
                <a:cs typeface="+mj-lt"/>
              </a:rPr>
              <a:t>- Can refer all caregivers to COSP including:</a:t>
            </a:r>
            <a:endParaRPr lang="en-US" dirty="0"/>
          </a:p>
          <a:p>
            <a:pPr marL="342900" indent="-342900">
              <a:buClr>
                <a:srgbClr val="8AD0D6"/>
              </a:buClr>
            </a:pPr>
            <a:r>
              <a:rPr lang="en-US" dirty="0">
                <a:ea typeface="+mj-lt"/>
                <a:cs typeface="+mj-lt"/>
              </a:rPr>
              <a:t>Biological parents</a:t>
            </a:r>
            <a:endParaRPr lang="en-US" dirty="0"/>
          </a:p>
          <a:p>
            <a:pPr marL="342900" indent="-342900">
              <a:buClr>
                <a:srgbClr val="8AD0D6"/>
              </a:buClr>
            </a:pPr>
            <a:r>
              <a:rPr lang="en-US" dirty="0">
                <a:ea typeface="+mj-lt"/>
                <a:cs typeface="+mj-lt"/>
              </a:rPr>
              <a:t>Foster parents</a:t>
            </a:r>
            <a:endParaRPr lang="en-US" dirty="0"/>
          </a:p>
          <a:p>
            <a:pPr marL="342900" indent="-342900">
              <a:buClr>
                <a:srgbClr val="8AD0D6"/>
              </a:buClr>
            </a:pPr>
            <a:r>
              <a:rPr lang="en-US" dirty="0">
                <a:ea typeface="+mj-lt"/>
                <a:cs typeface="+mj-lt"/>
              </a:rPr>
              <a:t>Other caregivers</a:t>
            </a:r>
            <a:endParaRPr lang="en-US" dirty="0"/>
          </a:p>
          <a:p>
            <a:pPr marL="342900" indent="-342900">
              <a:buClr>
                <a:srgbClr val="8AD0D6"/>
              </a:buClr>
            </a:pPr>
            <a:endParaRPr lang="en-US" dirty="0"/>
          </a:p>
          <a:p>
            <a:pPr marL="0" indent="0">
              <a:buClr>
                <a:srgbClr val="8AD0D6"/>
              </a:buClr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2EC21-BC89-4F7A-95F7-D1211996CA48}"/>
              </a:ext>
            </a:extLst>
          </p:cNvPr>
          <p:cNvSpPr/>
          <p:nvPr/>
        </p:nvSpPr>
        <p:spPr>
          <a:xfrm>
            <a:off x="3502537" y="4898430"/>
            <a:ext cx="5180934" cy="1347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more information and a provider list visit 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www.necosp.org</a:t>
            </a:r>
          </a:p>
        </p:txBody>
      </p:sp>
    </p:spTree>
    <p:extLst>
      <p:ext uri="{BB962C8B-B14F-4D97-AF65-F5344CB8AC3E}">
        <p14:creationId xmlns:p14="http://schemas.microsoft.com/office/powerpoint/2010/main" val="4102725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EBD18B4-472F-4790-884B-C456D60E6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82" y="179340"/>
            <a:ext cx="4892875" cy="63726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EAF27-B36A-4C4A-A49C-26AB58352F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360" y="290225"/>
            <a:ext cx="5334000" cy="2953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B58E1-2D33-D943-AABF-6A37EB34CA85}"/>
              </a:ext>
            </a:extLst>
          </p:cNvPr>
          <p:cNvSpPr txBox="1"/>
          <p:nvPr/>
        </p:nvSpPr>
        <p:spPr>
          <a:xfrm>
            <a:off x="6248400" y="4297680"/>
            <a:ext cx="48158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/>
              <a:t>www.nebraskababies.com</a:t>
            </a:r>
            <a:r>
              <a:rPr lang="en-US" sz="2300" b="1" dirty="0"/>
              <a:t>/</a:t>
            </a:r>
            <a:r>
              <a:rPr lang="en-US" sz="2300" b="1" dirty="0" err="1"/>
              <a:t>ecmh</a:t>
            </a:r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963673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Text, letter&#10;&#10;Description automatically generated">
            <a:extLst>
              <a:ext uri="{FF2B5EF4-FFF2-40B4-BE49-F238E27FC236}">
                <a16:creationId xmlns:a16="http://schemas.microsoft.com/office/drawing/2014/main" id="{963FADF8-6522-4240-91F7-EC8C7B5EB90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A6E381-7CDD-4999-B9C7-CD31E749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B3C5E-E520-4B9D-8574-178AD4C9F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9425" y="2955147"/>
            <a:ext cx="5257801" cy="26297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Samantha Byrns, ECMH Project Manager</a:t>
            </a:r>
          </a:p>
          <a:p>
            <a:r>
              <a:rPr lang="en-US" dirty="0">
                <a:hlinkClick r:id="rId4"/>
              </a:rPr>
              <a:t>sbyrns2@unl.edu</a:t>
            </a: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Lindsey Ondrak, ECMH Outreach &amp; Training Specialist</a:t>
            </a:r>
          </a:p>
          <a:p>
            <a:r>
              <a:rPr lang="en-US" dirty="0">
                <a:hlinkClick r:id="rId5"/>
              </a:rPr>
              <a:t>Lindsey.ondrak@unl.edu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A8A389-F555-492F-BA85-7A3964C64334}"/>
              </a:ext>
            </a:extLst>
          </p:cNvPr>
          <p:cNvSpPr txBox="1"/>
          <p:nvPr/>
        </p:nvSpPr>
        <p:spPr>
          <a:xfrm>
            <a:off x="7942886" y="6238090"/>
            <a:ext cx="64811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simplysarafina.blogspot.com/2011/04/thank-you-thursday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2076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A450-FCF7-4103-91ED-D8FE4FEE2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62331" y="411134"/>
            <a:ext cx="7958331" cy="1077229"/>
          </a:xfrm>
        </p:spPr>
        <p:txBody>
          <a:bodyPr>
            <a:normAutofit/>
          </a:bodyPr>
          <a:lstStyle/>
          <a:p>
            <a:r>
              <a:rPr lang="en-US" sz="4000" dirty="0"/>
              <a:t>ECMH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17843-93F2-4C86-99E0-26502907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264" y="1950532"/>
            <a:ext cx="10515600" cy="4160520"/>
          </a:xfrm>
        </p:spPr>
        <p:txBody>
          <a:bodyPr/>
          <a:lstStyle/>
          <a:p>
            <a:r>
              <a:rPr lang="en-US" sz="2800" b="1" dirty="0"/>
              <a:t>Projects</a:t>
            </a:r>
          </a:p>
          <a:p>
            <a:pPr lvl="1"/>
            <a:r>
              <a:rPr lang="en-US" dirty="0"/>
              <a:t>Child-Parent Psychotherapy </a:t>
            </a:r>
          </a:p>
          <a:p>
            <a:pPr lvl="1"/>
            <a:r>
              <a:rPr lang="en-US" dirty="0"/>
              <a:t>Parent-Child Interaction Therapy (</a:t>
            </a:r>
            <a:r>
              <a:rPr lang="en-US" dirty="0" err="1"/>
              <a:t>IoWA</a:t>
            </a:r>
            <a:r>
              <a:rPr lang="en-US" dirty="0"/>
              <a:t>-PCIT)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Outreach and training to professionals</a:t>
            </a:r>
          </a:p>
          <a:p>
            <a:pPr lvl="1"/>
            <a:r>
              <a:rPr lang="en-US" dirty="0"/>
              <a:t>Online training series (Trauma Screen, Classroom) </a:t>
            </a:r>
          </a:p>
          <a:p>
            <a:pPr lvl="1"/>
            <a:r>
              <a:rPr lang="en-US" dirty="0"/>
              <a:t>Community of Practice to ECMH clinicians </a:t>
            </a:r>
          </a:p>
          <a:p>
            <a:pPr lvl="1"/>
            <a:endParaRPr lang="en-US" dirty="0"/>
          </a:p>
        </p:txBody>
      </p:sp>
      <p:pic>
        <p:nvPicPr>
          <p:cNvPr id="1026" name="Picture 2" descr="headshot of Samantha Byrns">
            <a:extLst>
              <a:ext uri="{FF2B5EF4-FFF2-40B4-BE49-F238E27FC236}">
                <a16:creationId xmlns:a16="http://schemas.microsoft.com/office/drawing/2014/main" id="{DC06956A-5966-42BD-9503-9C9979640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027" y="320040"/>
            <a:ext cx="2032985" cy="2484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dsey ondrak">
            <a:extLst>
              <a:ext uri="{FF2B5EF4-FFF2-40B4-BE49-F238E27FC236}">
                <a16:creationId xmlns:a16="http://schemas.microsoft.com/office/drawing/2014/main" id="{15AF1FE0-273B-47D9-93BE-700663D8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6012" y="1950532"/>
            <a:ext cx="2070023" cy="25300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lissa Villarreal">
            <a:extLst>
              <a:ext uri="{FF2B5EF4-FFF2-40B4-BE49-F238E27FC236}">
                <a16:creationId xmlns:a16="http://schemas.microsoft.com/office/drawing/2014/main" id="{8F013396-8683-40CB-9498-DD78D7B30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598" y="4038600"/>
            <a:ext cx="2073781" cy="2534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60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A1D74-D8F1-4864-9B35-6DD17E1C5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4986954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Early Childhood </a:t>
            </a:r>
            <a:br>
              <a:rPr lang="en-US" dirty="0"/>
            </a:br>
            <a:r>
              <a:rPr lang="en-US" dirty="0"/>
              <a:t>Mental Health</a:t>
            </a:r>
          </a:p>
        </p:txBody>
      </p:sp>
      <p:pic>
        <p:nvPicPr>
          <p:cNvPr id="5" name="Picture 5" descr="A picture containing person, man, indoor, eating&#10;&#10;Description generated with very high confidence">
            <a:extLst>
              <a:ext uri="{FF2B5EF4-FFF2-40B4-BE49-F238E27FC236}">
                <a16:creationId xmlns:a16="http://schemas.microsoft.com/office/drawing/2014/main" id="{200CF560-5D4F-4371-B917-8648B82D28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7534656" y="227"/>
            <a:ext cx="4657039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B6DBBA-9000-4DAB-A43E-B7C17CF27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0157" y="2279561"/>
            <a:ext cx="6038516" cy="46268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10000"/>
              </a:lnSpc>
            </a:pPr>
            <a:r>
              <a:rPr lang="en-US" sz="1800" dirty="0"/>
              <a:t>1. The most growth and development of the entire life cycle and the most sensitive period of brain development.</a:t>
            </a:r>
          </a:p>
          <a:p>
            <a:pPr marL="0" indent="0">
              <a:lnSpc>
                <a:spcPct val="110000"/>
              </a:lnSpc>
            </a:pPr>
            <a:r>
              <a:rPr lang="en-US" sz="1800" dirty="0"/>
              <a:t>2. Experiences that a child has during this time shape the architecture of the brain. </a:t>
            </a:r>
          </a:p>
          <a:p>
            <a:pPr marL="0" indent="0">
              <a:lnSpc>
                <a:spcPct val="110000"/>
              </a:lnSpc>
            </a:pPr>
            <a:r>
              <a:rPr lang="en-US" sz="1800" dirty="0"/>
              <a:t>3. Emotional, social, and cognitive competencies unfold in the context of the caregiving relationships.</a:t>
            </a:r>
          </a:p>
          <a:p>
            <a:pPr marL="0" indent="0">
              <a:lnSpc>
                <a:spcPct val="110000"/>
              </a:lnSpc>
            </a:pPr>
            <a:r>
              <a:rPr lang="en-US" sz="1800" dirty="0"/>
              <a:t>4. There are misconceptions that young children are inherently resilient and are immune to the early effects of adversity and trauma. </a:t>
            </a:r>
          </a:p>
          <a:p>
            <a:pPr marL="0" indent="0">
              <a:lnSpc>
                <a:spcPct val="110000"/>
              </a:lnSpc>
            </a:pPr>
            <a:endParaRPr lang="en-US" sz="1400" dirty="0"/>
          </a:p>
          <a:p>
            <a:pPr marL="514350" indent="-514350">
              <a:lnSpc>
                <a:spcPct val="11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50286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C50A-A5B1-4DB9-A443-87E42923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444" y="730783"/>
            <a:ext cx="4986954" cy="1077229"/>
          </a:xfrm>
        </p:spPr>
        <p:txBody>
          <a:bodyPr>
            <a:normAutofit/>
          </a:bodyPr>
          <a:lstStyle/>
          <a:p>
            <a:pPr algn="l"/>
            <a:r>
              <a:rPr lang="en-US" sz="2600" i="1" dirty="0"/>
              <a:t>What do these evidence-based practices have in common?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1588B-AA68-403B-86BC-613EFAEE4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054" y="2052116"/>
            <a:ext cx="5659233" cy="4161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u="sng" dirty="0"/>
              <a:t>They are all focused on the parent child-relationship. </a:t>
            </a:r>
          </a:p>
          <a:p>
            <a:pPr marL="0" indent="0">
              <a:buNone/>
            </a:pPr>
            <a:r>
              <a:rPr lang="en-US" b="1" i="1" u="sng" dirty="0"/>
              <a:t>Why focus on the Attachment Relationship?</a:t>
            </a:r>
          </a:p>
          <a:p>
            <a:pPr marL="0" indent="0">
              <a:buNone/>
            </a:pPr>
            <a:r>
              <a:rPr lang="en-US" dirty="0"/>
              <a:t>“Loving parental care has unmatched transformational powers in restoring the child’s developmental momentum in risk situations.” </a:t>
            </a:r>
            <a:endParaRPr lang="en-US" b="1" i="1" dirty="0"/>
          </a:p>
          <a:p>
            <a:pPr lvl="1"/>
            <a:endParaRPr lang="en-US" dirty="0"/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617B634C-2474-4C70-B6E2-4EFAF76752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429" r="-2" b="-2"/>
          <a:stretch/>
        </p:blipFill>
        <p:spPr>
          <a:xfrm>
            <a:off x="7534656" y="227"/>
            <a:ext cx="465703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C9C17-11BD-40A9-AA6E-3F6941C5497F}"/>
              </a:ext>
            </a:extLst>
          </p:cNvPr>
          <p:cNvSpPr txBox="1"/>
          <p:nvPr/>
        </p:nvSpPr>
        <p:spPr>
          <a:xfrm>
            <a:off x="9626569" y="6658172"/>
            <a:ext cx="256512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5" tooltip="https://en.wikipedia.org/wiki/Parent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3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BC76-CBB4-4D6A-A227-C4AD2E576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ECMH Services in Nebraska Video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7D129-E222-3A4E-899B-A2946E3B2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BC76-CBB4-4D6A-A227-C4AD2E5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208" y="808056"/>
            <a:ext cx="7958331" cy="1077229"/>
          </a:xfrm>
        </p:spPr>
        <p:txBody>
          <a:bodyPr/>
          <a:lstStyle/>
          <a:p>
            <a:r>
              <a:rPr lang="en-US" dirty="0"/>
              <a:t>ECMH Services in Nebraska Video and Guide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450C51-1B1B-7A44-92ED-0BB128626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208" y="1610965"/>
            <a:ext cx="4164615" cy="230600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01F4C0-A3D6-7A48-AB3F-87B9F2355E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364" y="1905287"/>
            <a:ext cx="3455175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B31AED-B25C-3C41-B754-E075C51BC461}"/>
              </a:ext>
            </a:extLst>
          </p:cNvPr>
          <p:cNvSpPr txBox="1"/>
          <p:nvPr/>
        </p:nvSpPr>
        <p:spPr>
          <a:xfrm>
            <a:off x="1341120" y="4922520"/>
            <a:ext cx="51083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/>
              <a:t>www.nebraskababies.com</a:t>
            </a:r>
            <a:r>
              <a:rPr lang="en-US" sz="2500" b="1" dirty="0"/>
              <a:t>/</a:t>
            </a:r>
            <a:r>
              <a:rPr lang="en-US" sz="2500" b="1" dirty="0" err="1"/>
              <a:t>ecmh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588500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B6957-3026-4EF9-873F-D1B4F9C8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3 Evidenced-Based Practices </a:t>
            </a:r>
            <a:br>
              <a:rPr lang="en-US" dirty="0"/>
            </a:br>
            <a:r>
              <a:rPr lang="en-US" dirty="0"/>
              <a:t>in Nebraska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61D8EE-6328-42C4-9D8A-E9DFBF07AF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929924"/>
              </p:ext>
            </p:extLst>
          </p:nvPr>
        </p:nvGraphicFramePr>
        <p:xfrm>
          <a:off x="2611808" y="2367883"/>
          <a:ext cx="7958330" cy="336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92687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65EA-E299-1341-B5AB-56A1E0B4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Parent Psychotherapy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4ED51-3595-894E-8E7E-012DD5D5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8CAB4-90A2-9B48-A09B-AC82B02D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10BC62-6D3C-5440-AC9E-192275EC4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9136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ush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1E24B2F95E5F4E875E0D91393FFE18" ma:contentTypeVersion="14" ma:contentTypeDescription="Create a new document." ma:contentTypeScope="" ma:versionID="390636204632edbf3540205f08988ebe">
  <xsd:schema xmlns:xsd="http://www.w3.org/2001/XMLSchema" xmlns:xs="http://www.w3.org/2001/XMLSchema" xmlns:p="http://schemas.microsoft.com/office/2006/metadata/properties" xmlns:ns2="a0a068f4-6712-48ec-a20f-1de656eaa10e" xmlns:ns3="f91effe1-71ed-4fb6-9e64-44cf3223fcfb" targetNamespace="http://schemas.microsoft.com/office/2006/metadata/properties" ma:root="true" ma:fieldsID="ef46b8968ecae48b59d8cb89184e0dfe" ns2:_="" ns3:_="">
    <xsd:import namespace="a0a068f4-6712-48ec-a20f-1de656eaa10e"/>
    <xsd:import namespace="f91effe1-71ed-4fb6-9e64-44cf3223fcfb"/>
    <xsd:element name="properties">
      <xsd:complexType>
        <xsd:sequence>
          <xsd:element name="documentManagement">
            <xsd:complexType>
              <xsd:all>
                <xsd:element ref="ns2:MigrationSourceURL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a068f4-6712-48ec-a20f-1de656eaa10e" elementFormDefault="qualified">
    <xsd:import namespace="http://schemas.microsoft.com/office/2006/documentManagement/types"/>
    <xsd:import namespace="http://schemas.microsoft.com/office/infopath/2007/PartnerControls"/>
    <xsd:element name="MigrationSourceURL" ma:index="8" nillable="true" ma:displayName="MigrationSourceURL" ma:internalName="MigrationSourceURL">
      <xsd:simpleType>
        <xsd:restriction base="dms:Note">
          <xsd:maxLength value="255"/>
        </xsd:restriction>
      </xsd:simpleType>
    </xsd:element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effe1-71ed-4fb6-9e64-44cf3223fcfb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a0a068f4-6712-48ec-a20f-1de656eaa10e" xsi:nil="true"/>
    <MigrationSourceURL xmlns="a0a068f4-6712-48ec-a20f-1de656eaa10e" xsi:nil="true"/>
  </documentManagement>
</p:properties>
</file>

<file path=customXml/itemProps1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496006-4EF5-4DF3-B078-89B9ED181EAF}"/>
</file>

<file path=customXml/itemProps3.xml><?xml version="1.0" encoding="utf-8"?>
<ds:datastoreItem xmlns:ds="http://schemas.openxmlformats.org/officeDocument/2006/customXml" ds:itemID="{9DFCC198-DBFA-46B2-A241-8E3888E63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Brush presentation</Template>
  <TotalTime>458</TotalTime>
  <Words>928</Words>
  <Application>Microsoft Macintosh PowerPoint</Application>
  <PresentationFormat>Widescreen</PresentationFormat>
  <Paragraphs>150</Paragraphs>
  <Slides>25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Century Gothic</vt:lpstr>
      <vt:lpstr>Elephant</vt:lpstr>
      <vt:lpstr>Montserrat</vt:lpstr>
      <vt:lpstr>MS Shell Dlg 2</vt:lpstr>
      <vt:lpstr>Raleway</vt:lpstr>
      <vt:lpstr>Wingdings</vt:lpstr>
      <vt:lpstr>Wingdings 3</vt:lpstr>
      <vt:lpstr>Brush</vt:lpstr>
      <vt:lpstr>Madison</vt:lpstr>
      <vt:lpstr>Acrobat Document</vt:lpstr>
      <vt:lpstr>Early Childhood Mental Health</vt:lpstr>
      <vt:lpstr>The Nebraska Resource Project for Vulnerable Young Children</vt:lpstr>
      <vt:lpstr>ECMH Team</vt:lpstr>
      <vt:lpstr>Early Childhood  Mental Health</vt:lpstr>
      <vt:lpstr>What do these evidence-based practices have in common?</vt:lpstr>
      <vt:lpstr>ECMH Services in Nebraska Video</vt:lpstr>
      <vt:lpstr>ECMH Services in Nebraska Video and Guide</vt:lpstr>
      <vt:lpstr>3 Evidenced-Based Practices  in Nebraska </vt:lpstr>
      <vt:lpstr>Child Parent Psychotherapy</vt:lpstr>
      <vt:lpstr>A CPP Session:</vt:lpstr>
      <vt:lpstr>Nebraska CPP Training Team</vt:lpstr>
      <vt:lpstr>Nebraska CPP Training Team</vt:lpstr>
      <vt:lpstr>Nebraska CPP Training Team</vt:lpstr>
      <vt:lpstr>When to refer a child and parent for CPP?</vt:lpstr>
      <vt:lpstr>PowerPoint Presentation</vt:lpstr>
      <vt:lpstr>Parent-Child Interaction Therapy (IoWA-PCIT model)</vt:lpstr>
      <vt:lpstr>Structure of PCIT coaching sessions</vt:lpstr>
      <vt:lpstr>Nebraska PCIT Training Team </vt:lpstr>
      <vt:lpstr>When do you refer a child &amp; parent to PCIT?</vt:lpstr>
      <vt:lpstr>PowerPoint Presentation</vt:lpstr>
      <vt:lpstr>Circle of Security - Parenting</vt:lpstr>
      <vt:lpstr>Circle of Security Parenting (COSP)</vt:lpstr>
      <vt:lpstr>When do you refer parents to COSP?</vt:lpstr>
      <vt:lpstr>PowerPoint Presentation</vt:lpstr>
      <vt:lpstr>Thank 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Mental Health</dc:title>
  <dc:creator>Samantha Byrns</dc:creator>
  <cp:lastModifiedBy>Kelli Hauptman</cp:lastModifiedBy>
  <cp:revision>13</cp:revision>
  <dcterms:created xsi:type="dcterms:W3CDTF">2021-11-12T01:08:29Z</dcterms:created>
  <dcterms:modified xsi:type="dcterms:W3CDTF">2021-12-02T16:49:46Z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0x0101005D1E24B2F95E5F4E875E0D91393FFE18</vt:lpwstr>
  </property>
</Properties>
</file>