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notesMasterIdLst>
    <p:notesMasterId r:id="rId4"/>
  </p:notesMasterIdLst>
  <p:sldIdLst>
    <p:sldId id="266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434" autoAdjust="0"/>
  </p:normalViewPr>
  <p:slideViewPr>
    <p:cSldViewPr snapToGrid="0">
      <p:cViewPr varScale="1">
        <p:scale>
          <a:sx n="84" d="100"/>
          <a:sy n="84" d="100"/>
        </p:scale>
        <p:origin x="-143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EE376-7D2D-4680-AB3B-0C7354C9BE3E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5DF12-E124-401C-B503-3476B2BB4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0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250825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3792898"/>
            <a:ext cx="6739803" cy="4706370"/>
          </a:xfrm>
        </p:spPr>
        <p:txBody>
          <a:bodyPr>
            <a:noAutofit/>
          </a:bodyPr>
          <a:lstStyle/>
          <a:p>
            <a:pPr defTabSz="864931">
              <a:defRPr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F66034-E80D-420C-8E02-F57C9934263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5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0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64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92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6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8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54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908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73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524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ew FSG Layout - no grey box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66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8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394494" y="526689"/>
            <a:ext cx="8355012" cy="659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 sz="2000" b="1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Rectangle 17"/>
          <p:cNvSpPr>
            <a:spLocks noChangeArrowheads="1"/>
          </p:cNvSpPr>
          <p:nvPr userDrawn="1"/>
        </p:nvSpPr>
        <p:spPr bwMode="auto">
          <a:xfrm>
            <a:off x="8310118" y="-630"/>
            <a:ext cx="8338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100" b="1" dirty="0">
                <a:solidFill>
                  <a:srgbClr val="FFFFFF"/>
                </a:solidFill>
                <a:latin typeface="+mj-lt"/>
              </a:rPr>
              <a:t>FSG.ORG</a:t>
            </a:r>
            <a:endParaRPr lang="en-US" sz="1100" b="1" dirty="0">
              <a:latin typeface="+mj-lt"/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auto">
          <a:xfrm>
            <a:off x="8668708" y="6477000"/>
            <a:ext cx="339838" cy="19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18288" rIns="90488" bIns="18288" anchor="ctr">
            <a:spAutoFit/>
          </a:bodyPr>
          <a:lstStyle/>
          <a:p>
            <a:pPr algn="ctr" eaLnBrk="0" hangingPunct="0"/>
            <a:fld id="{090EB062-F74A-48E3-949C-AE146B96ACCE}" type="slidenum">
              <a:rPr lang="en-US" sz="1000">
                <a:solidFill>
                  <a:schemeClr val="accent2">
                    <a:lumMod val="75000"/>
                  </a:schemeClr>
                </a:solidFill>
                <a:latin typeface="+mj-lt"/>
              </a:rPr>
              <a:pPr algn="ctr" eaLnBrk="0" hangingPunct="0"/>
              <a:t>‹#›</a:t>
            </a:fld>
            <a:endParaRPr lang="en-US" sz="1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8533254" y="6675899"/>
            <a:ext cx="610746" cy="18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r>
              <a:rPr lang="en-US" sz="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© </a:t>
            </a:r>
            <a:r>
              <a:rPr lang="en-US" sz="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2014 </a:t>
            </a:r>
            <a:r>
              <a:rPr lang="en-US" sz="6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FSG</a:t>
            </a:r>
          </a:p>
        </p:txBody>
      </p:sp>
    </p:spTree>
    <p:extLst>
      <p:ext uri="{BB962C8B-B14F-4D97-AF65-F5344CB8AC3E}">
        <p14:creationId xmlns:p14="http://schemas.microsoft.com/office/powerpoint/2010/main" val="831500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8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01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17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1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0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992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726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2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hyperlink" Target="http://s.socialinnovation.ca/files/Constellation%20Paper%20-%20Surman%20-%20Jun%202008%20SI%20Journal_0.pdf" TargetMode="Externa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46200" y="544829"/>
            <a:ext cx="7252334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000" b="1" spc="-10" dirty="0">
                <a:solidFill>
                  <a:schemeClr val="bg1"/>
                </a:solidFill>
                <a:latin typeface="Arial"/>
                <a:cs typeface="Arial"/>
              </a:rPr>
              <a:t>P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artners</a:t>
            </a:r>
            <a:r>
              <a:rPr sz="2000" b="1" spc="-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Are</a:t>
            </a:r>
            <a:r>
              <a:rPr sz="2000" b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ngaged</a:t>
            </a:r>
            <a:r>
              <a:rPr sz="2000" b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at</a:t>
            </a:r>
            <a:r>
              <a:rPr sz="2000" b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Mu</a:t>
            </a:r>
            <a:r>
              <a:rPr sz="2000" b="1" spc="-10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tip</a:t>
            </a:r>
            <a:r>
              <a:rPr sz="2000" b="1" spc="-10" dirty="0">
                <a:solidFill>
                  <a:schemeClr val="bg1"/>
                </a:solidFill>
                <a:latin typeface="Arial"/>
                <a:cs typeface="Arial"/>
              </a:rPr>
              <a:t>l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sz="20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Le</a:t>
            </a:r>
            <a:r>
              <a:rPr sz="2000" b="1" spc="-25" dirty="0">
                <a:solidFill>
                  <a:schemeClr val="bg1"/>
                </a:solidFill>
                <a:latin typeface="Arial"/>
                <a:cs typeface="Arial"/>
              </a:rPr>
              <a:t>v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els,</a:t>
            </a:r>
            <a:r>
              <a:rPr sz="20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spc="40" dirty="0">
                <a:solidFill>
                  <a:schemeClr val="bg1"/>
                </a:solidFill>
                <a:latin typeface="Arial"/>
                <a:cs typeface="Arial"/>
              </a:rPr>
              <a:t>w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sz="2000" b="1" spc="-15" dirty="0">
                <a:solidFill>
                  <a:schemeClr val="bg1"/>
                </a:solidFill>
                <a:latin typeface="Arial"/>
                <a:cs typeface="Arial"/>
              </a:rPr>
              <a:t>t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h</a:t>
            </a:r>
            <a:r>
              <a:rPr sz="2000" b="1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the</a:t>
            </a:r>
            <a:r>
              <a:rPr sz="2000" b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Backbone</a:t>
            </a:r>
            <a:endParaRPr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lnSpc>
                <a:spcPts val="2380"/>
              </a:lnSpc>
              <a:tabLst>
                <a:tab pos="5443855" algn="l"/>
              </a:tabLst>
            </a:pP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Coordinating</a:t>
            </a:r>
            <a:r>
              <a:rPr sz="2000" b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the</a:t>
            </a:r>
            <a:r>
              <a:rPr sz="2000" b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spc="-114" dirty="0">
                <a:solidFill>
                  <a:schemeClr val="bg1"/>
                </a:solidFill>
                <a:latin typeface="Arial"/>
                <a:cs typeface="Arial"/>
              </a:rPr>
              <a:t>V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arious</a:t>
            </a:r>
            <a:r>
              <a:rPr sz="2000" b="1" spc="-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Leaders,</a:t>
            </a:r>
            <a:r>
              <a:rPr sz="2000" b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Partners,	and</a:t>
            </a:r>
            <a:r>
              <a:rPr sz="2000" b="1" spc="-1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chemeClr val="bg1"/>
                </a:solidFill>
                <a:latin typeface="Arial"/>
                <a:cs typeface="Arial"/>
              </a:rPr>
              <a:t>Groups</a:t>
            </a:r>
            <a:endParaRPr sz="2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05200" y="2959989"/>
            <a:ext cx="2540" cy="607060"/>
          </a:xfrm>
          <a:custGeom>
            <a:avLst/>
            <a:gdLst/>
            <a:ahLst/>
            <a:cxnLst/>
            <a:rect l="l" t="t" r="r" b="b"/>
            <a:pathLst>
              <a:path w="2539" h="607060">
                <a:moveTo>
                  <a:pt x="0" y="606678"/>
                </a:moveTo>
                <a:lnTo>
                  <a:pt x="2159" y="0"/>
                </a:lnTo>
              </a:path>
            </a:pathLst>
          </a:custGeom>
          <a:ln w="38100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33269" y="2666873"/>
            <a:ext cx="0" cy="899794"/>
          </a:xfrm>
          <a:custGeom>
            <a:avLst/>
            <a:gdLst/>
            <a:ahLst/>
            <a:cxnLst/>
            <a:rect l="l" t="t" r="r" b="b"/>
            <a:pathLst>
              <a:path h="899795">
                <a:moveTo>
                  <a:pt x="0" y="899794"/>
                </a:moveTo>
                <a:lnTo>
                  <a:pt x="0" y="0"/>
                </a:lnTo>
              </a:path>
            </a:pathLst>
          </a:custGeom>
          <a:ln w="38100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40510" y="2959989"/>
            <a:ext cx="2540" cy="607060"/>
          </a:xfrm>
          <a:custGeom>
            <a:avLst/>
            <a:gdLst/>
            <a:ahLst/>
            <a:cxnLst/>
            <a:rect l="l" t="t" r="r" b="b"/>
            <a:pathLst>
              <a:path w="2540" h="607060">
                <a:moveTo>
                  <a:pt x="0" y="606678"/>
                </a:moveTo>
                <a:lnTo>
                  <a:pt x="2159" y="0"/>
                </a:lnTo>
              </a:path>
            </a:pathLst>
          </a:custGeom>
          <a:ln w="38100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2669" y="2959989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60">
                <a:moveTo>
                  <a:pt x="0" y="0"/>
                </a:moveTo>
                <a:lnTo>
                  <a:pt x="1965706" y="0"/>
                </a:lnTo>
              </a:path>
            </a:pathLst>
          </a:custGeom>
          <a:ln w="38100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0126" y="1916557"/>
            <a:ext cx="524510" cy="3950970"/>
          </a:xfrm>
          <a:custGeom>
            <a:avLst/>
            <a:gdLst/>
            <a:ahLst/>
            <a:cxnLst/>
            <a:rect l="l" t="t" r="r" b="b"/>
            <a:pathLst>
              <a:path w="524510" h="3950970">
                <a:moveTo>
                  <a:pt x="437070" y="0"/>
                </a:moveTo>
                <a:lnTo>
                  <a:pt x="76596" y="664"/>
                </a:lnTo>
                <a:lnTo>
                  <a:pt x="37551" y="15642"/>
                </a:lnTo>
                <a:lnTo>
                  <a:pt x="10265" y="46355"/>
                </a:lnTo>
                <a:lnTo>
                  <a:pt x="0" y="87502"/>
                </a:lnTo>
                <a:lnTo>
                  <a:pt x="654" y="3874180"/>
                </a:lnTo>
                <a:lnTo>
                  <a:pt x="15585" y="3913256"/>
                </a:lnTo>
                <a:lnTo>
                  <a:pt x="46262" y="3940567"/>
                </a:lnTo>
                <a:lnTo>
                  <a:pt x="87414" y="3950842"/>
                </a:lnTo>
                <a:lnTo>
                  <a:pt x="447822" y="3950188"/>
                </a:lnTo>
                <a:lnTo>
                  <a:pt x="486898" y="3935257"/>
                </a:lnTo>
                <a:lnTo>
                  <a:pt x="514209" y="3904580"/>
                </a:lnTo>
                <a:lnTo>
                  <a:pt x="524484" y="3863428"/>
                </a:lnTo>
                <a:lnTo>
                  <a:pt x="523821" y="76686"/>
                </a:lnTo>
                <a:lnTo>
                  <a:pt x="508875" y="37616"/>
                </a:lnTo>
                <a:lnTo>
                  <a:pt x="478203" y="10287"/>
                </a:lnTo>
                <a:lnTo>
                  <a:pt x="437070" y="0"/>
                </a:lnTo>
                <a:close/>
              </a:path>
            </a:pathLst>
          </a:custGeom>
          <a:solidFill>
            <a:srgbClr val="BBE2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0126" y="1916557"/>
            <a:ext cx="524510" cy="3950970"/>
          </a:xfrm>
          <a:custGeom>
            <a:avLst/>
            <a:gdLst/>
            <a:ahLst/>
            <a:cxnLst/>
            <a:rect l="l" t="t" r="r" b="b"/>
            <a:pathLst>
              <a:path w="524510" h="3950970">
                <a:moveTo>
                  <a:pt x="0" y="87502"/>
                </a:moveTo>
                <a:lnTo>
                  <a:pt x="10265" y="46355"/>
                </a:lnTo>
                <a:lnTo>
                  <a:pt x="37551" y="15642"/>
                </a:lnTo>
                <a:lnTo>
                  <a:pt x="76596" y="664"/>
                </a:lnTo>
                <a:lnTo>
                  <a:pt x="437070" y="0"/>
                </a:lnTo>
                <a:lnTo>
                  <a:pt x="451619" y="1208"/>
                </a:lnTo>
                <a:lnTo>
                  <a:pt x="489849" y="17765"/>
                </a:lnTo>
                <a:lnTo>
                  <a:pt x="515864" y="49597"/>
                </a:lnTo>
                <a:lnTo>
                  <a:pt x="524484" y="3863428"/>
                </a:lnTo>
                <a:lnTo>
                  <a:pt x="523277" y="3877984"/>
                </a:lnTo>
                <a:lnTo>
                  <a:pt x="506738" y="3916230"/>
                </a:lnTo>
                <a:lnTo>
                  <a:pt x="474920" y="3942244"/>
                </a:lnTo>
                <a:lnTo>
                  <a:pt x="87414" y="3950842"/>
                </a:lnTo>
                <a:lnTo>
                  <a:pt x="72858" y="3949636"/>
                </a:lnTo>
                <a:lnTo>
                  <a:pt x="34612" y="3933096"/>
                </a:lnTo>
                <a:lnTo>
                  <a:pt x="8598" y="3901278"/>
                </a:lnTo>
                <a:lnTo>
                  <a:pt x="0" y="87502"/>
                </a:lnTo>
                <a:close/>
              </a:path>
            </a:pathLst>
          </a:custGeom>
          <a:ln w="25400">
            <a:solidFill>
              <a:srgbClr val="BBE2F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6219" y="2195321"/>
            <a:ext cx="1543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B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6219" y="2622041"/>
            <a:ext cx="1543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6219" y="3049142"/>
            <a:ext cx="1543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C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6219" y="3475863"/>
            <a:ext cx="1543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K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6219" y="3902582"/>
            <a:ext cx="1543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B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0123" y="4329557"/>
            <a:ext cx="16446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O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6219" y="4756277"/>
            <a:ext cx="1543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0791" y="5182996"/>
            <a:ext cx="14478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80238" y="1916557"/>
            <a:ext cx="2719070" cy="810895"/>
          </a:xfrm>
          <a:custGeom>
            <a:avLst/>
            <a:gdLst/>
            <a:ahLst/>
            <a:cxnLst/>
            <a:rect l="l" t="t" r="r" b="b"/>
            <a:pathLst>
              <a:path w="2719070" h="810894">
                <a:moveTo>
                  <a:pt x="2583787" y="0"/>
                </a:moveTo>
                <a:lnTo>
                  <a:pt x="134419" y="1"/>
                </a:lnTo>
                <a:lnTo>
                  <a:pt x="91904" y="7060"/>
                </a:lnTo>
                <a:lnTo>
                  <a:pt x="55000" y="26320"/>
                </a:lnTo>
                <a:lnTo>
                  <a:pt x="25912" y="55562"/>
                </a:lnTo>
                <a:lnTo>
                  <a:pt x="6844" y="92570"/>
                </a:lnTo>
                <a:lnTo>
                  <a:pt x="30" y="134531"/>
                </a:lnTo>
                <a:lnTo>
                  <a:pt x="0" y="676067"/>
                </a:lnTo>
                <a:lnTo>
                  <a:pt x="859" y="690736"/>
                </a:lnTo>
                <a:lnTo>
                  <a:pt x="12216" y="731642"/>
                </a:lnTo>
                <a:lnTo>
                  <a:pt x="35027" y="766191"/>
                </a:lnTo>
                <a:lnTo>
                  <a:pt x="67090" y="792182"/>
                </a:lnTo>
                <a:lnTo>
                  <a:pt x="106200" y="807418"/>
                </a:lnTo>
                <a:lnTo>
                  <a:pt x="135100" y="810513"/>
                </a:lnTo>
                <a:lnTo>
                  <a:pt x="2584384" y="810512"/>
                </a:lnTo>
                <a:lnTo>
                  <a:pt x="2626884" y="803485"/>
                </a:lnTo>
                <a:lnTo>
                  <a:pt x="2663781" y="784258"/>
                </a:lnTo>
                <a:lnTo>
                  <a:pt x="2692869" y="755031"/>
                </a:lnTo>
                <a:lnTo>
                  <a:pt x="2711941" y="718007"/>
                </a:lnTo>
                <a:lnTo>
                  <a:pt x="2718752" y="676067"/>
                </a:lnTo>
                <a:lnTo>
                  <a:pt x="2718787" y="134531"/>
                </a:lnTo>
                <a:lnTo>
                  <a:pt x="2717936" y="119876"/>
                </a:lnTo>
                <a:lnTo>
                  <a:pt x="2706600" y="78978"/>
                </a:lnTo>
                <a:lnTo>
                  <a:pt x="2683806" y="44404"/>
                </a:lnTo>
                <a:lnTo>
                  <a:pt x="2651760" y="18372"/>
                </a:lnTo>
                <a:lnTo>
                  <a:pt x="2612671" y="3104"/>
                </a:lnTo>
                <a:lnTo>
                  <a:pt x="2583787" y="0"/>
                </a:lnTo>
                <a:close/>
              </a:path>
            </a:pathLst>
          </a:custGeom>
          <a:solidFill>
            <a:srgbClr val="FBC999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80236" y="1916557"/>
            <a:ext cx="2719070" cy="810895"/>
          </a:xfrm>
          <a:custGeom>
            <a:avLst/>
            <a:gdLst/>
            <a:ahLst/>
            <a:cxnLst/>
            <a:rect l="l" t="t" r="r" b="b"/>
            <a:pathLst>
              <a:path w="2719070" h="810894">
                <a:moveTo>
                  <a:pt x="0" y="135127"/>
                </a:moveTo>
                <a:lnTo>
                  <a:pt x="6845" y="92570"/>
                </a:lnTo>
                <a:lnTo>
                  <a:pt x="25914" y="55562"/>
                </a:lnTo>
                <a:lnTo>
                  <a:pt x="55002" y="26320"/>
                </a:lnTo>
                <a:lnTo>
                  <a:pt x="91905" y="7060"/>
                </a:lnTo>
                <a:lnTo>
                  <a:pt x="134421" y="1"/>
                </a:lnTo>
                <a:lnTo>
                  <a:pt x="2583789" y="0"/>
                </a:lnTo>
                <a:lnTo>
                  <a:pt x="2598459" y="789"/>
                </a:lnTo>
                <a:lnTo>
                  <a:pt x="2639406" y="11977"/>
                </a:lnTo>
                <a:lnTo>
                  <a:pt x="2674045" y="34668"/>
                </a:lnTo>
                <a:lnTo>
                  <a:pt x="2700168" y="66641"/>
                </a:lnTo>
                <a:lnTo>
                  <a:pt x="2715569" y="105678"/>
                </a:lnTo>
                <a:lnTo>
                  <a:pt x="2718790" y="675385"/>
                </a:lnTo>
                <a:lnTo>
                  <a:pt x="2718002" y="690079"/>
                </a:lnTo>
                <a:lnTo>
                  <a:pt x="2706834" y="731079"/>
                </a:lnTo>
                <a:lnTo>
                  <a:pt x="2684179" y="765749"/>
                </a:lnTo>
                <a:lnTo>
                  <a:pt x="2652242" y="791887"/>
                </a:lnTo>
                <a:lnTo>
                  <a:pt x="2613232" y="807292"/>
                </a:lnTo>
                <a:lnTo>
                  <a:pt x="135102" y="810513"/>
                </a:lnTo>
                <a:lnTo>
                  <a:pt x="120424" y="809726"/>
                </a:lnTo>
                <a:lnTo>
                  <a:pt x="79454" y="798564"/>
                </a:lnTo>
                <a:lnTo>
                  <a:pt x="44798" y="775914"/>
                </a:lnTo>
                <a:lnTo>
                  <a:pt x="18657" y="743973"/>
                </a:lnTo>
                <a:lnTo>
                  <a:pt x="3237" y="704942"/>
                </a:lnTo>
                <a:lnTo>
                  <a:pt x="0" y="135127"/>
                </a:lnTo>
                <a:close/>
              </a:path>
            </a:pathLst>
          </a:custGeom>
          <a:ln w="25400">
            <a:solidFill>
              <a:srgbClr val="FBC999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38477" y="2195576"/>
            <a:ext cx="194119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i="1" spc="-10" dirty="0">
                <a:latin typeface="Arial"/>
                <a:cs typeface="Arial"/>
              </a:rPr>
              <a:t>Steeri</a:t>
            </a:r>
            <a:r>
              <a:rPr sz="1600" b="1" i="1" spc="-20" dirty="0">
                <a:latin typeface="Arial"/>
                <a:cs typeface="Arial"/>
              </a:rPr>
              <a:t>n</a:t>
            </a:r>
            <a:r>
              <a:rPr sz="1600" b="1" i="1" spc="-10" dirty="0">
                <a:latin typeface="Arial"/>
                <a:cs typeface="Arial"/>
              </a:rPr>
              <a:t>g</a:t>
            </a:r>
            <a:r>
              <a:rPr sz="1600" b="1" i="1" spc="15" dirty="0">
                <a:latin typeface="Arial"/>
                <a:cs typeface="Arial"/>
              </a:rPr>
              <a:t> </a:t>
            </a:r>
            <a:r>
              <a:rPr sz="1600" b="1" i="1" spc="-15" dirty="0">
                <a:latin typeface="Arial"/>
                <a:cs typeface="Arial"/>
              </a:rPr>
              <a:t>C</a:t>
            </a:r>
            <a:r>
              <a:rPr sz="1600" b="1" i="1" spc="-20" dirty="0">
                <a:latin typeface="Arial"/>
                <a:cs typeface="Arial"/>
              </a:rPr>
              <a:t>omm</a:t>
            </a:r>
            <a:r>
              <a:rPr sz="1600" b="1" i="1" spc="-5" dirty="0">
                <a:latin typeface="Arial"/>
                <a:cs typeface="Arial"/>
              </a:rPr>
              <a:t>it</a:t>
            </a:r>
            <a:r>
              <a:rPr sz="1600" b="1" i="1" spc="-20" dirty="0">
                <a:latin typeface="Arial"/>
                <a:cs typeface="Arial"/>
              </a:rPr>
              <a:t>t</a:t>
            </a:r>
            <a:r>
              <a:rPr sz="1600" b="1" i="1" spc="-10" dirty="0">
                <a:latin typeface="Arial"/>
                <a:cs typeface="Arial"/>
              </a:rPr>
              <a:t>ee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434972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5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5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8" y="0"/>
                </a:lnTo>
                <a:close/>
              </a:path>
            </a:pathLst>
          </a:custGeom>
          <a:solidFill>
            <a:srgbClr val="D9EE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34972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5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5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399">
            <a:solidFill>
              <a:srgbClr val="0063A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54377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5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6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8" y="0"/>
                </a:lnTo>
                <a:close/>
              </a:path>
            </a:pathLst>
          </a:custGeom>
          <a:solidFill>
            <a:srgbClr val="FFDDE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54377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6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5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A7014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73782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4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6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8" y="0"/>
                </a:lnTo>
                <a:close/>
              </a:path>
            </a:pathLst>
          </a:custGeom>
          <a:solidFill>
            <a:srgbClr val="E6E3C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73782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6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4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4F4B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393188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4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6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8" y="0"/>
                </a:lnTo>
                <a:close/>
              </a:path>
            </a:pathLst>
          </a:custGeom>
          <a:solidFill>
            <a:srgbClr val="D9EE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393188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6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4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0063A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12592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4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5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8" y="0"/>
                </a:lnTo>
                <a:close/>
              </a:path>
            </a:pathLst>
          </a:custGeom>
          <a:solidFill>
            <a:srgbClr val="FFDDE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12592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5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4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A7014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1998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97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4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5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7" y="0"/>
                </a:lnTo>
                <a:close/>
              </a:path>
            </a:pathLst>
          </a:custGeom>
          <a:solidFill>
            <a:srgbClr val="E6E3C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1998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7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5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4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4F4B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351403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70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5" y="460883"/>
                </a:lnTo>
                <a:lnTo>
                  <a:pt x="153666" y="460531"/>
                </a:lnTo>
                <a:lnTo>
                  <a:pt x="166508" y="455224"/>
                </a:lnTo>
                <a:lnTo>
                  <a:pt x="175456" y="444843"/>
                </a:lnTo>
                <a:lnTo>
                  <a:pt x="178816" y="431076"/>
                </a:lnTo>
                <a:lnTo>
                  <a:pt x="178460" y="25215"/>
                </a:lnTo>
                <a:lnTo>
                  <a:pt x="173156" y="12321"/>
                </a:lnTo>
                <a:lnTo>
                  <a:pt x="162804" y="3358"/>
                </a:lnTo>
                <a:lnTo>
                  <a:pt x="149098" y="0"/>
                </a:lnTo>
                <a:close/>
              </a:path>
            </a:pathLst>
          </a:custGeom>
          <a:solidFill>
            <a:srgbClr val="D9EE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351403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70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4" y="3358"/>
                </a:lnTo>
                <a:lnTo>
                  <a:pt x="173156" y="12321"/>
                </a:lnTo>
                <a:lnTo>
                  <a:pt x="178460" y="25215"/>
                </a:lnTo>
                <a:lnTo>
                  <a:pt x="178816" y="431076"/>
                </a:lnTo>
                <a:lnTo>
                  <a:pt x="175456" y="444843"/>
                </a:lnTo>
                <a:lnTo>
                  <a:pt x="166508" y="455224"/>
                </a:lnTo>
                <a:lnTo>
                  <a:pt x="153666" y="460531"/>
                </a:lnTo>
                <a:lnTo>
                  <a:pt x="29845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0063A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70808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70" h="461010">
                <a:moveTo>
                  <a:pt x="149097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4" y="460883"/>
                </a:lnTo>
                <a:lnTo>
                  <a:pt x="153760" y="460517"/>
                </a:lnTo>
                <a:lnTo>
                  <a:pt x="166600" y="455190"/>
                </a:lnTo>
                <a:lnTo>
                  <a:pt x="175569" y="444817"/>
                </a:lnTo>
                <a:lnTo>
                  <a:pt x="178942" y="431076"/>
                </a:lnTo>
                <a:lnTo>
                  <a:pt x="178570" y="25124"/>
                </a:lnTo>
                <a:lnTo>
                  <a:pt x="173204" y="12273"/>
                </a:lnTo>
                <a:lnTo>
                  <a:pt x="162806" y="3345"/>
                </a:lnTo>
                <a:lnTo>
                  <a:pt x="149097" y="0"/>
                </a:lnTo>
                <a:close/>
              </a:path>
            </a:pathLst>
          </a:custGeom>
          <a:solidFill>
            <a:srgbClr val="FFDDE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670808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70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7" y="0"/>
                </a:lnTo>
                <a:lnTo>
                  <a:pt x="162806" y="3345"/>
                </a:lnTo>
                <a:lnTo>
                  <a:pt x="173204" y="12273"/>
                </a:lnTo>
                <a:lnTo>
                  <a:pt x="178570" y="25124"/>
                </a:lnTo>
                <a:lnTo>
                  <a:pt x="178942" y="431076"/>
                </a:lnTo>
                <a:lnTo>
                  <a:pt x="175569" y="444817"/>
                </a:lnTo>
                <a:lnTo>
                  <a:pt x="166600" y="455190"/>
                </a:lnTo>
                <a:lnTo>
                  <a:pt x="153760" y="460517"/>
                </a:lnTo>
                <a:lnTo>
                  <a:pt x="29844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A7014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990213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70" h="461010">
                <a:moveTo>
                  <a:pt x="149098" y="0"/>
                </a:moveTo>
                <a:lnTo>
                  <a:pt x="25124" y="369"/>
                </a:lnTo>
                <a:lnTo>
                  <a:pt x="12273" y="5702"/>
                </a:lnTo>
                <a:lnTo>
                  <a:pt x="3345" y="16080"/>
                </a:lnTo>
                <a:lnTo>
                  <a:pt x="0" y="29845"/>
                </a:lnTo>
                <a:lnTo>
                  <a:pt x="365" y="435755"/>
                </a:lnTo>
                <a:lnTo>
                  <a:pt x="5691" y="448597"/>
                </a:lnTo>
                <a:lnTo>
                  <a:pt x="16072" y="457532"/>
                </a:lnTo>
                <a:lnTo>
                  <a:pt x="29845" y="460883"/>
                </a:lnTo>
                <a:lnTo>
                  <a:pt x="153760" y="460517"/>
                </a:lnTo>
                <a:lnTo>
                  <a:pt x="166600" y="455190"/>
                </a:lnTo>
                <a:lnTo>
                  <a:pt x="175569" y="444817"/>
                </a:lnTo>
                <a:lnTo>
                  <a:pt x="178942" y="431076"/>
                </a:lnTo>
                <a:lnTo>
                  <a:pt x="178570" y="25124"/>
                </a:lnTo>
                <a:lnTo>
                  <a:pt x="173204" y="12273"/>
                </a:lnTo>
                <a:lnTo>
                  <a:pt x="162806" y="3345"/>
                </a:lnTo>
                <a:lnTo>
                  <a:pt x="149098" y="0"/>
                </a:lnTo>
                <a:close/>
              </a:path>
            </a:pathLst>
          </a:custGeom>
          <a:solidFill>
            <a:srgbClr val="E6E3C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990213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70" h="461010">
                <a:moveTo>
                  <a:pt x="0" y="29845"/>
                </a:moveTo>
                <a:lnTo>
                  <a:pt x="3345" y="16080"/>
                </a:lnTo>
                <a:lnTo>
                  <a:pt x="12273" y="5702"/>
                </a:lnTo>
                <a:lnTo>
                  <a:pt x="25124" y="369"/>
                </a:lnTo>
                <a:lnTo>
                  <a:pt x="149098" y="0"/>
                </a:lnTo>
                <a:lnTo>
                  <a:pt x="162806" y="3345"/>
                </a:lnTo>
                <a:lnTo>
                  <a:pt x="173204" y="12273"/>
                </a:lnTo>
                <a:lnTo>
                  <a:pt x="178570" y="25124"/>
                </a:lnTo>
                <a:lnTo>
                  <a:pt x="178942" y="431076"/>
                </a:lnTo>
                <a:lnTo>
                  <a:pt x="175569" y="444817"/>
                </a:lnTo>
                <a:lnTo>
                  <a:pt x="166600" y="455190"/>
                </a:lnTo>
                <a:lnTo>
                  <a:pt x="153760" y="460517"/>
                </a:lnTo>
                <a:lnTo>
                  <a:pt x="29845" y="460883"/>
                </a:lnTo>
                <a:lnTo>
                  <a:pt x="16072" y="457532"/>
                </a:lnTo>
                <a:lnTo>
                  <a:pt x="5691" y="448597"/>
                </a:lnTo>
                <a:lnTo>
                  <a:pt x="365" y="435755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4F4B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15580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149034" y="0"/>
                </a:moveTo>
                <a:lnTo>
                  <a:pt x="25127" y="365"/>
                </a:lnTo>
                <a:lnTo>
                  <a:pt x="12285" y="5691"/>
                </a:lnTo>
                <a:lnTo>
                  <a:pt x="3350" y="16072"/>
                </a:lnTo>
                <a:lnTo>
                  <a:pt x="0" y="29845"/>
                </a:lnTo>
                <a:lnTo>
                  <a:pt x="361" y="435728"/>
                </a:lnTo>
                <a:lnTo>
                  <a:pt x="5682" y="448583"/>
                </a:lnTo>
                <a:lnTo>
                  <a:pt x="16057" y="457528"/>
                </a:lnTo>
                <a:lnTo>
                  <a:pt x="29806" y="460883"/>
                </a:lnTo>
                <a:lnTo>
                  <a:pt x="153652" y="460526"/>
                </a:lnTo>
                <a:lnTo>
                  <a:pt x="166503" y="455210"/>
                </a:lnTo>
                <a:lnTo>
                  <a:pt x="175447" y="444833"/>
                </a:lnTo>
                <a:lnTo>
                  <a:pt x="178803" y="431076"/>
                </a:lnTo>
                <a:lnTo>
                  <a:pt x="178442" y="25179"/>
                </a:lnTo>
                <a:lnTo>
                  <a:pt x="173126" y="12302"/>
                </a:lnTo>
                <a:lnTo>
                  <a:pt x="162764" y="3353"/>
                </a:lnTo>
                <a:lnTo>
                  <a:pt x="149034" y="0"/>
                </a:lnTo>
                <a:close/>
              </a:path>
            </a:pathLst>
          </a:custGeom>
          <a:solidFill>
            <a:srgbClr val="E6E3C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15580" y="5406516"/>
            <a:ext cx="179070" cy="461009"/>
          </a:xfrm>
          <a:custGeom>
            <a:avLst/>
            <a:gdLst/>
            <a:ahLst/>
            <a:cxnLst/>
            <a:rect l="l" t="t" r="r" b="b"/>
            <a:pathLst>
              <a:path w="179069" h="461010">
                <a:moveTo>
                  <a:pt x="0" y="29845"/>
                </a:moveTo>
                <a:lnTo>
                  <a:pt x="3350" y="16072"/>
                </a:lnTo>
                <a:lnTo>
                  <a:pt x="12285" y="5691"/>
                </a:lnTo>
                <a:lnTo>
                  <a:pt x="25127" y="365"/>
                </a:lnTo>
                <a:lnTo>
                  <a:pt x="149034" y="0"/>
                </a:lnTo>
                <a:lnTo>
                  <a:pt x="162764" y="3353"/>
                </a:lnTo>
                <a:lnTo>
                  <a:pt x="173126" y="12302"/>
                </a:lnTo>
                <a:lnTo>
                  <a:pt x="178442" y="25179"/>
                </a:lnTo>
                <a:lnTo>
                  <a:pt x="178803" y="431076"/>
                </a:lnTo>
                <a:lnTo>
                  <a:pt x="175447" y="444833"/>
                </a:lnTo>
                <a:lnTo>
                  <a:pt x="166503" y="455210"/>
                </a:lnTo>
                <a:lnTo>
                  <a:pt x="153652" y="460526"/>
                </a:lnTo>
                <a:lnTo>
                  <a:pt x="29806" y="460883"/>
                </a:lnTo>
                <a:lnTo>
                  <a:pt x="16057" y="457528"/>
                </a:lnTo>
                <a:lnTo>
                  <a:pt x="5682" y="448583"/>
                </a:lnTo>
                <a:lnTo>
                  <a:pt x="361" y="435728"/>
                </a:lnTo>
                <a:lnTo>
                  <a:pt x="0" y="29845"/>
                </a:lnTo>
                <a:close/>
              </a:path>
            </a:pathLst>
          </a:custGeom>
          <a:ln w="25400">
            <a:solidFill>
              <a:srgbClr val="4F4B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229360" y="5070602"/>
            <a:ext cx="278066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i="1" dirty="0">
                <a:latin typeface="Arial"/>
                <a:cs typeface="Arial"/>
              </a:rPr>
              <a:t>Part</a:t>
            </a:r>
            <a:r>
              <a:rPr sz="1400" b="1" i="1" spc="-10" dirty="0">
                <a:latin typeface="Arial"/>
                <a:cs typeface="Arial"/>
              </a:rPr>
              <a:t>n</a:t>
            </a:r>
            <a:r>
              <a:rPr sz="1400" b="1" i="1" dirty="0">
                <a:latin typeface="Arial"/>
                <a:cs typeface="Arial"/>
              </a:rPr>
              <a:t>ers</a:t>
            </a:r>
            <a:r>
              <a:rPr sz="1400" b="1" i="1" spc="-30" dirty="0">
                <a:latin typeface="Arial"/>
                <a:cs typeface="Arial"/>
              </a:rPr>
              <a:t> </a:t>
            </a:r>
            <a:r>
              <a:rPr sz="1400" b="1" i="1" dirty="0">
                <a:latin typeface="Arial"/>
                <a:cs typeface="Arial"/>
              </a:rPr>
              <a:t>&amp;</a:t>
            </a:r>
            <a:r>
              <a:rPr sz="1400" b="1" i="1" spc="-5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Co</a:t>
            </a:r>
            <a:r>
              <a:rPr sz="1400" b="1" i="1" dirty="0">
                <a:latin typeface="Arial"/>
                <a:cs typeface="Arial"/>
              </a:rPr>
              <a:t>mm</a:t>
            </a:r>
            <a:r>
              <a:rPr sz="1400" b="1" i="1" spc="-10" dirty="0">
                <a:latin typeface="Arial"/>
                <a:cs typeface="Arial"/>
              </a:rPr>
              <a:t>un</a:t>
            </a:r>
            <a:r>
              <a:rPr sz="1400" b="1" i="1" dirty="0">
                <a:latin typeface="Arial"/>
                <a:cs typeface="Arial"/>
              </a:rPr>
              <a:t>ity</a:t>
            </a:r>
            <a:r>
              <a:rPr sz="1400" b="1" i="1" spc="-20" dirty="0">
                <a:latin typeface="Arial"/>
                <a:cs typeface="Arial"/>
              </a:rPr>
              <a:t> </a:t>
            </a:r>
            <a:r>
              <a:rPr sz="1400" b="1" i="1" spc="-10" dirty="0">
                <a:latin typeface="Arial"/>
                <a:cs typeface="Arial"/>
              </a:rPr>
              <a:t>M</a:t>
            </a:r>
            <a:r>
              <a:rPr sz="1400" b="1" i="1" dirty="0">
                <a:latin typeface="Arial"/>
                <a:cs typeface="Arial"/>
              </a:rPr>
              <a:t>em</a:t>
            </a:r>
            <a:r>
              <a:rPr sz="1400" b="1" i="1" spc="-10" dirty="0">
                <a:latin typeface="Arial"/>
                <a:cs typeface="Arial"/>
              </a:rPr>
              <a:t>b</a:t>
            </a:r>
            <a:r>
              <a:rPr sz="1400" b="1" i="1" dirty="0">
                <a:latin typeface="Arial"/>
                <a:cs typeface="Arial"/>
              </a:rPr>
              <a:t>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102231" y="3264789"/>
            <a:ext cx="864235" cy="888365"/>
          </a:xfrm>
          <a:custGeom>
            <a:avLst/>
            <a:gdLst/>
            <a:ahLst/>
            <a:cxnLst/>
            <a:rect l="l" t="t" r="r" b="b"/>
            <a:pathLst>
              <a:path w="864235" h="888364">
                <a:moveTo>
                  <a:pt x="720088" y="0"/>
                </a:moveTo>
                <a:lnTo>
                  <a:pt x="143464" y="1"/>
                </a:lnTo>
                <a:lnTo>
                  <a:pt x="100796" y="6605"/>
                </a:lnTo>
                <a:lnTo>
                  <a:pt x="63245" y="24786"/>
                </a:lnTo>
                <a:lnTo>
                  <a:pt x="32754" y="52597"/>
                </a:lnTo>
                <a:lnTo>
                  <a:pt x="11271" y="88095"/>
                </a:lnTo>
                <a:lnTo>
                  <a:pt x="739" y="129332"/>
                </a:lnTo>
                <a:lnTo>
                  <a:pt x="0" y="744646"/>
                </a:lnTo>
                <a:lnTo>
                  <a:pt x="795" y="759338"/>
                </a:lnTo>
                <a:lnTo>
                  <a:pt x="11474" y="800548"/>
                </a:lnTo>
                <a:lnTo>
                  <a:pt x="33081" y="835961"/>
                </a:lnTo>
                <a:lnTo>
                  <a:pt x="63671" y="863646"/>
                </a:lnTo>
                <a:lnTo>
                  <a:pt x="101298" y="881673"/>
                </a:lnTo>
                <a:lnTo>
                  <a:pt x="144016" y="888111"/>
                </a:lnTo>
                <a:lnTo>
                  <a:pt x="720641" y="888109"/>
                </a:lnTo>
                <a:lnTo>
                  <a:pt x="763309" y="881516"/>
                </a:lnTo>
                <a:lnTo>
                  <a:pt x="800860" y="863358"/>
                </a:lnTo>
                <a:lnTo>
                  <a:pt x="831351" y="835566"/>
                </a:lnTo>
                <a:lnTo>
                  <a:pt x="852834" y="800069"/>
                </a:lnTo>
                <a:lnTo>
                  <a:pt x="863366" y="758799"/>
                </a:lnTo>
                <a:lnTo>
                  <a:pt x="864105" y="143465"/>
                </a:lnTo>
                <a:lnTo>
                  <a:pt x="863310" y="128794"/>
                </a:lnTo>
                <a:lnTo>
                  <a:pt x="852631" y="87616"/>
                </a:lnTo>
                <a:lnTo>
                  <a:pt x="831024" y="52202"/>
                </a:lnTo>
                <a:lnTo>
                  <a:pt x="800434" y="24497"/>
                </a:lnTo>
                <a:lnTo>
                  <a:pt x="762807" y="6448"/>
                </a:lnTo>
                <a:lnTo>
                  <a:pt x="720088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02230" y="3264789"/>
            <a:ext cx="864235" cy="888365"/>
          </a:xfrm>
          <a:custGeom>
            <a:avLst/>
            <a:gdLst/>
            <a:ahLst/>
            <a:cxnLst/>
            <a:rect l="l" t="t" r="r" b="b"/>
            <a:pathLst>
              <a:path w="864235" h="888364">
                <a:moveTo>
                  <a:pt x="0" y="144018"/>
                </a:moveTo>
                <a:lnTo>
                  <a:pt x="6448" y="101299"/>
                </a:lnTo>
                <a:lnTo>
                  <a:pt x="24497" y="63672"/>
                </a:lnTo>
                <a:lnTo>
                  <a:pt x="52202" y="33082"/>
                </a:lnTo>
                <a:lnTo>
                  <a:pt x="87616" y="11475"/>
                </a:lnTo>
                <a:lnTo>
                  <a:pt x="128794" y="796"/>
                </a:lnTo>
                <a:lnTo>
                  <a:pt x="720089" y="0"/>
                </a:lnTo>
                <a:lnTo>
                  <a:pt x="734775" y="740"/>
                </a:lnTo>
                <a:lnTo>
                  <a:pt x="776012" y="11272"/>
                </a:lnTo>
                <a:lnTo>
                  <a:pt x="811510" y="32755"/>
                </a:lnTo>
                <a:lnTo>
                  <a:pt x="839321" y="63246"/>
                </a:lnTo>
                <a:lnTo>
                  <a:pt x="857502" y="100797"/>
                </a:lnTo>
                <a:lnTo>
                  <a:pt x="864106" y="143465"/>
                </a:lnTo>
                <a:lnTo>
                  <a:pt x="864107" y="744093"/>
                </a:lnTo>
                <a:lnTo>
                  <a:pt x="863367" y="758799"/>
                </a:lnTo>
                <a:lnTo>
                  <a:pt x="852835" y="800069"/>
                </a:lnTo>
                <a:lnTo>
                  <a:pt x="831352" y="835566"/>
                </a:lnTo>
                <a:lnTo>
                  <a:pt x="800861" y="863358"/>
                </a:lnTo>
                <a:lnTo>
                  <a:pt x="763310" y="881516"/>
                </a:lnTo>
                <a:lnTo>
                  <a:pt x="720642" y="888109"/>
                </a:lnTo>
                <a:lnTo>
                  <a:pt x="144018" y="888111"/>
                </a:lnTo>
                <a:lnTo>
                  <a:pt x="129332" y="887371"/>
                </a:lnTo>
                <a:lnTo>
                  <a:pt x="88095" y="876856"/>
                </a:lnTo>
                <a:lnTo>
                  <a:pt x="52597" y="855396"/>
                </a:lnTo>
                <a:lnTo>
                  <a:pt x="24786" y="824920"/>
                </a:lnTo>
                <a:lnTo>
                  <a:pt x="6605" y="787360"/>
                </a:lnTo>
                <a:lnTo>
                  <a:pt x="1" y="744646"/>
                </a:lnTo>
                <a:lnTo>
                  <a:pt x="0" y="144018"/>
                </a:lnTo>
                <a:close/>
              </a:path>
            </a:pathLst>
          </a:custGeom>
          <a:ln w="25400">
            <a:solidFill>
              <a:srgbClr val="FFCC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13532" y="3277234"/>
            <a:ext cx="785495" cy="888365"/>
          </a:xfrm>
          <a:custGeom>
            <a:avLst/>
            <a:gdLst/>
            <a:ahLst/>
            <a:cxnLst/>
            <a:rect l="l" t="t" r="r" b="b"/>
            <a:pathLst>
              <a:path w="785495" h="888364">
                <a:moveTo>
                  <a:pt x="654557" y="0"/>
                </a:moveTo>
                <a:lnTo>
                  <a:pt x="122358" y="275"/>
                </a:lnTo>
                <a:lnTo>
                  <a:pt x="80772" y="9929"/>
                </a:lnTo>
                <a:lnTo>
                  <a:pt x="45491" y="31667"/>
                </a:lnTo>
                <a:lnTo>
                  <a:pt x="18851" y="63150"/>
                </a:lnTo>
                <a:lnTo>
                  <a:pt x="3189" y="102044"/>
                </a:lnTo>
                <a:lnTo>
                  <a:pt x="0" y="130937"/>
                </a:lnTo>
                <a:lnTo>
                  <a:pt x="275" y="765738"/>
                </a:lnTo>
                <a:lnTo>
                  <a:pt x="9929" y="807284"/>
                </a:lnTo>
                <a:lnTo>
                  <a:pt x="31667" y="842567"/>
                </a:lnTo>
                <a:lnTo>
                  <a:pt x="63150" y="869229"/>
                </a:lnTo>
                <a:lnTo>
                  <a:pt x="102044" y="884915"/>
                </a:lnTo>
                <a:lnTo>
                  <a:pt x="130937" y="888110"/>
                </a:lnTo>
                <a:lnTo>
                  <a:pt x="663136" y="887834"/>
                </a:lnTo>
                <a:lnTo>
                  <a:pt x="704722" y="878163"/>
                </a:lnTo>
                <a:lnTo>
                  <a:pt x="740003" y="856401"/>
                </a:lnTo>
                <a:lnTo>
                  <a:pt x="766643" y="824903"/>
                </a:lnTo>
                <a:lnTo>
                  <a:pt x="782305" y="786027"/>
                </a:lnTo>
                <a:lnTo>
                  <a:pt x="785494" y="757173"/>
                </a:lnTo>
                <a:lnTo>
                  <a:pt x="785219" y="122358"/>
                </a:lnTo>
                <a:lnTo>
                  <a:pt x="775565" y="80772"/>
                </a:lnTo>
                <a:lnTo>
                  <a:pt x="753827" y="45491"/>
                </a:lnTo>
                <a:lnTo>
                  <a:pt x="722344" y="18851"/>
                </a:lnTo>
                <a:lnTo>
                  <a:pt x="683450" y="3189"/>
                </a:lnTo>
                <a:lnTo>
                  <a:pt x="654557" y="0"/>
                </a:lnTo>
                <a:close/>
              </a:path>
            </a:pathLst>
          </a:custGeom>
          <a:solidFill>
            <a:srgbClr val="FFDDE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13532" y="3277234"/>
            <a:ext cx="785495" cy="888365"/>
          </a:xfrm>
          <a:custGeom>
            <a:avLst/>
            <a:gdLst/>
            <a:ahLst/>
            <a:cxnLst/>
            <a:rect l="l" t="t" r="r" b="b"/>
            <a:pathLst>
              <a:path w="785495" h="888364">
                <a:moveTo>
                  <a:pt x="0" y="130937"/>
                </a:moveTo>
                <a:lnTo>
                  <a:pt x="7046" y="88400"/>
                </a:lnTo>
                <a:lnTo>
                  <a:pt x="26627" y="51717"/>
                </a:lnTo>
                <a:lnTo>
                  <a:pt x="56407" y="23223"/>
                </a:lnTo>
                <a:lnTo>
                  <a:pt x="94049" y="5253"/>
                </a:lnTo>
                <a:lnTo>
                  <a:pt x="654557" y="0"/>
                </a:lnTo>
                <a:lnTo>
                  <a:pt x="669242" y="811"/>
                </a:lnTo>
                <a:lnTo>
                  <a:pt x="710087" y="12295"/>
                </a:lnTo>
                <a:lnTo>
                  <a:pt x="744300" y="35536"/>
                </a:lnTo>
                <a:lnTo>
                  <a:pt x="769546" y="68196"/>
                </a:lnTo>
                <a:lnTo>
                  <a:pt x="783488" y="107940"/>
                </a:lnTo>
                <a:lnTo>
                  <a:pt x="785494" y="757173"/>
                </a:lnTo>
                <a:lnTo>
                  <a:pt x="784683" y="771836"/>
                </a:lnTo>
                <a:lnTo>
                  <a:pt x="773199" y="812648"/>
                </a:lnTo>
                <a:lnTo>
                  <a:pt x="749958" y="846867"/>
                </a:lnTo>
                <a:lnTo>
                  <a:pt x="717298" y="872136"/>
                </a:lnTo>
                <a:lnTo>
                  <a:pt x="677554" y="886100"/>
                </a:lnTo>
                <a:lnTo>
                  <a:pt x="130937" y="888110"/>
                </a:lnTo>
                <a:lnTo>
                  <a:pt x="116252" y="887297"/>
                </a:lnTo>
                <a:lnTo>
                  <a:pt x="75407" y="875794"/>
                </a:lnTo>
                <a:lnTo>
                  <a:pt x="41194" y="852528"/>
                </a:lnTo>
                <a:lnTo>
                  <a:pt x="15948" y="819857"/>
                </a:lnTo>
                <a:lnTo>
                  <a:pt x="2006" y="780137"/>
                </a:lnTo>
                <a:lnTo>
                  <a:pt x="0" y="130937"/>
                </a:lnTo>
                <a:close/>
              </a:path>
            </a:pathLst>
          </a:custGeom>
          <a:ln w="25400">
            <a:solidFill>
              <a:srgbClr val="A7014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09561" y="3264789"/>
            <a:ext cx="864235" cy="888365"/>
          </a:xfrm>
          <a:custGeom>
            <a:avLst/>
            <a:gdLst/>
            <a:ahLst/>
            <a:cxnLst/>
            <a:rect l="l" t="t" r="r" b="b"/>
            <a:pathLst>
              <a:path w="864235" h="888364">
                <a:moveTo>
                  <a:pt x="720127" y="0"/>
                </a:moveTo>
                <a:lnTo>
                  <a:pt x="143463" y="1"/>
                </a:lnTo>
                <a:lnTo>
                  <a:pt x="100782" y="6605"/>
                </a:lnTo>
                <a:lnTo>
                  <a:pt x="63228" y="24786"/>
                </a:lnTo>
                <a:lnTo>
                  <a:pt x="32742" y="52597"/>
                </a:lnTo>
                <a:lnTo>
                  <a:pt x="11265" y="88095"/>
                </a:lnTo>
                <a:lnTo>
                  <a:pt x="739" y="129332"/>
                </a:lnTo>
                <a:lnTo>
                  <a:pt x="0" y="744646"/>
                </a:lnTo>
                <a:lnTo>
                  <a:pt x="794" y="759338"/>
                </a:lnTo>
                <a:lnTo>
                  <a:pt x="11468" y="800548"/>
                </a:lnTo>
                <a:lnTo>
                  <a:pt x="33069" y="835961"/>
                </a:lnTo>
                <a:lnTo>
                  <a:pt x="63654" y="863646"/>
                </a:lnTo>
                <a:lnTo>
                  <a:pt x="101284" y="881673"/>
                </a:lnTo>
                <a:lnTo>
                  <a:pt x="144016" y="888111"/>
                </a:lnTo>
                <a:lnTo>
                  <a:pt x="720679" y="888109"/>
                </a:lnTo>
                <a:lnTo>
                  <a:pt x="763347" y="881516"/>
                </a:lnTo>
                <a:lnTo>
                  <a:pt x="800898" y="863358"/>
                </a:lnTo>
                <a:lnTo>
                  <a:pt x="831389" y="835566"/>
                </a:lnTo>
                <a:lnTo>
                  <a:pt x="852872" y="800069"/>
                </a:lnTo>
                <a:lnTo>
                  <a:pt x="863404" y="758799"/>
                </a:lnTo>
                <a:lnTo>
                  <a:pt x="864144" y="143465"/>
                </a:lnTo>
                <a:lnTo>
                  <a:pt x="863348" y="128794"/>
                </a:lnTo>
                <a:lnTo>
                  <a:pt x="852669" y="87616"/>
                </a:lnTo>
                <a:lnTo>
                  <a:pt x="831062" y="52202"/>
                </a:lnTo>
                <a:lnTo>
                  <a:pt x="800472" y="24497"/>
                </a:lnTo>
                <a:lnTo>
                  <a:pt x="762845" y="6448"/>
                </a:lnTo>
                <a:lnTo>
                  <a:pt x="720127" y="0"/>
                </a:lnTo>
                <a:close/>
              </a:path>
            </a:pathLst>
          </a:custGeom>
          <a:solidFill>
            <a:srgbClr val="E6E3C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09560" y="3264789"/>
            <a:ext cx="864235" cy="888365"/>
          </a:xfrm>
          <a:custGeom>
            <a:avLst/>
            <a:gdLst/>
            <a:ahLst/>
            <a:cxnLst/>
            <a:rect l="l" t="t" r="r" b="b"/>
            <a:pathLst>
              <a:path w="864235" h="888364">
                <a:moveTo>
                  <a:pt x="0" y="144018"/>
                </a:moveTo>
                <a:lnTo>
                  <a:pt x="6445" y="101299"/>
                </a:lnTo>
                <a:lnTo>
                  <a:pt x="24487" y="63672"/>
                </a:lnTo>
                <a:lnTo>
                  <a:pt x="52186" y="33082"/>
                </a:lnTo>
                <a:lnTo>
                  <a:pt x="87599" y="11475"/>
                </a:lnTo>
                <a:lnTo>
                  <a:pt x="128787" y="796"/>
                </a:lnTo>
                <a:lnTo>
                  <a:pt x="720128" y="0"/>
                </a:lnTo>
                <a:lnTo>
                  <a:pt x="734813" y="740"/>
                </a:lnTo>
                <a:lnTo>
                  <a:pt x="776050" y="11272"/>
                </a:lnTo>
                <a:lnTo>
                  <a:pt x="811548" y="32755"/>
                </a:lnTo>
                <a:lnTo>
                  <a:pt x="839359" y="63246"/>
                </a:lnTo>
                <a:lnTo>
                  <a:pt x="857540" y="100797"/>
                </a:lnTo>
                <a:lnTo>
                  <a:pt x="864145" y="143465"/>
                </a:lnTo>
                <a:lnTo>
                  <a:pt x="864146" y="744093"/>
                </a:lnTo>
                <a:lnTo>
                  <a:pt x="863405" y="758799"/>
                </a:lnTo>
                <a:lnTo>
                  <a:pt x="852873" y="800069"/>
                </a:lnTo>
                <a:lnTo>
                  <a:pt x="831390" y="835566"/>
                </a:lnTo>
                <a:lnTo>
                  <a:pt x="800899" y="863358"/>
                </a:lnTo>
                <a:lnTo>
                  <a:pt x="763348" y="881516"/>
                </a:lnTo>
                <a:lnTo>
                  <a:pt x="720680" y="888109"/>
                </a:lnTo>
                <a:lnTo>
                  <a:pt x="144017" y="888111"/>
                </a:lnTo>
                <a:lnTo>
                  <a:pt x="129326" y="887371"/>
                </a:lnTo>
                <a:lnTo>
                  <a:pt x="88079" y="876856"/>
                </a:lnTo>
                <a:lnTo>
                  <a:pt x="52581" y="855396"/>
                </a:lnTo>
                <a:lnTo>
                  <a:pt x="24776" y="824920"/>
                </a:lnTo>
                <a:lnTo>
                  <a:pt x="6602" y="787360"/>
                </a:lnTo>
                <a:lnTo>
                  <a:pt x="1" y="744646"/>
                </a:lnTo>
                <a:lnTo>
                  <a:pt x="0" y="144018"/>
                </a:lnTo>
                <a:close/>
              </a:path>
            </a:pathLst>
          </a:custGeom>
          <a:ln w="25400">
            <a:solidFill>
              <a:srgbClr val="3A391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269111" y="3661143"/>
            <a:ext cx="2527300" cy="369570"/>
          </a:xfrm>
          <a:custGeom>
            <a:avLst/>
            <a:gdLst/>
            <a:ahLst/>
            <a:cxnLst/>
            <a:rect l="l" t="t" r="r" b="b"/>
            <a:pathLst>
              <a:path w="2527300" h="369570">
                <a:moveTo>
                  <a:pt x="0" y="369328"/>
                </a:moveTo>
                <a:lnTo>
                  <a:pt x="2527300" y="369328"/>
                </a:lnTo>
                <a:lnTo>
                  <a:pt x="2527300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1359535" y="3332098"/>
            <a:ext cx="1227455" cy="654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8430">
              <a:lnSpc>
                <a:spcPct val="100000"/>
              </a:lnSpc>
              <a:tabLst>
                <a:tab pos="1129665" algn="l"/>
              </a:tabLst>
            </a:pPr>
            <a:r>
              <a:rPr sz="1200" b="1" dirty="0">
                <a:latin typeface="Arial"/>
                <a:cs typeface="Arial"/>
              </a:rPr>
              <a:t>1	2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71"/>
              </a:spcBef>
            </a:pPr>
            <a:endParaRPr sz="1400"/>
          </a:p>
          <a:p>
            <a:pPr marL="12700">
              <a:lnSpc>
                <a:spcPct val="100000"/>
              </a:lnSpc>
            </a:pPr>
            <a:r>
              <a:rPr sz="1800" b="1" i="1" dirty="0">
                <a:latin typeface="Arial"/>
                <a:cs typeface="Arial"/>
              </a:rPr>
              <a:t>W</a:t>
            </a:r>
            <a:r>
              <a:rPr sz="1800" b="1" i="1" spc="-23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o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r</a:t>
            </a:r>
            <a:r>
              <a:rPr sz="1800" b="1" i="1" spc="-21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k</a:t>
            </a:r>
            <a:r>
              <a:rPr sz="1800" b="1" i="1" spc="-21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i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n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g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636266" y="3701795"/>
            <a:ext cx="102933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latin typeface="Arial"/>
                <a:cs typeface="Arial"/>
              </a:rPr>
              <a:t>G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r</a:t>
            </a:r>
            <a:r>
              <a:rPr sz="1800" b="1" i="1" spc="-21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o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u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p</a:t>
            </a:r>
            <a:r>
              <a:rPr sz="1800" b="1" i="1" spc="-20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432175" y="3332098"/>
            <a:ext cx="110489" cy="194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327530" y="4267072"/>
            <a:ext cx="2454910" cy="685800"/>
          </a:xfrm>
          <a:custGeom>
            <a:avLst/>
            <a:gdLst/>
            <a:ahLst/>
            <a:cxnLst/>
            <a:rect l="l" t="t" r="r" b="b"/>
            <a:pathLst>
              <a:path w="2454910" h="685800">
                <a:moveTo>
                  <a:pt x="1227201" y="0"/>
                </a:moveTo>
                <a:lnTo>
                  <a:pt x="0" y="685800"/>
                </a:lnTo>
                <a:lnTo>
                  <a:pt x="2454402" y="685800"/>
                </a:lnTo>
                <a:lnTo>
                  <a:pt x="1227201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83324" y="1524000"/>
            <a:ext cx="4110990" cy="4648200"/>
          </a:xfrm>
          <a:custGeom>
            <a:avLst/>
            <a:gdLst/>
            <a:ahLst/>
            <a:cxnLst/>
            <a:rect l="l" t="t" r="r" b="b"/>
            <a:pathLst>
              <a:path w="4110990" h="4648200">
                <a:moveTo>
                  <a:pt x="0" y="270890"/>
                </a:moveTo>
                <a:lnTo>
                  <a:pt x="3544" y="226951"/>
                </a:lnTo>
                <a:lnTo>
                  <a:pt x="13807" y="185269"/>
                </a:lnTo>
                <a:lnTo>
                  <a:pt x="30230" y="146402"/>
                </a:lnTo>
                <a:lnTo>
                  <a:pt x="52256" y="110907"/>
                </a:lnTo>
                <a:lnTo>
                  <a:pt x="79327" y="79343"/>
                </a:lnTo>
                <a:lnTo>
                  <a:pt x="110885" y="52267"/>
                </a:lnTo>
                <a:lnTo>
                  <a:pt x="146373" y="30236"/>
                </a:lnTo>
                <a:lnTo>
                  <a:pt x="185233" y="13810"/>
                </a:lnTo>
                <a:lnTo>
                  <a:pt x="226908" y="3545"/>
                </a:lnTo>
                <a:lnTo>
                  <a:pt x="270840" y="0"/>
                </a:lnTo>
                <a:lnTo>
                  <a:pt x="3839730" y="0"/>
                </a:lnTo>
                <a:lnTo>
                  <a:pt x="3883635" y="3545"/>
                </a:lnTo>
                <a:lnTo>
                  <a:pt x="3925290" y="13810"/>
                </a:lnTo>
                <a:lnTo>
                  <a:pt x="3964135" y="30236"/>
                </a:lnTo>
                <a:lnTo>
                  <a:pt x="3999614" y="52267"/>
                </a:lnTo>
                <a:lnTo>
                  <a:pt x="4031167" y="79343"/>
                </a:lnTo>
                <a:lnTo>
                  <a:pt x="4058235" y="110907"/>
                </a:lnTo>
                <a:lnTo>
                  <a:pt x="4080261" y="146402"/>
                </a:lnTo>
                <a:lnTo>
                  <a:pt x="4096685" y="185269"/>
                </a:lnTo>
                <a:lnTo>
                  <a:pt x="4106949" y="226951"/>
                </a:lnTo>
                <a:lnTo>
                  <a:pt x="4110494" y="270890"/>
                </a:lnTo>
                <a:lnTo>
                  <a:pt x="4110494" y="4377359"/>
                </a:lnTo>
                <a:lnTo>
                  <a:pt x="4106949" y="4421291"/>
                </a:lnTo>
                <a:lnTo>
                  <a:pt x="4096685" y="4462966"/>
                </a:lnTo>
                <a:lnTo>
                  <a:pt x="4080261" y="4501826"/>
                </a:lnTo>
                <a:lnTo>
                  <a:pt x="4058235" y="4537314"/>
                </a:lnTo>
                <a:lnTo>
                  <a:pt x="4031167" y="4568872"/>
                </a:lnTo>
                <a:lnTo>
                  <a:pt x="3999614" y="4595943"/>
                </a:lnTo>
                <a:lnTo>
                  <a:pt x="3964135" y="4617969"/>
                </a:lnTo>
                <a:lnTo>
                  <a:pt x="3925290" y="4634392"/>
                </a:lnTo>
                <a:lnTo>
                  <a:pt x="3883635" y="4644655"/>
                </a:lnTo>
                <a:lnTo>
                  <a:pt x="3839730" y="4648200"/>
                </a:lnTo>
                <a:lnTo>
                  <a:pt x="270840" y="4648200"/>
                </a:lnTo>
                <a:lnTo>
                  <a:pt x="226908" y="4644655"/>
                </a:lnTo>
                <a:lnTo>
                  <a:pt x="185233" y="4634392"/>
                </a:lnTo>
                <a:lnTo>
                  <a:pt x="146373" y="4617969"/>
                </a:lnTo>
                <a:lnTo>
                  <a:pt x="110885" y="4595943"/>
                </a:lnTo>
                <a:lnTo>
                  <a:pt x="79327" y="4568872"/>
                </a:lnTo>
                <a:lnTo>
                  <a:pt x="52256" y="4537314"/>
                </a:lnTo>
                <a:lnTo>
                  <a:pt x="30230" y="4501826"/>
                </a:lnTo>
                <a:lnTo>
                  <a:pt x="13807" y="4462966"/>
                </a:lnTo>
                <a:lnTo>
                  <a:pt x="3544" y="4421291"/>
                </a:lnTo>
                <a:lnTo>
                  <a:pt x="0" y="4377359"/>
                </a:lnTo>
                <a:lnTo>
                  <a:pt x="0" y="270890"/>
                </a:lnTo>
                <a:close/>
              </a:path>
            </a:pathLst>
          </a:custGeom>
          <a:ln w="25400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60030" y="1349108"/>
            <a:ext cx="2557145" cy="369570"/>
          </a:xfrm>
          <a:custGeom>
            <a:avLst/>
            <a:gdLst/>
            <a:ahLst/>
            <a:cxnLst/>
            <a:rect l="l" t="t" r="r" b="b"/>
            <a:pathLst>
              <a:path w="2557145" h="369569">
                <a:moveTo>
                  <a:pt x="0" y="369328"/>
                </a:moveTo>
                <a:lnTo>
                  <a:pt x="2557145" y="369328"/>
                </a:lnTo>
                <a:lnTo>
                  <a:pt x="255714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724400" y="1524000"/>
            <a:ext cx="4110990" cy="4648200"/>
          </a:xfrm>
          <a:custGeom>
            <a:avLst/>
            <a:gdLst/>
            <a:ahLst/>
            <a:cxnLst/>
            <a:rect l="l" t="t" r="r" b="b"/>
            <a:pathLst>
              <a:path w="4110990" h="4648200">
                <a:moveTo>
                  <a:pt x="0" y="270890"/>
                </a:moveTo>
                <a:lnTo>
                  <a:pt x="3545" y="226951"/>
                </a:lnTo>
                <a:lnTo>
                  <a:pt x="13810" y="185269"/>
                </a:lnTo>
                <a:lnTo>
                  <a:pt x="30236" y="146402"/>
                </a:lnTo>
                <a:lnTo>
                  <a:pt x="52267" y="110907"/>
                </a:lnTo>
                <a:lnTo>
                  <a:pt x="79343" y="79343"/>
                </a:lnTo>
                <a:lnTo>
                  <a:pt x="110907" y="52267"/>
                </a:lnTo>
                <a:lnTo>
                  <a:pt x="146402" y="30236"/>
                </a:lnTo>
                <a:lnTo>
                  <a:pt x="185269" y="13810"/>
                </a:lnTo>
                <a:lnTo>
                  <a:pt x="226951" y="3545"/>
                </a:lnTo>
                <a:lnTo>
                  <a:pt x="270890" y="0"/>
                </a:lnTo>
                <a:lnTo>
                  <a:pt x="3839718" y="0"/>
                </a:lnTo>
                <a:lnTo>
                  <a:pt x="3883622" y="3545"/>
                </a:lnTo>
                <a:lnTo>
                  <a:pt x="3925277" y="13810"/>
                </a:lnTo>
                <a:lnTo>
                  <a:pt x="3964123" y="30236"/>
                </a:lnTo>
                <a:lnTo>
                  <a:pt x="3999601" y="52267"/>
                </a:lnTo>
                <a:lnTo>
                  <a:pt x="4031154" y="79343"/>
                </a:lnTo>
                <a:lnTo>
                  <a:pt x="4058223" y="110907"/>
                </a:lnTo>
                <a:lnTo>
                  <a:pt x="4080248" y="146402"/>
                </a:lnTo>
                <a:lnTo>
                  <a:pt x="4096672" y="185269"/>
                </a:lnTo>
                <a:lnTo>
                  <a:pt x="4106936" y="226951"/>
                </a:lnTo>
                <a:lnTo>
                  <a:pt x="4110481" y="270890"/>
                </a:lnTo>
                <a:lnTo>
                  <a:pt x="4110481" y="4377359"/>
                </a:lnTo>
                <a:lnTo>
                  <a:pt x="4106936" y="4421291"/>
                </a:lnTo>
                <a:lnTo>
                  <a:pt x="4096672" y="4462966"/>
                </a:lnTo>
                <a:lnTo>
                  <a:pt x="4080248" y="4501826"/>
                </a:lnTo>
                <a:lnTo>
                  <a:pt x="4058223" y="4537314"/>
                </a:lnTo>
                <a:lnTo>
                  <a:pt x="4031154" y="4568872"/>
                </a:lnTo>
                <a:lnTo>
                  <a:pt x="3999601" y="4595943"/>
                </a:lnTo>
                <a:lnTo>
                  <a:pt x="3964123" y="4617969"/>
                </a:lnTo>
                <a:lnTo>
                  <a:pt x="3925277" y="4634392"/>
                </a:lnTo>
                <a:lnTo>
                  <a:pt x="3883622" y="4644655"/>
                </a:lnTo>
                <a:lnTo>
                  <a:pt x="3839718" y="4648200"/>
                </a:lnTo>
                <a:lnTo>
                  <a:pt x="270890" y="4648200"/>
                </a:lnTo>
                <a:lnTo>
                  <a:pt x="226951" y="4644655"/>
                </a:lnTo>
                <a:lnTo>
                  <a:pt x="185269" y="4634392"/>
                </a:lnTo>
                <a:lnTo>
                  <a:pt x="146402" y="4617969"/>
                </a:lnTo>
                <a:lnTo>
                  <a:pt x="110907" y="4595943"/>
                </a:lnTo>
                <a:lnTo>
                  <a:pt x="79343" y="4568872"/>
                </a:lnTo>
                <a:lnTo>
                  <a:pt x="52267" y="4537314"/>
                </a:lnTo>
                <a:lnTo>
                  <a:pt x="30236" y="4501826"/>
                </a:lnTo>
                <a:lnTo>
                  <a:pt x="13810" y="4462966"/>
                </a:lnTo>
                <a:lnTo>
                  <a:pt x="3545" y="4421291"/>
                </a:lnTo>
                <a:lnTo>
                  <a:pt x="0" y="4377359"/>
                </a:lnTo>
                <a:lnTo>
                  <a:pt x="0" y="270890"/>
                </a:lnTo>
                <a:close/>
              </a:path>
            </a:pathLst>
          </a:custGeom>
          <a:ln w="25400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4883277" y="2862960"/>
            <a:ext cx="3222625" cy="101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35" dirty="0">
                <a:solidFill>
                  <a:srgbClr val="A70140"/>
                </a:solidFill>
                <a:latin typeface="Arial"/>
                <a:cs typeface="Arial"/>
              </a:rPr>
              <a:t>W</a:t>
            </a:r>
            <a:r>
              <a:rPr sz="1800" b="1" dirty="0">
                <a:solidFill>
                  <a:srgbClr val="A70140"/>
                </a:solidFill>
                <a:latin typeface="Arial"/>
                <a:cs typeface="Arial"/>
              </a:rPr>
              <a:t>orking</a:t>
            </a:r>
            <a:r>
              <a:rPr sz="1800" b="1" spc="-5" dirty="0">
                <a:solidFill>
                  <a:srgbClr val="A7014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A70140"/>
                </a:solidFill>
                <a:latin typeface="Arial"/>
                <a:cs typeface="Arial"/>
              </a:rPr>
              <a:t>Gro</a:t>
            </a:r>
            <a:r>
              <a:rPr sz="1800" b="1" spc="5" dirty="0">
                <a:solidFill>
                  <a:srgbClr val="A70140"/>
                </a:solidFill>
                <a:latin typeface="Arial"/>
                <a:cs typeface="Arial"/>
              </a:rPr>
              <a:t>u</a:t>
            </a:r>
            <a:r>
              <a:rPr sz="1800" b="1" dirty="0">
                <a:solidFill>
                  <a:srgbClr val="A70140"/>
                </a:solidFill>
                <a:latin typeface="Arial"/>
                <a:cs typeface="Arial"/>
              </a:rPr>
              <a:t>ps</a:t>
            </a:r>
            <a:endParaRPr sz="1800" dirty="0">
              <a:latin typeface="Arial"/>
              <a:cs typeface="Arial"/>
            </a:endParaRPr>
          </a:p>
          <a:p>
            <a:pPr marL="411480" marR="6350" indent="-283210" algn="just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12115" algn="l"/>
              </a:tabLst>
            </a:pPr>
            <a:r>
              <a:rPr sz="1600" spc="-10" dirty="0">
                <a:latin typeface="Arial"/>
                <a:cs typeface="Arial"/>
              </a:rPr>
              <a:t>Lead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5" dirty="0">
                <a:latin typeface="Arial"/>
                <a:cs typeface="Arial"/>
              </a:rPr>
              <a:t>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ementation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ncluding indicator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selection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strategy setting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883277" y="4082542"/>
            <a:ext cx="3690620" cy="774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P</a:t>
            </a:r>
            <a:r>
              <a:rPr sz="1800" b="1" spc="-10" dirty="0">
                <a:solidFill>
                  <a:srgbClr val="505F0C"/>
                </a:solidFill>
                <a:latin typeface="Arial"/>
                <a:cs typeface="Arial"/>
              </a:rPr>
              <a:t>a</a:t>
            </a: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rtne</a:t>
            </a:r>
            <a:r>
              <a:rPr sz="1800" b="1" spc="-10" dirty="0">
                <a:solidFill>
                  <a:srgbClr val="505F0C"/>
                </a:solidFill>
                <a:latin typeface="Arial"/>
                <a:cs typeface="Arial"/>
              </a:rPr>
              <a:t>r</a:t>
            </a: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s</a:t>
            </a:r>
            <a:r>
              <a:rPr sz="1800" b="1" spc="5" dirty="0">
                <a:solidFill>
                  <a:srgbClr val="505F0C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&amp; Com</a:t>
            </a:r>
            <a:r>
              <a:rPr sz="1800" b="1" spc="-10" dirty="0">
                <a:solidFill>
                  <a:srgbClr val="505F0C"/>
                </a:solidFill>
                <a:latin typeface="Arial"/>
                <a:cs typeface="Arial"/>
              </a:rPr>
              <a:t>m</a:t>
            </a: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u</a:t>
            </a:r>
            <a:r>
              <a:rPr sz="1800" b="1" spc="5" dirty="0">
                <a:solidFill>
                  <a:srgbClr val="505F0C"/>
                </a:solidFill>
                <a:latin typeface="Arial"/>
                <a:cs typeface="Arial"/>
              </a:rPr>
              <a:t>n</a:t>
            </a: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ity Me</a:t>
            </a:r>
            <a:r>
              <a:rPr sz="1800" b="1" spc="-10" dirty="0">
                <a:solidFill>
                  <a:srgbClr val="505F0C"/>
                </a:solidFill>
                <a:latin typeface="Arial"/>
                <a:cs typeface="Arial"/>
              </a:rPr>
              <a:t>m</a:t>
            </a:r>
            <a:r>
              <a:rPr sz="1800" b="1" dirty="0">
                <a:solidFill>
                  <a:srgbClr val="505F0C"/>
                </a:solidFill>
                <a:latin typeface="Arial"/>
                <a:cs typeface="Arial"/>
              </a:rPr>
              <a:t>bers</a:t>
            </a:r>
            <a:endParaRPr sz="1800">
              <a:latin typeface="Arial"/>
              <a:cs typeface="Arial"/>
            </a:endParaRPr>
          </a:p>
          <a:p>
            <a:pPr marL="411480" marR="6350" indent="-28321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12115" algn="l"/>
              </a:tabLst>
            </a:pPr>
            <a:r>
              <a:rPr sz="1600" spc="-10" dirty="0">
                <a:latin typeface="Arial"/>
                <a:cs typeface="Arial"/>
              </a:rPr>
              <a:t>Collaborate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ndicator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selection, strategy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setting,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ementation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883277" y="5058155"/>
            <a:ext cx="3440429" cy="101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004A82"/>
                </a:solidFill>
                <a:latin typeface="Arial"/>
                <a:cs typeface="Arial"/>
              </a:rPr>
              <a:t>B</a:t>
            </a:r>
            <a:r>
              <a:rPr sz="1800" b="1" spc="-15" dirty="0">
                <a:solidFill>
                  <a:srgbClr val="004A82"/>
                </a:solidFill>
                <a:latin typeface="Arial"/>
                <a:cs typeface="Arial"/>
              </a:rPr>
              <a:t>a</a:t>
            </a:r>
            <a:r>
              <a:rPr sz="1800" b="1" spc="-10" dirty="0">
                <a:solidFill>
                  <a:srgbClr val="004A82"/>
                </a:solidFill>
                <a:latin typeface="Arial"/>
                <a:cs typeface="Arial"/>
              </a:rPr>
              <a:t>ck</a:t>
            </a:r>
            <a:r>
              <a:rPr sz="1800" b="1" dirty="0">
                <a:solidFill>
                  <a:srgbClr val="004A82"/>
                </a:solidFill>
                <a:latin typeface="Arial"/>
                <a:cs typeface="Arial"/>
              </a:rPr>
              <a:t>bone</a:t>
            </a:r>
            <a:endParaRPr sz="1800">
              <a:latin typeface="Arial"/>
              <a:cs typeface="Arial"/>
            </a:endParaRPr>
          </a:p>
          <a:p>
            <a:pPr marL="411480" marR="6350" indent="-28321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12115" algn="l"/>
              </a:tabLst>
            </a:pPr>
            <a:r>
              <a:rPr sz="1600" spc="-10" dirty="0">
                <a:latin typeface="Arial"/>
                <a:cs typeface="Arial"/>
              </a:rPr>
              <a:t>Serve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neutral,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coordinating ent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10" dirty="0">
                <a:latin typeface="Arial"/>
                <a:cs typeface="Arial"/>
              </a:rPr>
              <a:t>ty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that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con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enes stakeho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ders 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manages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activities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6129528" y="1349133"/>
            <a:ext cx="1300480" cy="406400"/>
          </a:xfrm>
          <a:custGeom>
            <a:avLst/>
            <a:gdLst/>
            <a:ahLst/>
            <a:cxnLst/>
            <a:rect l="l" t="t" r="r" b="b"/>
            <a:pathLst>
              <a:path w="1300479" h="406400">
                <a:moveTo>
                  <a:pt x="0" y="406260"/>
                </a:moveTo>
                <a:lnTo>
                  <a:pt x="1300352" y="406260"/>
                </a:lnTo>
                <a:lnTo>
                  <a:pt x="1300352" y="0"/>
                </a:lnTo>
                <a:lnTo>
                  <a:pt x="0" y="0"/>
                </a:lnTo>
                <a:lnTo>
                  <a:pt x="0" y="406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151331" y="1389253"/>
            <a:ext cx="6195695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40"/>
              </a:lnSpc>
              <a:tabLst>
                <a:tab pos="5076825" algn="l"/>
              </a:tabLst>
            </a:pPr>
            <a:r>
              <a:rPr sz="1800" b="1" dirty="0">
                <a:latin typeface="Arial"/>
                <a:cs typeface="Arial"/>
              </a:rPr>
              <a:t>Notion</a:t>
            </a:r>
            <a:r>
              <a:rPr sz="1800" b="1" spc="-10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CI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St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uctu</a:t>
            </a:r>
            <a:r>
              <a:rPr sz="1800" b="1" spc="-10" dirty="0">
                <a:latin typeface="Arial"/>
                <a:cs typeface="Arial"/>
              </a:rPr>
              <a:t>r</a:t>
            </a:r>
            <a:r>
              <a:rPr sz="1800" b="1" dirty="0">
                <a:latin typeface="Arial"/>
                <a:cs typeface="Arial"/>
              </a:rPr>
              <a:t>e	K</a:t>
            </a:r>
            <a:r>
              <a:rPr sz="1800" b="1" spc="-15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y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Rol</a:t>
            </a:r>
            <a:r>
              <a:rPr sz="1800" b="1" spc="-10" dirty="0">
                <a:latin typeface="Arial"/>
                <a:cs typeface="Arial"/>
              </a:rPr>
              <a:t>e</a:t>
            </a:r>
            <a:r>
              <a:rPr sz="1800" b="1" dirty="0">
                <a:latin typeface="Arial"/>
                <a:cs typeface="Arial"/>
              </a:rPr>
              <a:t>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2" name="object 62"/>
          <p:cNvSpPr txBox="1">
            <a:spLocks noGrp="1"/>
          </p:cNvSpPr>
          <p:nvPr>
            <p:ph type="sldNum" sz="quarter" idx="4294967295"/>
          </p:nvPr>
        </p:nvSpPr>
        <p:spPr>
          <a:xfrm>
            <a:off x="78739" y="6494170"/>
            <a:ext cx="8987790" cy="3308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36305" algn="ctr"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 marL="8536305" algn="ctr">
              <a:lnSpc>
                <a:spcPct val="100000"/>
              </a:lnSpc>
              <a:spcBef>
                <a:spcPts val="590"/>
              </a:spcBef>
            </a:pPr>
            <a:r>
              <a:rPr sz="600" dirty="0">
                <a:solidFill>
                  <a:srgbClr val="3A391C"/>
                </a:solidFill>
                <a:latin typeface="Arial"/>
                <a:cs typeface="Arial"/>
              </a:rPr>
              <a:t>©</a:t>
            </a:r>
            <a:r>
              <a:rPr sz="600" spc="-10" dirty="0">
                <a:solidFill>
                  <a:srgbClr val="3A391C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3A391C"/>
                </a:solidFill>
                <a:latin typeface="Arial"/>
                <a:cs typeface="Arial"/>
              </a:rPr>
              <a:t>2014 F</a:t>
            </a:r>
            <a:r>
              <a:rPr sz="600" spc="-5" dirty="0">
                <a:solidFill>
                  <a:srgbClr val="3A391C"/>
                </a:solidFill>
                <a:latin typeface="Arial"/>
                <a:cs typeface="Arial"/>
              </a:rPr>
              <a:t>S</a:t>
            </a:r>
            <a:r>
              <a:rPr sz="600" dirty="0">
                <a:solidFill>
                  <a:srgbClr val="3A391C"/>
                </a:solidFill>
                <a:latin typeface="Arial"/>
                <a:cs typeface="Arial"/>
              </a:rPr>
              <a:t>G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883277" y="1825000"/>
            <a:ext cx="3728720" cy="774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47C07"/>
                </a:solidFill>
                <a:latin typeface="Arial"/>
                <a:cs typeface="Arial"/>
              </a:rPr>
              <a:t>Ste</a:t>
            </a:r>
            <a:r>
              <a:rPr sz="1800" b="1" spc="-10" dirty="0">
                <a:solidFill>
                  <a:srgbClr val="F47C07"/>
                </a:solidFill>
                <a:latin typeface="Arial"/>
                <a:cs typeface="Arial"/>
              </a:rPr>
              <a:t>e</a:t>
            </a:r>
            <a:r>
              <a:rPr sz="1800" b="1" dirty="0">
                <a:solidFill>
                  <a:srgbClr val="F47C07"/>
                </a:solidFill>
                <a:latin typeface="Arial"/>
                <a:cs typeface="Arial"/>
              </a:rPr>
              <a:t>ring</a:t>
            </a:r>
            <a:r>
              <a:rPr sz="1800" b="1" spc="5" dirty="0">
                <a:solidFill>
                  <a:srgbClr val="F47C0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47C07"/>
                </a:solidFill>
                <a:latin typeface="Arial"/>
                <a:cs typeface="Arial"/>
              </a:rPr>
              <a:t>Committee</a:t>
            </a:r>
            <a:endParaRPr sz="1800" dirty="0">
              <a:latin typeface="Arial"/>
              <a:cs typeface="Arial"/>
            </a:endParaRPr>
          </a:p>
          <a:p>
            <a:pPr marL="411480" marR="6350" indent="-28321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412115" algn="l"/>
              </a:tabLst>
            </a:pPr>
            <a:r>
              <a:rPr sz="1600" spc="-10" dirty="0">
                <a:latin typeface="Arial"/>
                <a:cs typeface="Arial"/>
              </a:rPr>
              <a:t>Provide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o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spc="-10" dirty="0">
                <a:latin typeface="Arial"/>
                <a:cs typeface="Arial"/>
              </a:rPr>
              <a:t>erall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vision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and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10" dirty="0">
                <a:latin typeface="Arial"/>
                <a:cs typeface="Arial"/>
              </a:rPr>
              <a:t>eadership for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the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e</a:t>
            </a:r>
            <a:r>
              <a:rPr sz="1600" spc="-30" dirty="0">
                <a:latin typeface="Arial"/>
                <a:cs typeface="Arial"/>
              </a:rPr>
              <a:t>f</a:t>
            </a:r>
            <a:r>
              <a:rPr sz="1600" spc="-10" dirty="0">
                <a:latin typeface="Arial"/>
                <a:cs typeface="Arial"/>
              </a:rPr>
              <a:t>fort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913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6308480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5" imgW="270" imgH="270" progId="">
                  <p:embed/>
                </p:oleObj>
              </mc:Choice>
              <mc:Fallback>
                <p:oleObj name="think-cell Slide" r:id="rId5" imgW="270" imgH="2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4494" y="331066"/>
            <a:ext cx="8355012" cy="659534"/>
          </a:xfrm>
        </p:spPr>
        <p:txBody>
          <a:bodyPr/>
          <a:lstStyle/>
          <a:p>
            <a:r>
              <a:rPr lang="en-US" sz="2400" dirty="0"/>
              <a:t>Collective Impact </a:t>
            </a:r>
            <a:r>
              <a:rPr lang="en-US" sz="2400" dirty="0" smtClean="0"/>
              <a:t>Infrastructure:</a:t>
            </a:r>
            <a:br>
              <a:rPr lang="en-US" sz="2400" dirty="0" smtClean="0"/>
            </a:br>
            <a:r>
              <a:rPr lang="en-US" sz="2400" dirty="0" smtClean="0"/>
              <a:t>Structuring for Intentionality and Uncertainty</a:t>
            </a:r>
            <a:endParaRPr lang="en-US" sz="2400" dirty="0"/>
          </a:p>
        </p:txBody>
      </p:sp>
      <p:sp>
        <p:nvSpPr>
          <p:cNvPr id="3" name="Title 5"/>
          <p:cNvSpPr txBox="1">
            <a:spLocks/>
          </p:cNvSpPr>
          <p:nvPr/>
        </p:nvSpPr>
        <p:spPr bwMode="auto">
          <a:xfrm>
            <a:off x="21266" y="6597352"/>
            <a:ext cx="8411592" cy="283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900" b="0" dirty="0" smtClean="0">
                <a:solidFill>
                  <a:srgbClr val="000000"/>
                </a:solidFill>
              </a:rPr>
              <a:t>* Adapted from </a:t>
            </a:r>
            <a:r>
              <a:rPr lang="en-US" sz="900" b="0" i="1" dirty="0" smtClean="0">
                <a:solidFill>
                  <a:srgbClr val="000000"/>
                </a:solidFill>
                <a:hlinkClick r:id="rId7"/>
              </a:rPr>
              <a:t>Listening to the Stars: The Constellation Model of Collaborative Social Change</a:t>
            </a:r>
            <a:r>
              <a:rPr lang="en-US" sz="900" b="0" i="1" dirty="0" smtClean="0">
                <a:solidFill>
                  <a:srgbClr val="000000"/>
                </a:solidFill>
              </a:rPr>
              <a:t>, </a:t>
            </a:r>
            <a:r>
              <a:rPr lang="en-US" sz="900" b="0" dirty="0" smtClean="0">
                <a:solidFill>
                  <a:srgbClr val="000000"/>
                </a:solidFill>
              </a:rPr>
              <a:t>by Tonya Surman and Mark Surman, 2008.</a:t>
            </a:r>
            <a:endParaRPr lang="en-US" sz="900" b="0" i="1" dirty="0">
              <a:solidFill>
                <a:srgbClr val="000000"/>
              </a:solidFill>
            </a:endParaRPr>
          </a:p>
        </p:txBody>
      </p:sp>
      <p:sp>
        <p:nvSpPr>
          <p:cNvPr id="99" name="Cloud 98"/>
          <p:cNvSpPr/>
          <p:nvPr/>
        </p:nvSpPr>
        <p:spPr>
          <a:xfrm rot="11386230">
            <a:off x="2620388" y="1799271"/>
            <a:ext cx="6200084" cy="4831015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298962" y="1495044"/>
            <a:ext cx="0" cy="5143252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00265" y="1518789"/>
            <a:ext cx="1479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000000"/>
                </a:solidFill>
                <a:latin typeface="Arial"/>
              </a:rPr>
              <a:t>p</a:t>
            </a:r>
            <a:r>
              <a:rPr lang="en-US" sz="1400" b="1" i="1" dirty="0" smtClean="0">
                <a:solidFill>
                  <a:srgbClr val="000000"/>
                </a:solidFill>
                <a:latin typeface="Arial"/>
              </a:rPr>
              <a:t>artner-driven action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3508" y="1518789"/>
            <a:ext cx="2047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i="1" dirty="0">
                <a:solidFill>
                  <a:srgbClr val="000000"/>
                </a:solidFill>
                <a:latin typeface="Arial"/>
              </a:rPr>
              <a:t>s</a:t>
            </a:r>
            <a:r>
              <a:rPr lang="en-US" sz="1400" b="1" i="1" dirty="0" smtClean="0">
                <a:solidFill>
                  <a:srgbClr val="000000"/>
                </a:solidFill>
                <a:latin typeface="Arial"/>
              </a:rPr>
              <a:t>trategic guidance and support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7236296" y="1655372"/>
            <a:ext cx="1725168" cy="1269572"/>
          </a:xfrm>
          <a:prstGeom prst="wedgeRoundRectCallout">
            <a:avLst>
              <a:gd name="adj1" fmla="val -60149"/>
              <a:gd name="adj2" fmla="val 74560"/>
              <a:gd name="adj3" fmla="val 16667"/>
            </a:avLst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7410809" y="1731610"/>
            <a:ext cx="213001" cy="18490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01393" y="1689886"/>
            <a:ext cx="17626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      </a:t>
            </a:r>
            <a:r>
              <a:rPr lang="en-US" sz="1400" dirty="0" smtClean="0">
                <a:solidFill>
                  <a:srgbClr val="FFFFFF"/>
                </a:solidFill>
                <a:latin typeface="Arial"/>
              </a:rPr>
              <a:t>=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Arial"/>
              </a:rPr>
              <a:t>community</a:t>
            </a:r>
            <a:r>
              <a:rPr lang="en-US" sz="14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smtClean="0">
                <a:solidFill>
                  <a:srgbClr val="FFFFFF"/>
                </a:solidFill>
                <a:latin typeface="Arial"/>
              </a:rPr>
              <a:t>partner (e.g., nonprofit, funder, business, public agency, resident)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4673147" y="2366568"/>
            <a:ext cx="2125120" cy="51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000000"/>
                </a:solidFill>
                <a:latin typeface="Arial"/>
              </a:rPr>
              <a:t>Ecosystem of Community Partners</a:t>
            </a:r>
          </a:p>
        </p:txBody>
      </p:sp>
      <p:sp>
        <p:nvSpPr>
          <p:cNvPr id="5" name="Rounded Rectangle 4"/>
          <p:cNvSpPr/>
          <p:nvPr/>
        </p:nvSpPr>
        <p:spPr>
          <a:xfrm flipV="1">
            <a:off x="461931" y="3754819"/>
            <a:ext cx="1488219" cy="2705376"/>
          </a:xfrm>
          <a:prstGeom prst="roundRect">
            <a:avLst/>
          </a:prstGeom>
          <a:solidFill>
            <a:srgbClr val="DFEEFF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 rot="10800000" flipV="1">
            <a:off x="461932" y="4815120"/>
            <a:ext cx="1488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/>
              </a:rPr>
              <a:t>Backbone Support</a:t>
            </a:r>
          </a:p>
        </p:txBody>
      </p:sp>
      <p:cxnSp>
        <p:nvCxnSpPr>
          <p:cNvPr id="46" name="Straight Arrow Connector 45"/>
          <p:cNvCxnSpPr>
            <a:stCxn id="2" idx="0"/>
            <a:endCxn id="5" idx="2"/>
          </p:cNvCxnSpPr>
          <p:nvPr/>
        </p:nvCxnSpPr>
        <p:spPr>
          <a:xfrm>
            <a:off x="1203596" y="3450931"/>
            <a:ext cx="2444" cy="30388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 flipV="1">
            <a:off x="549157" y="2137878"/>
            <a:ext cx="1308879" cy="131305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 flipV="1">
            <a:off x="494837" y="2387423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00" name="TextBox 199"/>
          <p:cNvSpPr txBox="1"/>
          <p:nvPr/>
        </p:nvSpPr>
        <p:spPr>
          <a:xfrm rot="10800000" flipV="1">
            <a:off x="527361" y="2526258"/>
            <a:ext cx="1348868" cy="51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Steering Committee</a:t>
            </a:r>
          </a:p>
        </p:txBody>
      </p:sp>
      <p:sp>
        <p:nvSpPr>
          <p:cNvPr id="110" name="Oval 109"/>
          <p:cNvSpPr/>
          <p:nvPr/>
        </p:nvSpPr>
        <p:spPr>
          <a:xfrm flipV="1">
            <a:off x="769274" y="3254990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 flipV="1">
            <a:off x="447849" y="2887287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20" name="Oval 119"/>
          <p:cNvSpPr/>
          <p:nvPr/>
        </p:nvSpPr>
        <p:spPr>
          <a:xfrm flipV="1">
            <a:off x="846405" y="2084209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21" name="Oval 120"/>
          <p:cNvSpPr/>
          <p:nvPr/>
        </p:nvSpPr>
        <p:spPr>
          <a:xfrm flipH="1" flipV="1">
            <a:off x="1691161" y="2387423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 flipH="1" flipV="1">
            <a:off x="1416724" y="3254990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24" name="Oval 123"/>
          <p:cNvSpPr/>
          <p:nvPr/>
        </p:nvSpPr>
        <p:spPr>
          <a:xfrm flipH="1" flipV="1">
            <a:off x="1738149" y="2887287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 flipH="1" flipV="1">
            <a:off x="1339593" y="2084209"/>
            <a:ext cx="226083" cy="22608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128" name="Straight Arrow Connector 127"/>
          <p:cNvCxnSpPr/>
          <p:nvPr/>
        </p:nvCxnSpPr>
        <p:spPr>
          <a:xfrm flipH="1">
            <a:off x="1964234" y="4102883"/>
            <a:ext cx="276267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>
            <a:off x="1964233" y="4710353"/>
            <a:ext cx="4822466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H="1">
            <a:off x="1964232" y="5317824"/>
            <a:ext cx="173508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>
            <a:off x="1858036" y="2726764"/>
            <a:ext cx="2304576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728711" y="3932489"/>
            <a:ext cx="1043800" cy="1043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7483229" y="4761686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7494922" y="3969425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517006" y="4283132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015041" y="4846251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583836" y="3865438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8142329" y="3894868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6229044" y="3067469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6078336" y="4059461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11188" y="4204665"/>
            <a:ext cx="1067557" cy="51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Work Group</a:t>
            </a:r>
          </a:p>
        </p:txBody>
      </p:sp>
      <p:sp>
        <p:nvSpPr>
          <p:cNvPr id="51" name="Oval 50"/>
          <p:cNvSpPr/>
          <p:nvPr/>
        </p:nvSpPr>
        <p:spPr>
          <a:xfrm>
            <a:off x="6897904" y="3660792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6028664" y="2960508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378289" y="3318439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4687963" y="3502602"/>
            <a:ext cx="832094" cy="8320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5465020" y="3878054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754732" y="3640746"/>
            <a:ext cx="737992" cy="51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Work Group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5370944" y="3526534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5133507" y="4142409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4691494" y="4118445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4764905" y="3102633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7670077" y="4527195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5251543" y="3475847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3703621" y="4825423"/>
            <a:ext cx="832094" cy="8320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4204518" y="5527870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3624643" y="5432655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67774" y="5023918"/>
            <a:ext cx="737992" cy="51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Work Group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3688670" y="4621578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4799076" y="4817562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9" name="Oval 78"/>
          <p:cNvSpPr/>
          <p:nvPr/>
        </p:nvSpPr>
        <p:spPr>
          <a:xfrm>
            <a:off x="4406031" y="5400942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0" name="Oval 79"/>
          <p:cNvSpPr/>
          <p:nvPr/>
        </p:nvSpPr>
        <p:spPr>
          <a:xfrm>
            <a:off x="3431025" y="4844761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4629469" y="3616758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4" name="Oval 93"/>
          <p:cNvSpPr/>
          <p:nvPr/>
        </p:nvSpPr>
        <p:spPr>
          <a:xfrm>
            <a:off x="3567161" y="3529806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3989894" y="3208380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6" name="Oval 95"/>
          <p:cNvSpPr/>
          <p:nvPr/>
        </p:nvSpPr>
        <p:spPr>
          <a:xfrm>
            <a:off x="4060350" y="2966162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7676234" y="3162684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829683" y="3119459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139627" y="3511744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7837602" y="3507267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7067502" y="5606763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5623743" y="5220738"/>
            <a:ext cx="832094" cy="8320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687897" y="5397931"/>
            <a:ext cx="737992" cy="51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</a:rPr>
              <a:t>Work Group</a:t>
            </a:r>
            <a:endParaRPr lang="en-US" sz="1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Oval 141"/>
          <p:cNvSpPr/>
          <p:nvPr/>
        </p:nvSpPr>
        <p:spPr>
          <a:xfrm>
            <a:off x="5739547" y="4954342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51" name="Oval 150"/>
          <p:cNvSpPr/>
          <p:nvPr/>
        </p:nvSpPr>
        <p:spPr>
          <a:xfrm>
            <a:off x="5411446" y="5150283"/>
            <a:ext cx="405728" cy="40572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6314926" y="5298450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6330352" y="5730423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40" name="Oval 139"/>
          <p:cNvSpPr/>
          <p:nvPr/>
        </p:nvSpPr>
        <p:spPr>
          <a:xfrm>
            <a:off x="5887753" y="5916542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4694450" y="6002424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5133679" y="5530331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59" name="Oval 158"/>
          <p:cNvSpPr/>
          <p:nvPr/>
        </p:nvSpPr>
        <p:spPr>
          <a:xfrm>
            <a:off x="3317491" y="4312562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1" name="Oval 160"/>
          <p:cNvSpPr/>
          <p:nvPr/>
        </p:nvSpPr>
        <p:spPr>
          <a:xfrm>
            <a:off x="6290749" y="4767153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2" name="Oval 161"/>
          <p:cNvSpPr/>
          <p:nvPr/>
        </p:nvSpPr>
        <p:spPr>
          <a:xfrm>
            <a:off x="5697323" y="4375272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7230848" y="5432105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4060350" y="4150714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7" name="Oval 166"/>
          <p:cNvSpPr/>
          <p:nvPr/>
        </p:nvSpPr>
        <p:spPr>
          <a:xfrm>
            <a:off x="4288213" y="3456688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3003517" y="3608007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70" name="Oval 169"/>
          <p:cNvSpPr/>
          <p:nvPr/>
        </p:nvSpPr>
        <p:spPr>
          <a:xfrm>
            <a:off x="3426250" y="3374529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8055016" y="4784814"/>
            <a:ext cx="286262" cy="2862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8233721" y="4718798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72" name="Oval 171"/>
          <p:cNvSpPr/>
          <p:nvPr/>
        </p:nvSpPr>
        <p:spPr>
          <a:xfrm>
            <a:off x="2933062" y="4859709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5087401" y="4228018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4633563" y="4213693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3375996" y="4923694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3631740" y="4708147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682746" y="5056956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352570" y="5242245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6841043" y="3732421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6526293" y="3974640"/>
            <a:ext cx="530872" cy="24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/>
              </a:rPr>
              <a:t>Chair</a:t>
            </a: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1964233" y="5925293"/>
            <a:ext cx="3771473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/>
          <p:nvPr/>
        </p:nvSpPr>
        <p:spPr>
          <a:xfrm>
            <a:off x="6244471" y="5862583"/>
            <a:ext cx="194870" cy="19487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508" y="1196752"/>
            <a:ext cx="8856984" cy="298292"/>
          </a:xfrm>
          <a:prstGeom prst="rect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Common Agenda and Shared Metrics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28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5" grpId="0" animBg="1"/>
      <p:bldP spid="175" grpId="0"/>
      <p:bldP spid="2" grpId="0" animBg="1"/>
      <p:bldP spid="17" grpId="0" animBg="1"/>
      <p:bldP spid="200" grpId="0"/>
      <p:bldP spid="110" grpId="0" animBg="1"/>
      <p:bldP spid="118" grpId="0" animBg="1"/>
      <p:bldP spid="120" grpId="0" animBg="1"/>
      <p:bldP spid="121" grpId="0" animBg="1"/>
      <p:bldP spid="122" grpId="0" animBg="1"/>
      <p:bldP spid="124" grpId="0" animBg="1"/>
      <p:bldP spid="126" grpId="0" animBg="1"/>
      <p:bldP spid="32" grpId="0" animBg="1"/>
      <p:bldP spid="50" grpId="0"/>
      <p:bldP spid="55" grpId="0" animBg="1"/>
      <p:bldP spid="57" grpId="0"/>
      <p:bldP spid="71" grpId="0" animBg="1"/>
      <p:bldP spid="74" grpId="0"/>
      <p:bldP spid="155" grpId="0" animBg="1"/>
      <p:bldP spid="156" grpId="0"/>
      <p:bldP spid="173" grpId="0"/>
      <p:bldP spid="174" grpId="0"/>
      <p:bldP spid="176" grpId="0"/>
      <p:bldP spid="177" grpId="0"/>
      <p:bldP spid="178" grpId="0"/>
      <p:bldP spid="179" grpId="0"/>
      <p:bldP spid="180" grpId="0"/>
      <p:bldP spid="181" grpId="0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409</TotalTime>
  <Words>176</Words>
  <Application>Microsoft Office PowerPoint</Application>
  <PresentationFormat>On-screen Show (4:3)</PresentationFormat>
  <Paragraphs>50</Paragraphs>
  <Slides>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Ion Boardroom</vt:lpstr>
      <vt:lpstr>think-cell Slide</vt:lpstr>
      <vt:lpstr>PowerPoint Presentation</vt:lpstr>
      <vt:lpstr>Collective Impact Infrastructure: Structuring for Intentionality and Uncertainty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Collective Impact</dc:title>
  <dc:creator>Donna</dc:creator>
  <cp:lastModifiedBy>JSkala</cp:lastModifiedBy>
  <cp:revision>32</cp:revision>
  <dcterms:created xsi:type="dcterms:W3CDTF">2014-11-04T20:06:55Z</dcterms:created>
  <dcterms:modified xsi:type="dcterms:W3CDTF">2019-01-08T20:12:45Z</dcterms:modified>
</cp:coreProperties>
</file>