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60" r:id="rId5"/>
    <p:sldId id="484" r:id="rId6"/>
    <p:sldId id="486" r:id="rId7"/>
    <p:sldId id="515" r:id="rId8"/>
    <p:sldId id="485" r:id="rId9"/>
    <p:sldId id="505" r:id="rId10"/>
    <p:sldId id="506" r:id="rId11"/>
    <p:sldId id="507" r:id="rId12"/>
    <p:sldId id="499" r:id="rId13"/>
    <p:sldId id="504" r:id="rId14"/>
    <p:sldId id="487" r:id="rId15"/>
    <p:sldId id="483" r:id="rId16"/>
    <p:sldId id="488" r:id="rId17"/>
    <p:sldId id="489" r:id="rId18"/>
    <p:sldId id="491" r:id="rId19"/>
    <p:sldId id="490" r:id="rId20"/>
    <p:sldId id="305" r:id="rId21"/>
    <p:sldId id="502" r:id="rId22"/>
    <p:sldId id="508" r:id="rId23"/>
    <p:sldId id="518" r:id="rId24"/>
    <p:sldId id="503" r:id="rId25"/>
    <p:sldId id="493" r:id="rId26"/>
    <p:sldId id="501" r:id="rId27"/>
    <p:sldId id="516" r:id="rId28"/>
    <p:sldId id="509" r:id="rId29"/>
    <p:sldId id="510" r:id="rId30"/>
    <p:sldId id="517" r:id="rId31"/>
    <p:sldId id="494" r:id="rId32"/>
    <p:sldId id="512" r:id="rId33"/>
    <p:sldId id="511" r:id="rId34"/>
    <p:sldId id="495" r:id="rId35"/>
    <p:sldId id="513" r:id="rId36"/>
    <p:sldId id="514" r:id="rId37"/>
    <p:sldId id="500" r:id="rId38"/>
    <p:sldId id="497" r:id="rId39"/>
    <p:sldId id="496" r:id="rId40"/>
    <p:sldId id="498" r:id="rId41"/>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Riffel" initials="SR" lastIdx="1" clrIdx="0">
    <p:extLst>
      <p:ext uri="{19B8F6BF-5375-455C-9EA6-DF929625EA0E}">
        <p15:presenceInfo xmlns:p15="http://schemas.microsoft.com/office/powerpoint/2012/main" userId="Sara Riff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D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FDE35-5198-4E4A-9E76-90677EB263E5}" v="5" dt="2020-06-29T20:40:28.822"/>
    <p1510:client id="{1BC53061-12AD-9712-1AA3-D7D59ECC74C0}" v="1381" dt="2020-06-29T19:42:10.734"/>
    <p1510:client id="{22D85922-0FEA-1EE9-CEF8-4D4169F290AE}" v="74" dt="2020-07-01T17:13:09.496"/>
    <p1510:client id="{37B82581-A6D7-AF3F-FE8F-7B5405FB2C45}" v="1971" dt="2020-07-01T15:36:32.626"/>
    <p1510:client id="{37C61EFE-0D66-86A9-DF86-32833D2F6F62}" v="1263" dt="2020-07-01T15:31:04.198"/>
    <p1510:client id="{4C61958E-9D5E-28CF-5394-8EAE0E7F19A6}" v="2" dt="2020-06-30T14:20:51.996"/>
    <p1510:client id="{6E1FDD5E-C4A5-B45A-A3DD-61047380FE71}" v="28" dt="2020-06-30T17:55:35.780"/>
    <p1510:client id="{7AC98877-0404-AC3E-2553-90064D5DDF4A}" v="3" dt="2020-06-30T18:35:20.507"/>
    <p1510:client id="{8243E65D-1BD0-392C-61DF-DC8CDA19B6EE}" v="6" dt="2020-06-29T18:44:00.408"/>
    <p1510:client id="{87110144-4AC3-15E1-8F6B-2AC8D91C09ED}" v="341" dt="2020-06-29T22:03:02.902"/>
    <p1510:client id="{8C9A844F-A834-EC78-45EE-AE9AE52704F1}" v="1" dt="2020-07-01T17:13:14.662"/>
    <p1510:client id="{98A53272-2D5E-7C34-99B1-351715626565}" v="401" dt="2020-07-01T16:47:19.149"/>
    <p1510:client id="{AF2EE716-2047-4214-E50E-9D474EF6EACA}" v="1" dt="2020-07-01T16:21:30.559"/>
    <p1510:client id="{B2348724-6D72-7A71-B1BF-B6B0B51B1E2A}" v="791" dt="2020-06-29T20:59:31.965"/>
    <p1510:client id="{B3F0555E-12CF-A55B-627E-EC99CE322417}" v="230" dt="2020-07-01T17:55:06.305"/>
    <p1510:client id="{BAD5CE1C-DE35-95AC-F66C-816F0D2661C8}" v="43" dt="2020-06-30T15:26:38.832"/>
    <p1510:client id="{C3724273-E797-BCBB-461B-63D70749C289}" v="64" dt="2020-06-30T17:26:35.589"/>
    <p1510:client id="{EC55D9D1-8889-11D6-98EF-464373BA04EE}" v="4" dt="2020-06-29T21:28:03.581"/>
    <p1510:client id="{ECFE825F-5F56-C37C-F928-7B305E118438}" v="549" dt="2020-06-30T11:51:02.329"/>
    <p1510:client id="{F0862A18-FD23-2408-5997-8F832D4C65D0}" v="218" dt="2020-06-30T12:12:30.005"/>
    <p1510:client id="{FF242349-6BAD-F8D9-107F-355561FE2BCC}" v="78" dt="2020-06-30T14:45:11.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29T15:39:03.130" idx="1">
    <p:pos x="10" y="10"/>
    <p:text>I suggest some information about what type of back-up documentation is required for not only re-imbursement, but also compliance audit and expense tracking.I realize we may not have that specific information, but maybe more up-front emphasis on re-imbursement and that these funds will require heavy compliance.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B984492A-0544-437A-B6C1-C6C1DF1309E3}" type="datetimeFigureOut">
              <a:rPr lang="en-US" smtClean="0"/>
              <a:t>7/1/2020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4C6AAFC3-47EF-4D7D-A77A-6EDAA4BC33C7}" type="slidenum">
              <a:rPr lang="en-US" smtClean="0"/>
              <a:t>‹#›</a:t>
            </a:fld>
            <a:endParaRPr lang="en-US"/>
          </a:p>
        </p:txBody>
      </p:sp>
    </p:spTree>
    <p:extLst>
      <p:ext uri="{BB962C8B-B14F-4D97-AF65-F5344CB8AC3E}">
        <p14:creationId xmlns:p14="http://schemas.microsoft.com/office/powerpoint/2010/main" val="1782122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4B5D43CD-75C4-42F3-8776-CCA1554E5AFE}" type="datetimeFigureOut">
              <a:rPr lang="en-US" smtClean="0"/>
              <a:t>7/1/2020</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4B3A3899-AB9F-4031-9F48-ED877BC07DED}" type="slidenum">
              <a:rPr lang="en-US" smtClean="0"/>
              <a:t>‹#›</a:t>
            </a:fld>
            <a:endParaRPr lang="en-US"/>
          </a:p>
        </p:txBody>
      </p:sp>
    </p:spTree>
    <p:extLst>
      <p:ext uri="{BB962C8B-B14F-4D97-AF65-F5344CB8AC3E}">
        <p14:creationId xmlns:p14="http://schemas.microsoft.com/office/powerpoint/2010/main" val="59810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License must be for </a:t>
            </a:r>
            <a:r>
              <a:rPr lang="en-US" err="1">
                <a:cs typeface="Calibri"/>
              </a:rPr>
              <a:t>thefollowing</a:t>
            </a:r>
            <a:r>
              <a:rPr lang="en-US">
                <a:cs typeface="Calibri"/>
              </a:rPr>
              <a:t> services : </a:t>
            </a:r>
            <a:r>
              <a:rPr lang="en-US"/>
              <a:t>Adult Day Services</a:t>
            </a:r>
          </a:p>
          <a:p>
            <a:pPr marL="171450" indent="-171450">
              <a:buFont typeface="Arial"/>
              <a:buChar char="•"/>
            </a:pPr>
            <a:r>
              <a:rPr lang="en-US"/>
              <a:t>Assisted-Living Facilities</a:t>
            </a:r>
            <a:endParaRPr lang="en-US">
              <a:cs typeface="Calibri"/>
            </a:endParaRPr>
          </a:p>
          <a:p>
            <a:pPr marL="171450" indent="-171450">
              <a:buFont typeface="Arial"/>
              <a:buChar char="•"/>
            </a:pPr>
            <a:r>
              <a:rPr lang="en-US"/>
              <a:t>Centers for the Developmentally Disabled</a:t>
            </a:r>
            <a:endParaRPr lang="en-US">
              <a:cs typeface="Calibri"/>
            </a:endParaRPr>
          </a:p>
          <a:p>
            <a:pPr marL="171450" indent="-171450">
              <a:buFont typeface="Arial"/>
              <a:buChar char="•"/>
            </a:pPr>
            <a:r>
              <a:rPr lang="en-US"/>
              <a:t>Child Placing Agencies</a:t>
            </a:r>
            <a:endParaRPr lang="en-US">
              <a:cs typeface="Calibri"/>
            </a:endParaRPr>
          </a:p>
          <a:p>
            <a:pPr marL="171450" indent="-171450">
              <a:buFont typeface="Arial"/>
              <a:buChar char="•"/>
            </a:pPr>
            <a:r>
              <a:rPr lang="en-US"/>
              <a:t>Children's Day Health Services</a:t>
            </a:r>
            <a:endParaRPr lang="en-US">
              <a:cs typeface="Calibri"/>
            </a:endParaRPr>
          </a:p>
          <a:p>
            <a:pPr marL="171450" indent="-171450">
              <a:buFont typeface="Arial"/>
              <a:buChar char="•"/>
            </a:pPr>
            <a:r>
              <a:rPr lang="en-US"/>
              <a:t>Health Clinics</a:t>
            </a:r>
            <a:endParaRPr lang="en-US">
              <a:cs typeface="Calibri"/>
            </a:endParaRPr>
          </a:p>
          <a:p>
            <a:pPr marL="171450" indent="-171450">
              <a:buFont typeface="Arial"/>
              <a:buChar char="•"/>
            </a:pPr>
            <a:r>
              <a:rPr lang="en-US"/>
              <a:t>Hospice Services</a:t>
            </a:r>
            <a:endParaRPr lang="en-US">
              <a:cs typeface="Calibri"/>
            </a:endParaRPr>
          </a:p>
          <a:p>
            <a:pPr marL="171450" indent="-171450">
              <a:buFont typeface="Arial"/>
              <a:buChar char="•"/>
            </a:pPr>
            <a:r>
              <a:rPr lang="en-US"/>
              <a:t>Intermediate Care Facilities for Persons with Developmental Disabilities</a:t>
            </a:r>
            <a:endParaRPr lang="en-US">
              <a:cs typeface="Calibri"/>
            </a:endParaRPr>
          </a:p>
          <a:p>
            <a:pPr marL="171450" indent="-171450">
              <a:buFont typeface="Arial"/>
              <a:buChar char="•"/>
            </a:pPr>
            <a:r>
              <a:rPr lang="en-US"/>
              <a:t>Mental Health Substance Abuse Treatment Centers</a:t>
            </a:r>
            <a:endParaRPr lang="en-US">
              <a:cs typeface="Calibri"/>
            </a:endParaRPr>
          </a:p>
          <a:p>
            <a:pPr marL="171450" indent="-171450">
              <a:buFont typeface="Arial"/>
              <a:buChar char="•"/>
            </a:pPr>
            <a:r>
              <a:rPr lang="en-US"/>
              <a:t>Residential Child-Caring Agencies</a:t>
            </a:r>
            <a:endParaRPr lang="en-US">
              <a:cs typeface="Calibri"/>
            </a:endParaRPr>
          </a:p>
          <a:p>
            <a:pPr marL="171450" indent="-171450">
              <a:buFont typeface="Arial"/>
              <a:buChar char="•"/>
            </a:pPr>
            <a:r>
              <a:rPr lang="en-US"/>
              <a:t>Rural Health Clinics</a:t>
            </a:r>
            <a:endParaRPr lang="en-US">
              <a:cs typeface="Calibri"/>
            </a:endParaRPr>
          </a:p>
          <a:p>
            <a:pPr marL="171450" indent="-171450">
              <a:buFont typeface="Arial"/>
              <a:buChar char="•"/>
            </a:pPr>
            <a:r>
              <a:rPr lang="en-US"/>
              <a:t>Respite Care Services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B3A3899-AB9F-4031-9F48-ED877BC07DED}" type="slidenum">
              <a:rPr lang="en-US" smtClean="0"/>
              <a:t>11</a:t>
            </a:fld>
            <a:endParaRPr lang="en-US"/>
          </a:p>
        </p:txBody>
      </p:sp>
    </p:spTree>
    <p:extLst>
      <p:ext uri="{BB962C8B-B14F-4D97-AF65-F5344CB8AC3E}">
        <p14:creationId xmlns:p14="http://schemas.microsoft.com/office/powerpoint/2010/main" val="315170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Playbook Needs created by COVID-19</a:t>
            </a:r>
          </a:p>
          <a:p>
            <a:endParaRPr lang="en-US">
              <a:cs typeface="Calibri"/>
            </a:endParaRPr>
          </a:p>
        </p:txBody>
      </p:sp>
      <p:sp>
        <p:nvSpPr>
          <p:cNvPr id="4" name="Slide Number Placeholder 3"/>
          <p:cNvSpPr>
            <a:spLocks noGrp="1"/>
          </p:cNvSpPr>
          <p:nvPr>
            <p:ph type="sldNum" sz="quarter" idx="5"/>
          </p:nvPr>
        </p:nvSpPr>
        <p:spPr/>
        <p:txBody>
          <a:bodyPr/>
          <a:lstStyle/>
          <a:p>
            <a:fld id="{4B3A3899-AB9F-4031-9F48-ED877BC07DED}" type="slidenum">
              <a:rPr lang="en-US" smtClean="0"/>
              <a:t>13</a:t>
            </a:fld>
            <a:endParaRPr lang="en-US"/>
          </a:p>
        </p:txBody>
      </p:sp>
    </p:spTree>
    <p:extLst>
      <p:ext uri="{BB962C8B-B14F-4D97-AF65-F5344CB8AC3E}">
        <p14:creationId xmlns:p14="http://schemas.microsoft.com/office/powerpoint/2010/main" val="1030161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B4BB0-787F-4A49-9533-55F4607628F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4ED4F3-49D2-47FE-BA25-91718544DE6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C28401-309D-4C6C-B874-47F51609C38A}"/>
              </a:ext>
            </a:extLst>
          </p:cNvPr>
          <p:cNvSpPr>
            <a:spLocks noGrp="1"/>
          </p:cNvSpPr>
          <p:nvPr>
            <p:ph type="dt" sz="half" idx="10"/>
          </p:nvPr>
        </p:nvSpPr>
        <p:spPr/>
        <p:txBody>
          <a:bodyPr/>
          <a:lstStyle/>
          <a:p>
            <a:fld id="{120AEE23-8B0B-41B2-A294-AAF68AE000F3}" type="datetimeFigureOut">
              <a:rPr lang="en-US" smtClean="0"/>
              <a:t>7/1/2020</a:t>
            </a:fld>
            <a:endParaRPr lang="en-US"/>
          </a:p>
        </p:txBody>
      </p:sp>
      <p:sp>
        <p:nvSpPr>
          <p:cNvPr id="5" name="Footer Placeholder 4">
            <a:extLst>
              <a:ext uri="{FF2B5EF4-FFF2-40B4-BE49-F238E27FC236}">
                <a16:creationId xmlns:a16="http://schemas.microsoft.com/office/drawing/2014/main" id="{B0FA7159-3513-42D1-8677-F15EEF205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4042B-9755-4EC6-8AAF-C1EACB780AD1}"/>
              </a:ext>
            </a:extLst>
          </p:cNvPr>
          <p:cNvSpPr>
            <a:spLocks noGrp="1"/>
          </p:cNvSpPr>
          <p:nvPr>
            <p:ph type="sldNum" sz="quarter" idx="12"/>
          </p:nvPr>
        </p:nvSpPr>
        <p:spPr/>
        <p:txBody>
          <a:bodyPr/>
          <a:lstStyle/>
          <a:p>
            <a:fld id="{CA80214F-77BF-4C4A-B3A2-2DF9B902C34D}" type="slidenum">
              <a:rPr lang="en-US" smtClean="0"/>
              <a:t>‹#›</a:t>
            </a:fld>
            <a:endParaRPr lang="en-US"/>
          </a:p>
        </p:txBody>
      </p:sp>
    </p:spTree>
    <p:extLst>
      <p:ext uri="{BB962C8B-B14F-4D97-AF65-F5344CB8AC3E}">
        <p14:creationId xmlns:p14="http://schemas.microsoft.com/office/powerpoint/2010/main" val="2030031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DE0D-7395-421B-86C2-EC3A94D403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B1145A-0446-4242-A52D-3493CA35F7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1D25C-985E-4893-9CF3-85A5E3E32D04}"/>
              </a:ext>
            </a:extLst>
          </p:cNvPr>
          <p:cNvSpPr>
            <a:spLocks noGrp="1"/>
          </p:cNvSpPr>
          <p:nvPr>
            <p:ph type="dt" sz="half" idx="10"/>
          </p:nvPr>
        </p:nvSpPr>
        <p:spPr/>
        <p:txBody>
          <a:bodyPr/>
          <a:lstStyle/>
          <a:p>
            <a:fld id="{120AEE23-8B0B-41B2-A294-AAF68AE000F3}" type="datetimeFigureOut">
              <a:rPr lang="en-US" smtClean="0"/>
              <a:t>7/1/2020</a:t>
            </a:fld>
            <a:endParaRPr lang="en-US"/>
          </a:p>
        </p:txBody>
      </p:sp>
      <p:sp>
        <p:nvSpPr>
          <p:cNvPr id="5" name="Footer Placeholder 4">
            <a:extLst>
              <a:ext uri="{FF2B5EF4-FFF2-40B4-BE49-F238E27FC236}">
                <a16:creationId xmlns:a16="http://schemas.microsoft.com/office/drawing/2014/main" id="{E629EF4A-2468-400C-A44D-FC6FB9F1F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D2697-804D-4625-90A0-19489D16FF98}"/>
              </a:ext>
            </a:extLst>
          </p:cNvPr>
          <p:cNvSpPr>
            <a:spLocks noGrp="1"/>
          </p:cNvSpPr>
          <p:nvPr>
            <p:ph type="sldNum" sz="quarter" idx="12"/>
          </p:nvPr>
        </p:nvSpPr>
        <p:spPr/>
        <p:txBody>
          <a:bodyPr/>
          <a:lstStyle/>
          <a:p>
            <a:fld id="{CA80214F-77BF-4C4A-B3A2-2DF9B902C34D}" type="slidenum">
              <a:rPr lang="en-US" smtClean="0"/>
              <a:t>‹#›</a:t>
            </a:fld>
            <a:endParaRPr lang="en-US"/>
          </a:p>
        </p:txBody>
      </p:sp>
    </p:spTree>
    <p:extLst>
      <p:ext uri="{BB962C8B-B14F-4D97-AF65-F5344CB8AC3E}">
        <p14:creationId xmlns:p14="http://schemas.microsoft.com/office/powerpoint/2010/main" val="187033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EAA515-4502-4CE8-B272-01EBCDD9D7A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C78E10-6897-4BDD-9E84-16D014C4C0B5}"/>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A92A26-06F2-4617-A394-BC8A66960E04}"/>
              </a:ext>
            </a:extLst>
          </p:cNvPr>
          <p:cNvSpPr>
            <a:spLocks noGrp="1"/>
          </p:cNvSpPr>
          <p:nvPr>
            <p:ph type="dt" sz="half" idx="10"/>
          </p:nvPr>
        </p:nvSpPr>
        <p:spPr/>
        <p:txBody>
          <a:bodyPr/>
          <a:lstStyle/>
          <a:p>
            <a:fld id="{120AEE23-8B0B-41B2-A294-AAF68AE000F3}" type="datetimeFigureOut">
              <a:rPr lang="en-US" smtClean="0"/>
              <a:t>7/1/2020</a:t>
            </a:fld>
            <a:endParaRPr lang="en-US"/>
          </a:p>
        </p:txBody>
      </p:sp>
      <p:sp>
        <p:nvSpPr>
          <p:cNvPr id="5" name="Footer Placeholder 4">
            <a:extLst>
              <a:ext uri="{FF2B5EF4-FFF2-40B4-BE49-F238E27FC236}">
                <a16:creationId xmlns:a16="http://schemas.microsoft.com/office/drawing/2014/main" id="{5F27044E-A766-40B9-9DC8-BD44CCCA82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FEF31-D95C-41BD-99BB-1895765CC318}"/>
              </a:ext>
            </a:extLst>
          </p:cNvPr>
          <p:cNvSpPr>
            <a:spLocks noGrp="1"/>
          </p:cNvSpPr>
          <p:nvPr>
            <p:ph type="sldNum" sz="quarter" idx="12"/>
          </p:nvPr>
        </p:nvSpPr>
        <p:spPr/>
        <p:txBody>
          <a:bodyPr/>
          <a:lstStyle/>
          <a:p>
            <a:fld id="{CA80214F-77BF-4C4A-B3A2-2DF9B902C34D}" type="slidenum">
              <a:rPr lang="en-US" smtClean="0"/>
              <a:t>‹#›</a:t>
            </a:fld>
            <a:endParaRPr lang="en-US"/>
          </a:p>
        </p:txBody>
      </p:sp>
    </p:spTree>
    <p:extLst>
      <p:ext uri="{BB962C8B-B14F-4D97-AF65-F5344CB8AC3E}">
        <p14:creationId xmlns:p14="http://schemas.microsoft.com/office/powerpoint/2010/main" val="1592773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noProof="0"/>
              <a:t>Click to edit Master title style</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7/1/2020</a:t>
            </a:fld>
            <a:endParaRPr lang="en-US" noProof="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a:p>
        </p:txBody>
      </p:sp>
      <p:sp>
        <p:nvSpPr>
          <p:cNvPr id="12" name="Picture Placeholder 11">
            <a:extLst>
              <a:ext uri="{FF2B5EF4-FFF2-40B4-BE49-F238E27FC236}">
                <a16:creationId xmlns:a16="http://schemas.microsoft.com/office/drawing/2014/main" id="{B15EEB49-54F4-404C-9B31-AD488BFCB2E0}"/>
              </a:ext>
            </a:extLst>
          </p:cNvPr>
          <p:cNvSpPr>
            <a:spLocks noGrp="1"/>
          </p:cNvSpPr>
          <p:nvPr>
            <p:ph type="pic" sz="quarter" idx="14"/>
          </p:nvPr>
        </p:nvSpPr>
        <p:spPr>
          <a:xfrm>
            <a:off x="1329309" y="2219248"/>
            <a:ext cx="1810512" cy="2414016"/>
          </a:xfrm>
          <a:prstGeom prst="ellipse">
            <a:avLst/>
          </a:prstGeom>
          <a:noFill/>
          <a:ln w="387350">
            <a:noFill/>
          </a:ln>
        </p:spPr>
        <p:txBody>
          <a:bodyPr/>
          <a:lstStyle/>
          <a:p>
            <a:r>
              <a:rPr lang="en-US" noProof="0"/>
              <a:t>Click icon to add picture</a:t>
            </a:r>
          </a:p>
        </p:txBody>
      </p:sp>
      <p:sp>
        <p:nvSpPr>
          <p:cNvPr id="17" name="Picture Placeholder 11">
            <a:extLst>
              <a:ext uri="{FF2B5EF4-FFF2-40B4-BE49-F238E27FC236}">
                <a16:creationId xmlns:a16="http://schemas.microsoft.com/office/drawing/2014/main" id="{6B2DD458-866A-421E-9AD0-B0D9E1195728}"/>
              </a:ext>
            </a:extLst>
          </p:cNvPr>
          <p:cNvSpPr>
            <a:spLocks noGrp="1"/>
          </p:cNvSpPr>
          <p:nvPr>
            <p:ph type="pic" sz="quarter" idx="17"/>
          </p:nvPr>
        </p:nvSpPr>
        <p:spPr>
          <a:xfrm>
            <a:off x="6004179" y="2196083"/>
            <a:ext cx="1810512" cy="2414016"/>
          </a:xfrm>
          <a:prstGeom prst="ellipse">
            <a:avLst/>
          </a:prstGeom>
          <a:noFill/>
          <a:ln w="387350">
            <a:noFill/>
          </a:ln>
        </p:spPr>
        <p:txBody>
          <a:bodyPr/>
          <a:lstStyle/>
          <a:p>
            <a:r>
              <a:rPr lang="en-US" noProof="0"/>
              <a:t>Click icon to add picture</a:t>
            </a:r>
          </a:p>
        </p:txBody>
      </p:sp>
      <p:sp>
        <p:nvSpPr>
          <p:cNvPr id="14" name="Picture Placeholder 11">
            <a:extLst>
              <a:ext uri="{FF2B5EF4-FFF2-40B4-BE49-F238E27FC236}">
                <a16:creationId xmlns:a16="http://schemas.microsoft.com/office/drawing/2014/main" id="{57A4D097-9603-42DC-888D-8039CE6ADC94}"/>
              </a:ext>
            </a:extLst>
          </p:cNvPr>
          <p:cNvSpPr>
            <a:spLocks noGrp="1"/>
          </p:cNvSpPr>
          <p:nvPr>
            <p:ph type="pic" sz="quarter" idx="16"/>
          </p:nvPr>
        </p:nvSpPr>
        <p:spPr>
          <a:xfrm>
            <a:off x="3440430" y="2019165"/>
            <a:ext cx="2263140" cy="3017520"/>
          </a:xfrm>
          <a:prstGeom prst="ellipse">
            <a:avLst/>
          </a:prstGeom>
          <a:noFill/>
        </p:spPr>
        <p:txBody>
          <a:bodyPr/>
          <a:lstStyle/>
          <a:p>
            <a:r>
              <a:rPr lang="en-US" noProof="0"/>
              <a:t>Click icon to add picture</a:t>
            </a:r>
          </a:p>
        </p:txBody>
      </p:sp>
      <p:sp>
        <p:nvSpPr>
          <p:cNvPr id="25" name="Text Placeholder 23">
            <a:extLst>
              <a:ext uri="{FF2B5EF4-FFF2-40B4-BE49-F238E27FC236}">
                <a16:creationId xmlns:a16="http://schemas.microsoft.com/office/drawing/2014/main" id="{B9B9E0BA-35AD-4D69-9A03-35F2509C2C27}"/>
              </a:ext>
            </a:extLst>
          </p:cNvPr>
          <p:cNvSpPr>
            <a:spLocks noGrp="1"/>
          </p:cNvSpPr>
          <p:nvPr>
            <p:ph type="body" sz="quarter" idx="19"/>
          </p:nvPr>
        </p:nvSpPr>
        <p:spPr>
          <a:xfrm>
            <a:off x="1209675" y="5033964"/>
            <a:ext cx="2025254" cy="738187"/>
          </a:xfrm>
        </p:spPr>
        <p:txBody>
          <a:bodyPr>
            <a:normAutofit/>
          </a:bodyPr>
          <a:lstStyle>
            <a:lvl1pPr marL="0" indent="0" algn="ctr">
              <a:buNone/>
              <a:defRPr sz="2000">
                <a:solidFill>
                  <a:schemeClr val="bg1">
                    <a:lumMod val="95000"/>
                  </a:schemeClr>
                </a:solidFill>
                <a:latin typeface="+mj-lt"/>
              </a:defRPr>
            </a:lvl1pPr>
          </a:lstStyle>
          <a:p>
            <a:pPr lvl="0"/>
            <a:r>
              <a:rPr lang="en-US" noProof="0"/>
              <a:t>Click to edit Master text styles</a:t>
            </a:r>
          </a:p>
        </p:txBody>
      </p:sp>
      <p:sp>
        <p:nvSpPr>
          <p:cNvPr id="26" name="Text Placeholder 23">
            <a:extLst>
              <a:ext uri="{FF2B5EF4-FFF2-40B4-BE49-F238E27FC236}">
                <a16:creationId xmlns:a16="http://schemas.microsoft.com/office/drawing/2014/main" id="{B1CC61B3-695C-423D-8F0B-45674DC932B3}"/>
              </a:ext>
            </a:extLst>
          </p:cNvPr>
          <p:cNvSpPr>
            <a:spLocks noGrp="1"/>
          </p:cNvSpPr>
          <p:nvPr>
            <p:ph type="body" sz="quarter" idx="20"/>
          </p:nvPr>
        </p:nvSpPr>
        <p:spPr>
          <a:xfrm>
            <a:off x="3559373" y="5236701"/>
            <a:ext cx="2025254" cy="738187"/>
          </a:xfrm>
        </p:spPr>
        <p:txBody>
          <a:bodyPr>
            <a:normAutofit/>
          </a:bodyPr>
          <a:lstStyle>
            <a:lvl1pPr marL="0" indent="0" algn="ctr">
              <a:buNone/>
              <a:defRPr sz="2000">
                <a:solidFill>
                  <a:schemeClr val="bg1">
                    <a:lumMod val="95000"/>
                  </a:schemeClr>
                </a:solidFill>
                <a:latin typeface="+mj-lt"/>
              </a:defRPr>
            </a:lvl1pPr>
          </a:lstStyle>
          <a:p>
            <a:pPr lvl="0"/>
            <a:r>
              <a:rPr lang="en-US" noProof="0"/>
              <a:t>Click to edit Master text styles</a:t>
            </a:r>
          </a:p>
        </p:txBody>
      </p:sp>
      <p:sp>
        <p:nvSpPr>
          <p:cNvPr id="27" name="Text Placeholder 23">
            <a:extLst>
              <a:ext uri="{FF2B5EF4-FFF2-40B4-BE49-F238E27FC236}">
                <a16:creationId xmlns:a16="http://schemas.microsoft.com/office/drawing/2014/main" id="{B870F23E-35A1-4942-A685-641AA883066A}"/>
              </a:ext>
            </a:extLst>
          </p:cNvPr>
          <p:cNvSpPr>
            <a:spLocks noGrp="1"/>
          </p:cNvSpPr>
          <p:nvPr>
            <p:ph type="body" sz="quarter" idx="21"/>
          </p:nvPr>
        </p:nvSpPr>
        <p:spPr>
          <a:xfrm>
            <a:off x="5909071" y="5033964"/>
            <a:ext cx="2025254" cy="738187"/>
          </a:xfrm>
        </p:spPr>
        <p:txBody>
          <a:bodyPr>
            <a:normAutofit/>
          </a:bodyPr>
          <a:lstStyle>
            <a:lvl1pPr marL="0" indent="0" algn="ctr">
              <a:buNone/>
              <a:defRPr sz="2000">
                <a:solidFill>
                  <a:schemeClr val="bg1">
                    <a:lumMod val="95000"/>
                  </a:schemeClr>
                </a:solidFill>
                <a:latin typeface="+mj-lt"/>
              </a:defRPr>
            </a:lvl1pPr>
          </a:lstStyle>
          <a:p>
            <a:pPr lvl="0"/>
            <a:r>
              <a:rPr lang="en-US" noProof="0"/>
              <a:t>Click to edit Master text styles</a:t>
            </a:r>
          </a:p>
        </p:txBody>
      </p:sp>
      <p:sp>
        <p:nvSpPr>
          <p:cNvPr id="29" name="Picture Placeholder 28">
            <a:extLst>
              <a:ext uri="{FF2B5EF4-FFF2-40B4-BE49-F238E27FC236}">
                <a16:creationId xmlns:a16="http://schemas.microsoft.com/office/drawing/2014/main" id="{863B8202-88BB-4ED4-B936-9D9C0B4C8D17}"/>
              </a:ext>
            </a:extLst>
          </p:cNvPr>
          <p:cNvSpPr>
            <a:spLocks noGrp="1"/>
          </p:cNvSpPr>
          <p:nvPr>
            <p:ph type="pic" sz="quarter" idx="22"/>
          </p:nvPr>
        </p:nvSpPr>
        <p:spPr>
          <a:xfrm>
            <a:off x="0" y="0"/>
            <a:ext cx="9144000" cy="6858000"/>
          </a:xfrm>
        </p:spPr>
        <p:txBody>
          <a:bodyP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87644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D4D4-012E-4587-9991-C47479E732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C083A-5508-45E9-B022-BB477A7412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37CE0F-D753-4A75-9C6C-0348D810C55D}"/>
              </a:ext>
            </a:extLst>
          </p:cNvPr>
          <p:cNvSpPr>
            <a:spLocks noGrp="1"/>
          </p:cNvSpPr>
          <p:nvPr>
            <p:ph type="dt" sz="half" idx="10"/>
          </p:nvPr>
        </p:nvSpPr>
        <p:spPr/>
        <p:txBody>
          <a:bodyPr/>
          <a:lstStyle/>
          <a:p>
            <a:fld id="{120AEE23-8B0B-41B2-A294-AAF68AE000F3}" type="datetimeFigureOut">
              <a:rPr lang="en-US" smtClean="0"/>
              <a:t>7/1/2020</a:t>
            </a:fld>
            <a:endParaRPr lang="en-US"/>
          </a:p>
        </p:txBody>
      </p:sp>
      <p:sp>
        <p:nvSpPr>
          <p:cNvPr id="5" name="Footer Placeholder 4">
            <a:extLst>
              <a:ext uri="{FF2B5EF4-FFF2-40B4-BE49-F238E27FC236}">
                <a16:creationId xmlns:a16="http://schemas.microsoft.com/office/drawing/2014/main" id="{8E4E68A2-A3FD-454D-B091-78667A320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E58F8-8A0C-4628-B472-C891920DCF6E}"/>
              </a:ext>
            </a:extLst>
          </p:cNvPr>
          <p:cNvSpPr>
            <a:spLocks noGrp="1"/>
          </p:cNvSpPr>
          <p:nvPr>
            <p:ph type="sldNum" sz="quarter" idx="12"/>
          </p:nvPr>
        </p:nvSpPr>
        <p:spPr/>
        <p:txBody>
          <a:bodyPr/>
          <a:lstStyle/>
          <a:p>
            <a:fld id="{CA80214F-77BF-4C4A-B3A2-2DF9B902C34D}" type="slidenum">
              <a:rPr lang="en-US" smtClean="0"/>
              <a:t>‹#›</a:t>
            </a:fld>
            <a:endParaRPr lang="en-US"/>
          </a:p>
        </p:txBody>
      </p:sp>
    </p:spTree>
    <p:extLst>
      <p:ext uri="{BB962C8B-B14F-4D97-AF65-F5344CB8AC3E}">
        <p14:creationId xmlns:p14="http://schemas.microsoft.com/office/powerpoint/2010/main" val="4222208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2FFC-E4EF-4565-A26E-88F63F0F1983}"/>
              </a:ext>
            </a:extLst>
          </p:cNvPr>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EC7AF3-70A0-4545-BA2F-E21168F8550A}"/>
              </a:ext>
            </a:extLst>
          </p:cNvPr>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E743CC-F116-4470-8291-DAC5DD2A2148}"/>
              </a:ext>
            </a:extLst>
          </p:cNvPr>
          <p:cNvSpPr>
            <a:spLocks noGrp="1"/>
          </p:cNvSpPr>
          <p:nvPr>
            <p:ph type="dt" sz="half" idx="10"/>
          </p:nvPr>
        </p:nvSpPr>
        <p:spPr/>
        <p:txBody>
          <a:bodyPr/>
          <a:lstStyle/>
          <a:p>
            <a:fld id="{120AEE23-8B0B-41B2-A294-AAF68AE000F3}" type="datetimeFigureOut">
              <a:rPr lang="en-US" smtClean="0"/>
              <a:t>7/1/2020</a:t>
            </a:fld>
            <a:endParaRPr lang="en-US"/>
          </a:p>
        </p:txBody>
      </p:sp>
      <p:sp>
        <p:nvSpPr>
          <p:cNvPr id="5" name="Footer Placeholder 4">
            <a:extLst>
              <a:ext uri="{FF2B5EF4-FFF2-40B4-BE49-F238E27FC236}">
                <a16:creationId xmlns:a16="http://schemas.microsoft.com/office/drawing/2014/main" id="{5DDC0F57-4626-4A4E-B372-6687AFE182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81AA4-CD8E-4CC4-84E9-4890A76547D7}"/>
              </a:ext>
            </a:extLst>
          </p:cNvPr>
          <p:cNvSpPr>
            <a:spLocks noGrp="1"/>
          </p:cNvSpPr>
          <p:nvPr>
            <p:ph type="sldNum" sz="quarter" idx="12"/>
          </p:nvPr>
        </p:nvSpPr>
        <p:spPr/>
        <p:txBody>
          <a:bodyPr/>
          <a:lstStyle/>
          <a:p>
            <a:fld id="{CA80214F-77BF-4C4A-B3A2-2DF9B902C34D}" type="slidenum">
              <a:rPr lang="en-US" smtClean="0"/>
              <a:t>‹#›</a:t>
            </a:fld>
            <a:endParaRPr lang="en-US"/>
          </a:p>
        </p:txBody>
      </p:sp>
    </p:spTree>
    <p:extLst>
      <p:ext uri="{BB962C8B-B14F-4D97-AF65-F5344CB8AC3E}">
        <p14:creationId xmlns:p14="http://schemas.microsoft.com/office/powerpoint/2010/main" val="263393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B528-B5D6-4A9F-B5A9-33E516A84D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395D99-3956-45AA-B1DC-88C41512012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3C3E-65C9-4807-8925-B05CADB5609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2F93D7-674B-4929-A369-7D5DC5B09875}"/>
              </a:ext>
            </a:extLst>
          </p:cNvPr>
          <p:cNvSpPr>
            <a:spLocks noGrp="1"/>
          </p:cNvSpPr>
          <p:nvPr>
            <p:ph type="dt" sz="half" idx="10"/>
          </p:nvPr>
        </p:nvSpPr>
        <p:spPr/>
        <p:txBody>
          <a:bodyPr/>
          <a:lstStyle/>
          <a:p>
            <a:fld id="{120AEE23-8B0B-41B2-A294-AAF68AE000F3}" type="datetimeFigureOut">
              <a:rPr lang="en-US" smtClean="0"/>
              <a:t>7/1/2020</a:t>
            </a:fld>
            <a:endParaRPr lang="en-US"/>
          </a:p>
        </p:txBody>
      </p:sp>
      <p:sp>
        <p:nvSpPr>
          <p:cNvPr id="6" name="Footer Placeholder 5">
            <a:extLst>
              <a:ext uri="{FF2B5EF4-FFF2-40B4-BE49-F238E27FC236}">
                <a16:creationId xmlns:a16="http://schemas.microsoft.com/office/drawing/2014/main" id="{D64F9674-F8FD-4A5F-B61E-0352C180E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4DCFA4-D543-474E-8429-4D38E6B71496}"/>
              </a:ext>
            </a:extLst>
          </p:cNvPr>
          <p:cNvSpPr>
            <a:spLocks noGrp="1"/>
          </p:cNvSpPr>
          <p:nvPr>
            <p:ph type="sldNum" sz="quarter" idx="12"/>
          </p:nvPr>
        </p:nvSpPr>
        <p:spPr/>
        <p:txBody>
          <a:bodyPr/>
          <a:lstStyle/>
          <a:p>
            <a:fld id="{CA80214F-77BF-4C4A-B3A2-2DF9B902C34D}" type="slidenum">
              <a:rPr lang="en-US" smtClean="0"/>
              <a:t>‹#›</a:t>
            </a:fld>
            <a:endParaRPr lang="en-US"/>
          </a:p>
        </p:txBody>
      </p:sp>
    </p:spTree>
    <p:extLst>
      <p:ext uri="{BB962C8B-B14F-4D97-AF65-F5344CB8AC3E}">
        <p14:creationId xmlns:p14="http://schemas.microsoft.com/office/powerpoint/2010/main" val="4583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D2E79-4E3B-46B0-91A0-94D78F1FB41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CA6CFC-6BFD-445F-88BE-5F6A66F57EB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A041E1-2E88-4BFC-8982-540B12539E68}"/>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B4C8EC-F773-4503-AC62-74F924CB4175}"/>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548716-3153-4CDE-AFBA-B86EC40E4C9C}"/>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FB8FE5-E4B6-4D86-9045-DB394BDEB27C}"/>
              </a:ext>
            </a:extLst>
          </p:cNvPr>
          <p:cNvSpPr>
            <a:spLocks noGrp="1"/>
          </p:cNvSpPr>
          <p:nvPr>
            <p:ph type="dt" sz="half" idx="10"/>
          </p:nvPr>
        </p:nvSpPr>
        <p:spPr/>
        <p:txBody>
          <a:bodyPr/>
          <a:lstStyle/>
          <a:p>
            <a:fld id="{120AEE23-8B0B-41B2-A294-AAF68AE000F3}" type="datetimeFigureOut">
              <a:rPr lang="en-US" smtClean="0"/>
              <a:t>7/1/2020</a:t>
            </a:fld>
            <a:endParaRPr lang="en-US"/>
          </a:p>
        </p:txBody>
      </p:sp>
      <p:sp>
        <p:nvSpPr>
          <p:cNvPr id="8" name="Footer Placeholder 7">
            <a:extLst>
              <a:ext uri="{FF2B5EF4-FFF2-40B4-BE49-F238E27FC236}">
                <a16:creationId xmlns:a16="http://schemas.microsoft.com/office/drawing/2014/main" id="{59DDE8BE-DF58-4FFF-A9D4-C1FC216078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CFEA45-5BA6-4430-A072-D912762A0F59}"/>
              </a:ext>
            </a:extLst>
          </p:cNvPr>
          <p:cNvSpPr>
            <a:spLocks noGrp="1"/>
          </p:cNvSpPr>
          <p:nvPr>
            <p:ph type="sldNum" sz="quarter" idx="12"/>
          </p:nvPr>
        </p:nvSpPr>
        <p:spPr/>
        <p:txBody>
          <a:bodyPr/>
          <a:lstStyle/>
          <a:p>
            <a:fld id="{CA80214F-77BF-4C4A-B3A2-2DF9B902C34D}" type="slidenum">
              <a:rPr lang="en-US" smtClean="0"/>
              <a:t>‹#›</a:t>
            </a:fld>
            <a:endParaRPr lang="en-US"/>
          </a:p>
        </p:txBody>
      </p:sp>
    </p:spTree>
    <p:extLst>
      <p:ext uri="{BB962C8B-B14F-4D97-AF65-F5344CB8AC3E}">
        <p14:creationId xmlns:p14="http://schemas.microsoft.com/office/powerpoint/2010/main" val="202022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2CDC1-7738-41E7-87F3-07A9733CE4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1258FD-F084-4C87-A143-BE3405611E38}"/>
              </a:ext>
            </a:extLst>
          </p:cNvPr>
          <p:cNvSpPr>
            <a:spLocks noGrp="1"/>
          </p:cNvSpPr>
          <p:nvPr>
            <p:ph type="dt" sz="half" idx="10"/>
          </p:nvPr>
        </p:nvSpPr>
        <p:spPr/>
        <p:txBody>
          <a:bodyPr/>
          <a:lstStyle/>
          <a:p>
            <a:fld id="{120AEE23-8B0B-41B2-A294-AAF68AE000F3}" type="datetimeFigureOut">
              <a:rPr lang="en-US" smtClean="0"/>
              <a:t>7/1/2020</a:t>
            </a:fld>
            <a:endParaRPr lang="en-US"/>
          </a:p>
        </p:txBody>
      </p:sp>
      <p:sp>
        <p:nvSpPr>
          <p:cNvPr id="4" name="Footer Placeholder 3">
            <a:extLst>
              <a:ext uri="{FF2B5EF4-FFF2-40B4-BE49-F238E27FC236}">
                <a16:creationId xmlns:a16="http://schemas.microsoft.com/office/drawing/2014/main" id="{6AEF321A-8486-4164-BD7A-72066F9D11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88BF9F-7130-46D2-B9E5-7484D0FA7931}"/>
              </a:ext>
            </a:extLst>
          </p:cNvPr>
          <p:cNvSpPr>
            <a:spLocks noGrp="1"/>
          </p:cNvSpPr>
          <p:nvPr>
            <p:ph type="sldNum" sz="quarter" idx="12"/>
          </p:nvPr>
        </p:nvSpPr>
        <p:spPr/>
        <p:txBody>
          <a:bodyPr/>
          <a:lstStyle/>
          <a:p>
            <a:fld id="{CA80214F-77BF-4C4A-B3A2-2DF9B902C34D}" type="slidenum">
              <a:rPr lang="en-US" smtClean="0"/>
              <a:t>‹#›</a:t>
            </a:fld>
            <a:endParaRPr lang="en-US"/>
          </a:p>
        </p:txBody>
      </p:sp>
    </p:spTree>
    <p:extLst>
      <p:ext uri="{BB962C8B-B14F-4D97-AF65-F5344CB8AC3E}">
        <p14:creationId xmlns:p14="http://schemas.microsoft.com/office/powerpoint/2010/main" val="144131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900E9C-1BCD-4399-94A3-6706E88B8AFB}"/>
              </a:ext>
            </a:extLst>
          </p:cNvPr>
          <p:cNvSpPr>
            <a:spLocks noGrp="1"/>
          </p:cNvSpPr>
          <p:nvPr>
            <p:ph type="dt" sz="half" idx="10"/>
          </p:nvPr>
        </p:nvSpPr>
        <p:spPr/>
        <p:txBody>
          <a:bodyPr/>
          <a:lstStyle/>
          <a:p>
            <a:fld id="{120AEE23-8B0B-41B2-A294-AAF68AE000F3}" type="datetimeFigureOut">
              <a:rPr lang="en-US" smtClean="0"/>
              <a:t>7/1/2020</a:t>
            </a:fld>
            <a:endParaRPr lang="en-US"/>
          </a:p>
        </p:txBody>
      </p:sp>
      <p:sp>
        <p:nvSpPr>
          <p:cNvPr id="3" name="Footer Placeholder 2">
            <a:extLst>
              <a:ext uri="{FF2B5EF4-FFF2-40B4-BE49-F238E27FC236}">
                <a16:creationId xmlns:a16="http://schemas.microsoft.com/office/drawing/2014/main" id="{131AB6F5-5317-4D7E-A3D5-B6DD5AC31C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2C5992-6156-47DB-B9DD-3947947F12AB}"/>
              </a:ext>
            </a:extLst>
          </p:cNvPr>
          <p:cNvSpPr>
            <a:spLocks noGrp="1"/>
          </p:cNvSpPr>
          <p:nvPr>
            <p:ph type="sldNum" sz="quarter" idx="12"/>
          </p:nvPr>
        </p:nvSpPr>
        <p:spPr/>
        <p:txBody>
          <a:bodyPr/>
          <a:lstStyle/>
          <a:p>
            <a:fld id="{CA80214F-77BF-4C4A-B3A2-2DF9B902C34D}" type="slidenum">
              <a:rPr lang="en-US" smtClean="0"/>
              <a:t>‹#›</a:t>
            </a:fld>
            <a:endParaRPr lang="en-US"/>
          </a:p>
        </p:txBody>
      </p:sp>
    </p:spTree>
    <p:extLst>
      <p:ext uri="{BB962C8B-B14F-4D97-AF65-F5344CB8AC3E}">
        <p14:creationId xmlns:p14="http://schemas.microsoft.com/office/powerpoint/2010/main" val="280621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2B36A-67ED-4B4A-8A5A-679A462F34F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7ACFFE-0998-4565-890B-364B94CFAC02}"/>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71FA84-CA4C-484F-9B6B-0C4765C1726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2EB3F3-46BA-49E5-BD8E-65474B284204}"/>
              </a:ext>
            </a:extLst>
          </p:cNvPr>
          <p:cNvSpPr>
            <a:spLocks noGrp="1"/>
          </p:cNvSpPr>
          <p:nvPr>
            <p:ph type="dt" sz="half" idx="10"/>
          </p:nvPr>
        </p:nvSpPr>
        <p:spPr/>
        <p:txBody>
          <a:bodyPr/>
          <a:lstStyle/>
          <a:p>
            <a:fld id="{120AEE23-8B0B-41B2-A294-AAF68AE000F3}" type="datetimeFigureOut">
              <a:rPr lang="en-US" smtClean="0"/>
              <a:t>7/1/2020</a:t>
            </a:fld>
            <a:endParaRPr lang="en-US"/>
          </a:p>
        </p:txBody>
      </p:sp>
      <p:sp>
        <p:nvSpPr>
          <p:cNvPr id="6" name="Footer Placeholder 5">
            <a:extLst>
              <a:ext uri="{FF2B5EF4-FFF2-40B4-BE49-F238E27FC236}">
                <a16:creationId xmlns:a16="http://schemas.microsoft.com/office/drawing/2014/main" id="{4F3C1999-B62B-4F8F-ADBE-47A5D8222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0502DB-3114-4A2E-A21C-2C6044C8FA1B}"/>
              </a:ext>
            </a:extLst>
          </p:cNvPr>
          <p:cNvSpPr>
            <a:spLocks noGrp="1"/>
          </p:cNvSpPr>
          <p:nvPr>
            <p:ph type="sldNum" sz="quarter" idx="12"/>
          </p:nvPr>
        </p:nvSpPr>
        <p:spPr/>
        <p:txBody>
          <a:bodyPr/>
          <a:lstStyle/>
          <a:p>
            <a:fld id="{CA80214F-77BF-4C4A-B3A2-2DF9B902C34D}" type="slidenum">
              <a:rPr lang="en-US" smtClean="0"/>
              <a:t>‹#›</a:t>
            </a:fld>
            <a:endParaRPr lang="en-US"/>
          </a:p>
        </p:txBody>
      </p:sp>
    </p:spTree>
    <p:extLst>
      <p:ext uri="{BB962C8B-B14F-4D97-AF65-F5344CB8AC3E}">
        <p14:creationId xmlns:p14="http://schemas.microsoft.com/office/powerpoint/2010/main" val="1478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A380-0B1E-4C4B-8038-BD061A51463E}"/>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9AA15D-5180-4592-84B7-5A468DA894D6}"/>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15AFEB-33D8-47E6-8D05-18615B5EF67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7657FF-5868-4FBB-A967-3D96A1147FEC}"/>
              </a:ext>
            </a:extLst>
          </p:cNvPr>
          <p:cNvSpPr>
            <a:spLocks noGrp="1"/>
          </p:cNvSpPr>
          <p:nvPr>
            <p:ph type="dt" sz="half" idx="10"/>
          </p:nvPr>
        </p:nvSpPr>
        <p:spPr/>
        <p:txBody>
          <a:bodyPr/>
          <a:lstStyle/>
          <a:p>
            <a:fld id="{120AEE23-8B0B-41B2-A294-AAF68AE000F3}" type="datetimeFigureOut">
              <a:rPr lang="en-US" smtClean="0"/>
              <a:t>7/1/2020</a:t>
            </a:fld>
            <a:endParaRPr lang="en-US"/>
          </a:p>
        </p:txBody>
      </p:sp>
      <p:sp>
        <p:nvSpPr>
          <p:cNvPr id="6" name="Footer Placeholder 5">
            <a:extLst>
              <a:ext uri="{FF2B5EF4-FFF2-40B4-BE49-F238E27FC236}">
                <a16:creationId xmlns:a16="http://schemas.microsoft.com/office/drawing/2014/main" id="{B70E5A71-3226-4F8C-A584-48BE9B57CD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C13D8-FB8D-4219-88C7-769335F4AC8E}"/>
              </a:ext>
            </a:extLst>
          </p:cNvPr>
          <p:cNvSpPr>
            <a:spLocks noGrp="1"/>
          </p:cNvSpPr>
          <p:nvPr>
            <p:ph type="sldNum" sz="quarter" idx="12"/>
          </p:nvPr>
        </p:nvSpPr>
        <p:spPr/>
        <p:txBody>
          <a:bodyPr/>
          <a:lstStyle/>
          <a:p>
            <a:fld id="{CA80214F-77BF-4C4A-B3A2-2DF9B902C34D}" type="slidenum">
              <a:rPr lang="en-US" smtClean="0"/>
              <a:t>‹#›</a:t>
            </a:fld>
            <a:endParaRPr lang="en-US"/>
          </a:p>
        </p:txBody>
      </p:sp>
    </p:spTree>
    <p:extLst>
      <p:ext uri="{BB962C8B-B14F-4D97-AF65-F5344CB8AC3E}">
        <p14:creationId xmlns:p14="http://schemas.microsoft.com/office/powerpoint/2010/main" val="381851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63FDAF-2173-440C-9C78-45C3DFAE87B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D4767A-AC5B-4BEE-9E1C-3EDC7A5C3BC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E166A-46EA-45EE-8521-C3CFB82AF53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AEE23-8B0B-41B2-A294-AAF68AE000F3}" type="datetimeFigureOut">
              <a:rPr lang="en-US" smtClean="0"/>
              <a:t>7/1/2020</a:t>
            </a:fld>
            <a:endParaRPr lang="en-US"/>
          </a:p>
        </p:txBody>
      </p:sp>
      <p:sp>
        <p:nvSpPr>
          <p:cNvPr id="5" name="Footer Placeholder 4">
            <a:extLst>
              <a:ext uri="{FF2B5EF4-FFF2-40B4-BE49-F238E27FC236}">
                <a16:creationId xmlns:a16="http://schemas.microsoft.com/office/drawing/2014/main" id="{3EFD300C-DCD8-4BBF-A566-2A802E32020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C00870-2A74-41B5-82C3-13C32A8428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0214F-77BF-4C4A-B3A2-2DF9B902C34D}" type="slidenum">
              <a:rPr lang="en-US" smtClean="0"/>
              <a:t>‹#›</a:t>
            </a:fld>
            <a:endParaRPr lang="en-US"/>
          </a:p>
        </p:txBody>
      </p:sp>
    </p:spTree>
    <p:extLst>
      <p:ext uri="{BB962C8B-B14F-4D97-AF65-F5344CB8AC3E}">
        <p14:creationId xmlns:p14="http://schemas.microsoft.com/office/powerpoint/2010/main" val="3969545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nebraska.maps.arcgis.com/apps/opsdashboard/index.html#/4213f719a45647bc873ffb58783ffef3" TargetMode="External"/><Relationship Id="rId3" Type="http://schemas.openxmlformats.org/officeDocument/2006/relationships/hyperlink" Target="https://public.tableau.com/profile/fisayo4301#!/vizhome/SVI_15919883901680/Sheet1" TargetMode="External"/><Relationship Id="rId7" Type="http://schemas.openxmlformats.org/officeDocument/2006/relationships/hyperlink" Target="http://dhhs.ne.gov/Documents/COVID-19-Summary-of-Race-and-Ethnicity-Categories.pdf"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education.ne.gov/dataservices/" TargetMode="External"/><Relationship Id="rId11" Type="http://schemas.openxmlformats.org/officeDocument/2006/relationships/hyperlink" Target="https://voicesforchildren.com/data-research/kids-count/" TargetMode="External"/><Relationship Id="rId5" Type="http://schemas.openxmlformats.org/officeDocument/2006/relationships/hyperlink" Target="https://svi.cdc.gov/prepared-county-maps.html" TargetMode="External"/><Relationship Id="rId10" Type="http://schemas.openxmlformats.org/officeDocument/2006/relationships/hyperlink" Target="https://www.unomaha.edu/college-of-public-affairs-and-community-service/center-for-public-affairs-research/programs/nebraska-by-the-numbers.php%20&#8203;" TargetMode="External"/><Relationship Id="rId4" Type="http://schemas.openxmlformats.org/officeDocument/2006/relationships/hyperlink" Target="https://neopportunitymap.org/?state=Nebraska&amp;tab=nebraska" TargetMode="External"/><Relationship Id="rId9" Type="http://schemas.openxmlformats.org/officeDocument/2006/relationships/hyperlink" Target="http://data.census.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Comphttp:/www.bringupnebraska.org/tools-resources"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nsmith@nebraskachildren.org"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streamlinksoftware.wistia.com/medias/1izuuwxh15"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dhhs.ne.gov/Pages/COVID-19-Community-CARES-Response-and-Recovery-Grant.aspx" TargetMode="External"/><Relationship Id="rId5" Type="http://schemas.openxmlformats.org/officeDocument/2006/relationships/hyperlink" Target="http://dhhs.ne.gov/Documents/COVID-19-FAQs-R%26R-Grant.pdf" TargetMode="External"/><Relationship Id="rId4" Type="http://schemas.openxmlformats.org/officeDocument/2006/relationships/hyperlink" Target="http://dhhs.ne.gov/Documents/COVID-19-Application-Guide-R%26R-Grant.pdf"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dhhs.ne.gov/Pages/COVID-19-Community-CARES.aspx"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hhs.ne.gov/CommunityCares"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8850" y="1016194"/>
            <a:ext cx="7772400" cy="2412806"/>
          </a:xfrm>
        </p:spPr>
        <p:txBody>
          <a:bodyPr>
            <a:normAutofit/>
          </a:bodyPr>
          <a:lstStyle/>
          <a:p>
            <a:br>
              <a:rPr lang="en-US" b="1">
                <a:solidFill>
                  <a:srgbClr val="2E7D96"/>
                </a:solidFill>
                <a:latin typeface="+mn-lt"/>
              </a:rPr>
            </a:br>
            <a:endParaRPr lang="en-US" sz="4000" b="1">
              <a:solidFill>
                <a:srgbClr val="2E7D96"/>
              </a:solidFill>
              <a:latin typeface="+mn-lt"/>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4661"/>
          <a:stretch/>
        </p:blipFill>
        <p:spPr>
          <a:xfrm>
            <a:off x="-3238" y="20703"/>
            <a:ext cx="8962920" cy="6836124"/>
          </a:xfrm>
          <a:prstGeom prst="rect">
            <a:avLst/>
          </a:prstGeom>
        </p:spPr>
      </p:pic>
    </p:spTree>
    <p:extLst>
      <p:ext uri="{BB962C8B-B14F-4D97-AF65-F5344CB8AC3E}">
        <p14:creationId xmlns:p14="http://schemas.microsoft.com/office/powerpoint/2010/main" val="273135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F2F1B0-5D03-4FDB-8BDE-34141F8ACD20}"/>
              </a:ext>
            </a:extLst>
          </p:cNvPr>
          <p:cNvSpPr/>
          <p:nvPr/>
        </p:nvSpPr>
        <p:spPr>
          <a:xfrm>
            <a:off x="0" y="0"/>
            <a:ext cx="9144000" cy="40608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8203" b="-63541"/>
          <a:stretch/>
        </p:blipFill>
        <p:spPr>
          <a:xfrm>
            <a:off x="0" y="4572000"/>
            <a:ext cx="9144000" cy="6858000"/>
          </a:xfrm>
          <a:prstGeom prst="rect">
            <a:avLst/>
          </a:prstGeom>
        </p:spPr>
      </p:pic>
      <p:sp>
        <p:nvSpPr>
          <p:cNvPr id="6" name="TextBox 5">
            <a:extLst>
              <a:ext uri="{FF2B5EF4-FFF2-40B4-BE49-F238E27FC236}">
                <a16:creationId xmlns:a16="http://schemas.microsoft.com/office/drawing/2014/main" id="{D1357DDE-1DF1-4608-A25F-253DE362E187}"/>
              </a:ext>
            </a:extLst>
          </p:cNvPr>
          <p:cNvSpPr txBox="1"/>
          <p:nvPr/>
        </p:nvSpPr>
        <p:spPr>
          <a:xfrm>
            <a:off x="1669773" y="1970789"/>
            <a:ext cx="5889645" cy="707886"/>
          </a:xfrm>
          <a:prstGeom prst="rect">
            <a:avLst/>
          </a:prstGeom>
          <a:noFill/>
        </p:spPr>
        <p:txBody>
          <a:bodyPr wrap="square" anchor="t">
            <a:spAutoFit/>
          </a:bodyPr>
          <a:lstStyle/>
          <a:p>
            <a:pPr algn="ctr"/>
            <a:r>
              <a:rPr lang="en-US" sz="4000" b="1">
                <a:effectLst/>
                <a:latin typeface="Calibri"/>
                <a:ea typeface="Times New Roman" panose="02020603050405020304" pitchFamily="18" charset="0"/>
                <a:cs typeface="Calibri"/>
              </a:rPr>
              <a:t>Eligibility Criteria</a:t>
            </a:r>
            <a:endParaRPr lang="en-US" sz="4000" b="1">
              <a:latin typeface="Calibri"/>
              <a:cs typeface="Calibri"/>
            </a:endParaRPr>
          </a:p>
        </p:txBody>
      </p:sp>
      <p:sp>
        <p:nvSpPr>
          <p:cNvPr id="7" name="Freeform 1">
            <a:extLst>
              <a:ext uri="{FF2B5EF4-FFF2-40B4-BE49-F238E27FC236}">
                <a16:creationId xmlns:a16="http://schemas.microsoft.com/office/drawing/2014/main" id="{EDDFEC28-1914-48DA-9D32-888EF89CE82C}"/>
              </a:ext>
            </a:extLst>
          </p:cNvPr>
          <p:cNvSpPr>
            <a:spLocks noChangeArrowheads="1"/>
          </p:cNvSpPr>
          <p:nvPr/>
        </p:nvSpPr>
        <p:spPr bwMode="auto">
          <a:xfrm>
            <a:off x="4346621" y="1107663"/>
            <a:ext cx="532633" cy="760893"/>
          </a:xfrm>
          <a:custGeom>
            <a:avLst/>
            <a:gdLst>
              <a:gd name="T0" fmla="*/ 4338 w 4818"/>
              <a:gd name="T1" fmla="*/ 688 h 6883"/>
              <a:gd name="T2" fmla="*/ 4338 w 4818"/>
              <a:gd name="T3" fmla="*/ 688 h 6883"/>
              <a:gd name="T4" fmla="*/ 3932 w 4818"/>
              <a:gd name="T5" fmla="*/ 1721 h 6883"/>
              <a:gd name="T6" fmla="*/ 897 w 4818"/>
              <a:gd name="T7" fmla="*/ 1721 h 6883"/>
              <a:gd name="T8" fmla="*/ 491 w 4818"/>
              <a:gd name="T9" fmla="*/ 688 h 6883"/>
              <a:gd name="T10" fmla="*/ 0 w 4818"/>
              <a:gd name="T11" fmla="*/ 1168 h 6883"/>
              <a:gd name="T12" fmla="*/ 0 w 4818"/>
              <a:gd name="T13" fmla="*/ 6403 h 6883"/>
              <a:gd name="T14" fmla="*/ 491 w 4818"/>
              <a:gd name="T15" fmla="*/ 6882 h 6883"/>
              <a:gd name="T16" fmla="*/ 4338 w 4818"/>
              <a:gd name="T17" fmla="*/ 6882 h 6883"/>
              <a:gd name="T18" fmla="*/ 4817 w 4818"/>
              <a:gd name="T19" fmla="*/ 6403 h 6883"/>
              <a:gd name="T20" fmla="*/ 4817 w 4818"/>
              <a:gd name="T21" fmla="*/ 1168 h 6883"/>
              <a:gd name="T22" fmla="*/ 4338 w 4818"/>
              <a:gd name="T23" fmla="*/ 688 h 6883"/>
              <a:gd name="T24" fmla="*/ 3650 w 4818"/>
              <a:gd name="T25" fmla="*/ 1376 h 6883"/>
              <a:gd name="T26" fmla="*/ 3650 w 4818"/>
              <a:gd name="T27" fmla="*/ 1376 h 6883"/>
              <a:gd name="T28" fmla="*/ 3957 w 4818"/>
              <a:gd name="T29" fmla="*/ 688 h 6883"/>
              <a:gd name="T30" fmla="*/ 3207 w 4818"/>
              <a:gd name="T31" fmla="*/ 688 h 6883"/>
              <a:gd name="T32" fmla="*/ 2962 w 4818"/>
              <a:gd name="T33" fmla="*/ 0 h 6883"/>
              <a:gd name="T34" fmla="*/ 1868 w 4818"/>
              <a:gd name="T35" fmla="*/ 0 h 6883"/>
              <a:gd name="T36" fmla="*/ 1610 w 4818"/>
              <a:gd name="T37" fmla="*/ 688 h 6883"/>
              <a:gd name="T38" fmla="*/ 860 w 4818"/>
              <a:gd name="T39" fmla="*/ 688 h 6883"/>
              <a:gd name="T40" fmla="*/ 1179 w 4818"/>
              <a:gd name="T41" fmla="*/ 1376 h 6883"/>
              <a:gd name="T42" fmla="*/ 3650 w 4818"/>
              <a:gd name="T43" fmla="*/ 1376 h 6883"/>
              <a:gd name="T44" fmla="*/ 3650 w 4818"/>
              <a:gd name="T45" fmla="*/ 1376 h 6883"/>
              <a:gd name="T46" fmla="*/ 3650 w 4818"/>
              <a:gd name="T47" fmla="*/ 1376 h 6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18" h="6883">
                <a:moveTo>
                  <a:pt x="4338" y="688"/>
                </a:moveTo>
                <a:lnTo>
                  <a:pt x="4338" y="688"/>
                </a:lnTo>
                <a:cubicBezTo>
                  <a:pt x="3932" y="1721"/>
                  <a:pt x="3932" y="1721"/>
                  <a:pt x="3932" y="1721"/>
                </a:cubicBezTo>
                <a:cubicBezTo>
                  <a:pt x="897" y="1721"/>
                  <a:pt x="897" y="1721"/>
                  <a:pt x="897" y="1721"/>
                </a:cubicBezTo>
                <a:cubicBezTo>
                  <a:pt x="491" y="688"/>
                  <a:pt x="491" y="688"/>
                  <a:pt x="491" y="688"/>
                </a:cubicBezTo>
                <a:cubicBezTo>
                  <a:pt x="221" y="688"/>
                  <a:pt x="0" y="910"/>
                  <a:pt x="0" y="1168"/>
                </a:cubicBezTo>
                <a:cubicBezTo>
                  <a:pt x="0" y="6403"/>
                  <a:pt x="0" y="6403"/>
                  <a:pt x="0" y="6403"/>
                </a:cubicBezTo>
                <a:cubicBezTo>
                  <a:pt x="0" y="6661"/>
                  <a:pt x="221" y="6882"/>
                  <a:pt x="491" y="6882"/>
                </a:cubicBezTo>
                <a:cubicBezTo>
                  <a:pt x="4338" y="6882"/>
                  <a:pt x="4338" y="6882"/>
                  <a:pt x="4338" y="6882"/>
                </a:cubicBezTo>
                <a:cubicBezTo>
                  <a:pt x="4608" y="6882"/>
                  <a:pt x="4817" y="6661"/>
                  <a:pt x="4817" y="6403"/>
                </a:cubicBezTo>
                <a:cubicBezTo>
                  <a:pt x="4817" y="1168"/>
                  <a:pt x="4817" y="1168"/>
                  <a:pt x="4817" y="1168"/>
                </a:cubicBezTo>
                <a:cubicBezTo>
                  <a:pt x="4817" y="910"/>
                  <a:pt x="4608" y="688"/>
                  <a:pt x="4338" y="688"/>
                </a:cubicBezTo>
                <a:close/>
                <a:moveTo>
                  <a:pt x="3650" y="1376"/>
                </a:moveTo>
                <a:lnTo>
                  <a:pt x="3650" y="1376"/>
                </a:lnTo>
                <a:cubicBezTo>
                  <a:pt x="3957" y="688"/>
                  <a:pt x="3957" y="688"/>
                  <a:pt x="3957" y="688"/>
                </a:cubicBezTo>
                <a:cubicBezTo>
                  <a:pt x="3207" y="688"/>
                  <a:pt x="3207" y="688"/>
                  <a:pt x="3207" y="688"/>
                </a:cubicBezTo>
                <a:cubicBezTo>
                  <a:pt x="2962" y="0"/>
                  <a:pt x="2962" y="0"/>
                  <a:pt x="2962" y="0"/>
                </a:cubicBezTo>
                <a:cubicBezTo>
                  <a:pt x="1868" y="0"/>
                  <a:pt x="1868" y="0"/>
                  <a:pt x="1868" y="0"/>
                </a:cubicBezTo>
                <a:cubicBezTo>
                  <a:pt x="1610" y="688"/>
                  <a:pt x="1610" y="688"/>
                  <a:pt x="1610" y="688"/>
                </a:cubicBezTo>
                <a:cubicBezTo>
                  <a:pt x="860" y="688"/>
                  <a:pt x="860" y="688"/>
                  <a:pt x="860" y="688"/>
                </a:cubicBezTo>
                <a:cubicBezTo>
                  <a:pt x="1179" y="1376"/>
                  <a:pt x="1179" y="1376"/>
                  <a:pt x="1179" y="1376"/>
                </a:cubicBezTo>
                <a:lnTo>
                  <a:pt x="3650" y="1376"/>
                </a:lnTo>
                <a:close/>
                <a:moveTo>
                  <a:pt x="3650" y="1376"/>
                </a:moveTo>
                <a:lnTo>
                  <a:pt x="3650" y="1376"/>
                </a:lnTo>
                <a:close/>
              </a:path>
            </a:pathLst>
          </a:custGeom>
          <a:solidFill>
            <a:schemeClr val="tx1">
              <a:lumMod val="65000"/>
              <a:lumOff val="35000"/>
            </a:schemeClr>
          </a:solidFill>
          <a:ln>
            <a:noFill/>
          </a:ln>
          <a:effectLst/>
        </p:spPr>
        <p:txBody>
          <a:bodyPr wrap="none" lIns="243785" tIns="121892" rIns="243785" bIns="121892" anchor="ctr"/>
          <a:lstStyle/>
          <a:p>
            <a:endParaRPr lang="en-US"/>
          </a:p>
        </p:txBody>
      </p:sp>
    </p:spTree>
    <p:extLst>
      <p:ext uri="{BB962C8B-B14F-4D97-AF65-F5344CB8AC3E}">
        <p14:creationId xmlns:p14="http://schemas.microsoft.com/office/powerpoint/2010/main" val="1766688537"/>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F8F81F-0F68-4FDF-A5DE-FD179836E902}"/>
              </a:ext>
            </a:extLst>
          </p:cNvPr>
          <p:cNvPicPr>
            <a:picLocks noChangeAspect="1"/>
          </p:cNvPicPr>
          <p:nvPr/>
        </p:nvPicPr>
        <p:blipFill rotWithShape="1">
          <a:blip r:embed="rId3">
            <a:extLst>
              <a:ext uri="{28A0092B-C50C-407E-A947-70E740481C1C}">
                <a14:useLocalDpi xmlns:a14="http://schemas.microsoft.com/office/drawing/2010/main" val="0"/>
              </a:ext>
            </a:extLst>
          </a:blip>
          <a:srcRect t="4919"/>
          <a:stretch/>
        </p:blipFill>
        <p:spPr>
          <a:xfrm>
            <a:off x="-5615" y="-94953"/>
            <a:ext cx="9144000" cy="6955359"/>
          </a:xfrm>
          <a:prstGeom prst="rect">
            <a:avLst/>
          </a:prstGeom>
        </p:spPr>
      </p:pic>
      <p:sp>
        <p:nvSpPr>
          <p:cNvPr id="2" name="Title 1">
            <a:extLst>
              <a:ext uri="{FF2B5EF4-FFF2-40B4-BE49-F238E27FC236}">
                <a16:creationId xmlns:a16="http://schemas.microsoft.com/office/drawing/2014/main" id="{4AAC96B9-12C9-4AE1-BE68-4332D5B562AC}"/>
              </a:ext>
            </a:extLst>
          </p:cNvPr>
          <p:cNvSpPr>
            <a:spLocks noGrp="1"/>
          </p:cNvSpPr>
          <p:nvPr>
            <p:ph type="title"/>
          </p:nvPr>
        </p:nvSpPr>
        <p:spPr>
          <a:xfrm>
            <a:off x="628650" y="365127"/>
            <a:ext cx="7886700" cy="776454"/>
          </a:xfrm>
        </p:spPr>
        <p:txBody>
          <a:bodyPr>
            <a:normAutofit/>
          </a:bodyPr>
          <a:lstStyle/>
          <a:p>
            <a:pPr algn="ctr"/>
            <a:r>
              <a:rPr lang="en-US" sz="4000" b="1">
                <a:latin typeface="+mn-lt"/>
              </a:rPr>
              <a:t>Eligibility Criteria</a:t>
            </a:r>
          </a:p>
        </p:txBody>
      </p:sp>
      <p:sp>
        <p:nvSpPr>
          <p:cNvPr id="3" name="Content Placeholder 2">
            <a:extLst>
              <a:ext uri="{FF2B5EF4-FFF2-40B4-BE49-F238E27FC236}">
                <a16:creationId xmlns:a16="http://schemas.microsoft.com/office/drawing/2014/main" id="{B168DB36-40C0-4139-ABB8-8C51B2A250E4}"/>
              </a:ext>
            </a:extLst>
          </p:cNvPr>
          <p:cNvSpPr>
            <a:spLocks noGrp="1"/>
          </p:cNvSpPr>
          <p:nvPr>
            <p:ph idx="1"/>
          </p:nvPr>
        </p:nvSpPr>
        <p:spPr>
          <a:xfrm>
            <a:off x="727260" y="1103494"/>
            <a:ext cx="7998515" cy="4612647"/>
          </a:xfrm>
        </p:spPr>
        <p:txBody>
          <a:bodyPr vert="horz" lIns="91440" tIns="45720" rIns="91440" bIns="45720" rtlCol="0" anchor="t">
            <a:noAutofit/>
          </a:bodyPr>
          <a:lstStyle/>
          <a:p>
            <a:pPr marL="0" indent="0">
              <a:buNone/>
            </a:pPr>
            <a:r>
              <a:rPr lang="en-US" sz="1400" b="1">
                <a:ea typeface="+mn-lt"/>
                <a:cs typeface="+mn-lt"/>
              </a:rPr>
              <a:t>Eligible Applicants</a:t>
            </a:r>
            <a:r>
              <a:rPr lang="en-US" sz="1400">
                <a:ea typeface="+mn-lt"/>
                <a:cs typeface="+mn-lt"/>
              </a:rPr>
              <a:t> </a:t>
            </a:r>
            <a:endParaRPr lang="en-US" sz="1000">
              <a:ea typeface="+mn-lt"/>
              <a:cs typeface="+mn-lt"/>
            </a:endParaRPr>
          </a:p>
          <a:p>
            <a:r>
              <a:rPr lang="en-US" sz="1400">
                <a:ea typeface="+mn-lt"/>
                <a:cs typeface="+mn-lt"/>
              </a:rPr>
              <a:t>Charitable organizations, tax-exempt under section 501(c)(3) of the Internal Revenue Code </a:t>
            </a:r>
          </a:p>
          <a:p>
            <a:pPr lvl="1"/>
            <a:r>
              <a:rPr lang="en-US" sz="1200">
                <a:ea typeface="+mn-lt"/>
                <a:cs typeface="+mn-lt"/>
              </a:rPr>
              <a:t>Can be a Collaborative if the Collaborative has its own 501c3</a:t>
            </a:r>
          </a:p>
          <a:p>
            <a:r>
              <a:rPr lang="en-US" sz="1400">
                <a:ea typeface="+mn-lt"/>
                <a:cs typeface="+mn-lt"/>
              </a:rPr>
              <a:t>State of Nebraska-licensed provider of social services or health services</a:t>
            </a:r>
          </a:p>
          <a:p>
            <a:r>
              <a:rPr lang="en-US" sz="1400">
                <a:ea typeface="+mn-lt"/>
                <a:cs typeface="+mn-lt"/>
              </a:rPr>
              <a:t>The applicant must currently be organized and operating in Nebraska</a:t>
            </a:r>
          </a:p>
          <a:p>
            <a:r>
              <a:rPr lang="en-US" sz="1400">
                <a:ea typeface="+mn-lt"/>
                <a:cs typeface="+mn-lt"/>
              </a:rPr>
              <a:t>The applicant must serve children, families or communities in service of the DHHS mission: to help people live better lives</a:t>
            </a:r>
          </a:p>
          <a:p>
            <a:pPr marL="0" indent="0">
              <a:buNone/>
            </a:pPr>
            <a:endParaRPr lang="en-US" sz="1400">
              <a:ea typeface="+mn-lt"/>
              <a:cs typeface="+mn-lt"/>
            </a:endParaRPr>
          </a:p>
          <a:p>
            <a:pPr marL="0" indent="0">
              <a:buNone/>
            </a:pPr>
            <a:r>
              <a:rPr lang="en-US" sz="1400" b="1">
                <a:ea typeface="+mn-lt"/>
                <a:cs typeface="+mn-lt"/>
              </a:rPr>
              <a:t>Ineligible to Apply for R&amp;R Grants</a:t>
            </a:r>
            <a:endParaRPr lang="en-US" sz="1400">
              <a:ea typeface="+mn-lt"/>
              <a:cs typeface="+mn-lt"/>
            </a:endParaRPr>
          </a:p>
          <a:p>
            <a:pPr marL="0" indent="0">
              <a:buNone/>
            </a:pPr>
            <a:r>
              <a:rPr lang="en-US" sz="1400">
                <a:ea typeface="+mn-lt"/>
                <a:cs typeface="+mn-lt"/>
              </a:rPr>
              <a:t>• Units of local government, including tribal governments</a:t>
            </a:r>
          </a:p>
          <a:p>
            <a:pPr marL="0" indent="0">
              <a:buNone/>
            </a:pPr>
            <a:r>
              <a:rPr lang="en-US" sz="1400">
                <a:ea typeface="+mn-lt"/>
                <a:cs typeface="+mn-lt"/>
              </a:rPr>
              <a:t>• Hospitals</a:t>
            </a:r>
          </a:p>
          <a:p>
            <a:pPr marL="0" indent="0">
              <a:buNone/>
            </a:pPr>
            <a:r>
              <a:rPr lang="en-US" sz="1400">
                <a:ea typeface="+mn-lt"/>
                <a:cs typeface="+mn-lt"/>
              </a:rPr>
              <a:t>• Child Care providers  </a:t>
            </a:r>
          </a:p>
          <a:p>
            <a:pPr marL="0" indent="0">
              <a:buNone/>
            </a:pPr>
            <a:r>
              <a:rPr lang="en-US" sz="1400">
                <a:ea typeface="+mn-lt"/>
                <a:cs typeface="+mn-lt"/>
              </a:rPr>
              <a:t>• Federally Qualified Health Centers</a:t>
            </a:r>
          </a:p>
          <a:p>
            <a:pPr marL="0" indent="0">
              <a:buNone/>
            </a:pPr>
            <a:endParaRPr lang="en-US" sz="1400">
              <a:ea typeface="+mn-lt"/>
              <a:cs typeface="+mn-lt"/>
            </a:endParaRPr>
          </a:p>
          <a:p>
            <a:pPr marL="0" indent="0">
              <a:buNone/>
            </a:pPr>
            <a:br>
              <a:rPr lang="en-US" sz="1400">
                <a:ea typeface="+mn-lt"/>
                <a:cs typeface="+mn-lt"/>
              </a:rPr>
            </a:br>
            <a:endParaRPr lang="en-US" sz="1400">
              <a:ea typeface="+mn-lt"/>
              <a:cs typeface="+mn-lt"/>
            </a:endParaRPr>
          </a:p>
          <a:p>
            <a:pPr marL="0" indent="0" algn="l" fontAlgn="base">
              <a:buNone/>
            </a:pPr>
            <a:r>
              <a:rPr lang="en-US" sz="1400" b="0" i="0" u="none" strike="noStrike">
                <a:solidFill>
                  <a:srgbClr val="000000"/>
                </a:solidFill>
                <a:effectLst/>
                <a:latin typeface="Calibri"/>
                <a:cs typeface="Calibri"/>
              </a:rPr>
              <a:t> </a:t>
            </a:r>
            <a:r>
              <a:rPr lang="en-US" sz="1400" b="0" i="0">
                <a:solidFill>
                  <a:srgbClr val="000000"/>
                </a:solidFill>
                <a:effectLst/>
                <a:latin typeface="Calibri"/>
                <a:cs typeface="Calibri"/>
              </a:rPr>
              <a:t>​</a:t>
            </a:r>
          </a:p>
          <a:p>
            <a:pPr marL="0" indent="0" algn="l" rtl="0" fontAlgn="base">
              <a:buNone/>
            </a:pPr>
            <a:r>
              <a:rPr lang="en-US" sz="1400" b="0" i="0">
                <a:solidFill>
                  <a:srgbClr val="000000"/>
                </a:solidFill>
                <a:effectLst/>
                <a:latin typeface="Calibri"/>
                <a:cs typeface="Calibri"/>
              </a:rPr>
              <a:t>​</a:t>
            </a:r>
          </a:p>
        </p:txBody>
      </p:sp>
    </p:spTree>
    <p:extLst>
      <p:ext uri="{BB962C8B-B14F-4D97-AF65-F5344CB8AC3E}">
        <p14:creationId xmlns:p14="http://schemas.microsoft.com/office/powerpoint/2010/main" val="1793075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A7AF75-861B-4448-B14B-9745E8AFBC3A}"/>
              </a:ext>
            </a:extLst>
          </p:cNvPr>
          <p:cNvSpPr/>
          <p:nvPr/>
        </p:nvSpPr>
        <p:spPr>
          <a:xfrm>
            <a:off x="0" y="0"/>
            <a:ext cx="9144000" cy="40608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8203" b="-63541"/>
          <a:stretch/>
        </p:blipFill>
        <p:spPr>
          <a:xfrm>
            <a:off x="0" y="4572000"/>
            <a:ext cx="9144000" cy="6858000"/>
          </a:xfrm>
          <a:prstGeom prst="rect">
            <a:avLst/>
          </a:prstGeom>
        </p:spPr>
      </p:pic>
      <p:sp>
        <p:nvSpPr>
          <p:cNvPr id="5" name="TextBox 4">
            <a:extLst>
              <a:ext uri="{FF2B5EF4-FFF2-40B4-BE49-F238E27FC236}">
                <a16:creationId xmlns:a16="http://schemas.microsoft.com/office/drawing/2014/main" id="{C0754D5F-3D03-4B9D-9B24-610BC1576060}"/>
              </a:ext>
            </a:extLst>
          </p:cNvPr>
          <p:cNvSpPr txBox="1"/>
          <p:nvPr/>
        </p:nvSpPr>
        <p:spPr>
          <a:xfrm>
            <a:off x="1709530" y="1975348"/>
            <a:ext cx="5730619" cy="707886"/>
          </a:xfrm>
          <a:prstGeom prst="rect">
            <a:avLst/>
          </a:prstGeom>
          <a:noFill/>
        </p:spPr>
        <p:txBody>
          <a:bodyPr wrap="square">
            <a:spAutoFit/>
          </a:bodyPr>
          <a:lstStyle/>
          <a:p>
            <a:pPr marL="0" lvl="1" algn="ctr">
              <a:spcBef>
                <a:spcPts val="0"/>
              </a:spcBef>
            </a:pPr>
            <a:r>
              <a:rPr lang="en-US" sz="4000" b="1">
                <a:effectLst/>
                <a:latin typeface="Calibri" panose="020F0502020204030204" pitchFamily="34" charset="0"/>
                <a:ea typeface="Times New Roman" panose="02020603050405020304" pitchFamily="18" charset="0"/>
              </a:rPr>
              <a:t>Eligible Use of Funds </a:t>
            </a:r>
            <a:endParaRPr lang="en-US" sz="4000" b="1">
              <a:effectLst/>
              <a:latin typeface="Calibri" panose="020F05020202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A18AAEB0-24A3-47D7-B843-B18F8878F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5605" y="854292"/>
            <a:ext cx="1150573" cy="1150573"/>
          </a:xfrm>
          <a:prstGeom prst="rect">
            <a:avLst/>
          </a:prstGeom>
        </p:spPr>
      </p:pic>
    </p:spTree>
    <p:extLst>
      <p:ext uri="{BB962C8B-B14F-4D97-AF65-F5344CB8AC3E}">
        <p14:creationId xmlns:p14="http://schemas.microsoft.com/office/powerpoint/2010/main" val="2142040508"/>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BF642E-4B76-44E5-9926-F1435BFF2187}"/>
              </a:ext>
            </a:extLst>
          </p:cNvPr>
          <p:cNvPicPr>
            <a:picLocks noChangeAspect="1"/>
          </p:cNvPicPr>
          <p:nvPr/>
        </p:nvPicPr>
        <p:blipFill rotWithShape="1">
          <a:blip r:embed="rId3">
            <a:extLst>
              <a:ext uri="{28A0092B-C50C-407E-A947-70E740481C1C}">
                <a14:useLocalDpi xmlns:a14="http://schemas.microsoft.com/office/drawing/2010/main" val="0"/>
              </a:ext>
            </a:extLst>
          </a:blip>
          <a:srcRect t="4919"/>
          <a:stretch/>
        </p:blipFill>
        <p:spPr>
          <a:xfrm>
            <a:off x="-5615" y="-94953"/>
            <a:ext cx="9144000" cy="6955359"/>
          </a:xfrm>
          <a:prstGeom prst="rect">
            <a:avLst/>
          </a:prstGeom>
        </p:spPr>
      </p:pic>
      <p:sp>
        <p:nvSpPr>
          <p:cNvPr id="2" name="Title 1">
            <a:extLst>
              <a:ext uri="{FF2B5EF4-FFF2-40B4-BE49-F238E27FC236}">
                <a16:creationId xmlns:a16="http://schemas.microsoft.com/office/drawing/2014/main" id="{1B9D3067-DF25-434D-85AB-38C807F03ED2}"/>
              </a:ext>
            </a:extLst>
          </p:cNvPr>
          <p:cNvSpPr>
            <a:spLocks noGrp="1"/>
          </p:cNvSpPr>
          <p:nvPr>
            <p:ph type="title"/>
          </p:nvPr>
        </p:nvSpPr>
        <p:spPr>
          <a:xfrm>
            <a:off x="628650" y="365127"/>
            <a:ext cx="7886700" cy="674222"/>
          </a:xfrm>
        </p:spPr>
        <p:txBody>
          <a:bodyPr>
            <a:normAutofit/>
          </a:bodyPr>
          <a:lstStyle/>
          <a:p>
            <a:pPr algn="ctr"/>
            <a:r>
              <a:rPr lang="en-US" sz="4000" b="1">
                <a:latin typeface="+mn-lt"/>
              </a:rPr>
              <a:t>Eligible Use of Funds </a:t>
            </a:r>
          </a:p>
        </p:txBody>
      </p:sp>
      <p:sp>
        <p:nvSpPr>
          <p:cNvPr id="3" name="Content Placeholder 2">
            <a:extLst>
              <a:ext uri="{FF2B5EF4-FFF2-40B4-BE49-F238E27FC236}">
                <a16:creationId xmlns:a16="http://schemas.microsoft.com/office/drawing/2014/main" id="{03CFC473-BCCF-4C2A-A392-5DE8FBA0C973}"/>
              </a:ext>
            </a:extLst>
          </p:cNvPr>
          <p:cNvSpPr>
            <a:spLocks noGrp="1"/>
          </p:cNvSpPr>
          <p:nvPr>
            <p:ph idx="1"/>
          </p:nvPr>
        </p:nvSpPr>
        <p:spPr>
          <a:xfrm>
            <a:off x="603870" y="977877"/>
            <a:ext cx="8398141" cy="5191009"/>
          </a:xfrm>
        </p:spPr>
        <p:txBody>
          <a:bodyPr vert="horz" lIns="91440" tIns="45720" rIns="91440" bIns="45720" rtlCol="0" anchor="t">
            <a:normAutofit/>
          </a:bodyPr>
          <a:lstStyle/>
          <a:p>
            <a:pPr marL="0" indent="0">
              <a:buNone/>
            </a:pPr>
            <a:endParaRPr lang="en-US" sz="1200">
              <a:ea typeface="+mn-lt"/>
              <a:cs typeface="+mn-lt"/>
            </a:endParaRPr>
          </a:p>
          <a:p>
            <a:r>
              <a:rPr lang="en-US" sz="1400">
                <a:cs typeface="Calibri"/>
              </a:rPr>
              <a:t>Costs are </a:t>
            </a:r>
            <a:r>
              <a:rPr lang="en-US" sz="1400" b="1">
                <a:cs typeface="Calibri"/>
              </a:rPr>
              <a:t>reimbursable</a:t>
            </a:r>
            <a:r>
              <a:rPr lang="en-US" sz="1400">
                <a:cs typeface="Calibri"/>
              </a:rPr>
              <a:t>, a one-time cash advance of up to 33% of the total award is available if needed </a:t>
            </a:r>
          </a:p>
          <a:p>
            <a:r>
              <a:rPr lang="en-US" sz="1400">
                <a:ea typeface="+mn-lt"/>
                <a:cs typeface="+mn-lt"/>
              </a:rPr>
              <a:t>Expenses eligible for Response &amp; Recovery grant funding are those which enable compliance with COVID-19 public health precautions, mitigate COVID-19 effects, or respond to the COVID-19 public health emergency.</a:t>
            </a:r>
          </a:p>
          <a:p>
            <a:r>
              <a:rPr lang="en-US" sz="1400">
                <a:ea typeface="+mn-lt"/>
                <a:cs typeface="+mn-lt"/>
              </a:rPr>
              <a:t>You can supplement other funds, but not supplant them (including private donations) </a:t>
            </a:r>
          </a:p>
          <a:p>
            <a:r>
              <a:rPr lang="en-US" sz="1400">
                <a:ea typeface="+mn-lt"/>
                <a:cs typeface="+mn-lt"/>
              </a:rPr>
              <a:t>One organization can apply to provide multiple service</a:t>
            </a:r>
          </a:p>
          <a:p>
            <a:r>
              <a:rPr lang="en-US" sz="1400">
                <a:ea typeface="+mn-lt"/>
                <a:cs typeface="+mn-lt"/>
              </a:rPr>
              <a:t>Potential eligible expenses (not exhaustive)</a:t>
            </a:r>
          </a:p>
          <a:p>
            <a:pPr lvl="1"/>
            <a:r>
              <a:rPr lang="en-US" sz="1300">
                <a:ea typeface="+mn-lt"/>
                <a:cs typeface="+mn-lt"/>
              </a:rPr>
              <a:t> Communication and translation services for public health messaging</a:t>
            </a:r>
          </a:p>
          <a:p>
            <a:pPr lvl="1"/>
            <a:r>
              <a:rPr lang="en-US" sz="1300">
                <a:ea typeface="+mn-lt"/>
                <a:cs typeface="+mn-lt"/>
              </a:rPr>
              <a:t> Homelessness prevention assistance</a:t>
            </a:r>
          </a:p>
          <a:p>
            <a:pPr lvl="1"/>
            <a:r>
              <a:rPr lang="en-US" sz="1300">
                <a:ea typeface="+mn-lt"/>
                <a:cs typeface="+mn-lt"/>
              </a:rPr>
              <a:t> Foreclosure/eviction prevention assistance</a:t>
            </a:r>
          </a:p>
          <a:p>
            <a:pPr lvl="1"/>
            <a:r>
              <a:rPr lang="en-US" sz="1300">
                <a:ea typeface="+mn-lt"/>
                <a:cs typeface="+mn-lt"/>
              </a:rPr>
              <a:t> Meal delivery for residents with food access barriers</a:t>
            </a:r>
          </a:p>
          <a:p>
            <a:pPr lvl="1"/>
            <a:r>
              <a:rPr lang="en-US" sz="1300">
                <a:ea typeface="+mn-lt"/>
                <a:cs typeface="+mn-lt"/>
              </a:rPr>
              <a:t> Telework and telehealth resources</a:t>
            </a:r>
          </a:p>
          <a:p>
            <a:pPr lvl="1"/>
            <a:r>
              <a:rPr lang="en-US" sz="1300">
                <a:ea typeface="+mn-lt"/>
                <a:cs typeface="+mn-lt"/>
              </a:rPr>
              <a:t> PPE for staff and clients; disinfecting cleaning supplies</a:t>
            </a:r>
          </a:p>
          <a:p>
            <a:pPr lvl="1"/>
            <a:r>
              <a:rPr lang="en-US" sz="1300">
                <a:ea typeface="+mn-lt"/>
                <a:cs typeface="+mn-lt"/>
              </a:rPr>
              <a:t> Community outreach to facilitate COVID-19 response</a:t>
            </a:r>
          </a:p>
          <a:p>
            <a:pPr lvl="1"/>
            <a:r>
              <a:rPr lang="en-US" sz="1300">
                <a:ea typeface="+mn-lt"/>
                <a:cs typeface="+mn-lt"/>
              </a:rPr>
              <a:t> Sanitation of public spaces</a:t>
            </a:r>
          </a:p>
          <a:p>
            <a:pPr lvl="1"/>
            <a:r>
              <a:rPr lang="en-US" sz="1300">
                <a:ea typeface="+mn-lt"/>
                <a:cs typeface="+mn-lt"/>
              </a:rPr>
              <a:t> Improvements to public spaces to promote social distancing</a:t>
            </a:r>
          </a:p>
          <a:p>
            <a:pPr marL="457200" lvl="1" indent="0">
              <a:buNone/>
            </a:pPr>
            <a:endParaRPr lang="en-US" sz="1300">
              <a:ea typeface="+mn-lt"/>
              <a:cs typeface="+mn-lt"/>
            </a:endParaRPr>
          </a:p>
          <a:p>
            <a:pPr marL="457200" lvl="1" indent="0">
              <a:buNone/>
            </a:pPr>
            <a:endParaRPr lang="en-US" sz="1300">
              <a:ea typeface="+mn-lt"/>
              <a:cs typeface="+mn-lt"/>
            </a:endParaRPr>
          </a:p>
        </p:txBody>
      </p:sp>
    </p:spTree>
    <p:extLst>
      <p:ext uri="{BB962C8B-B14F-4D97-AF65-F5344CB8AC3E}">
        <p14:creationId xmlns:p14="http://schemas.microsoft.com/office/powerpoint/2010/main" val="3366145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5661" b="-60999"/>
          <a:stretch/>
        </p:blipFill>
        <p:spPr>
          <a:xfrm>
            <a:off x="0" y="4389120"/>
            <a:ext cx="9144000" cy="6858000"/>
          </a:xfrm>
          <a:prstGeom prst="rect">
            <a:avLst/>
          </a:prstGeom>
        </p:spPr>
      </p:pic>
      <p:sp>
        <p:nvSpPr>
          <p:cNvPr id="6" name="Rectangle 5">
            <a:extLst>
              <a:ext uri="{FF2B5EF4-FFF2-40B4-BE49-F238E27FC236}">
                <a16:creationId xmlns:a16="http://schemas.microsoft.com/office/drawing/2014/main" id="{14864D19-8D13-4EF4-AF20-3FB48C3118A0}"/>
              </a:ext>
            </a:extLst>
          </p:cNvPr>
          <p:cNvSpPr/>
          <p:nvPr/>
        </p:nvSpPr>
        <p:spPr>
          <a:xfrm>
            <a:off x="0" y="0"/>
            <a:ext cx="9144000" cy="40608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0754D5F-3D03-4B9D-9B24-610BC1576060}"/>
              </a:ext>
            </a:extLst>
          </p:cNvPr>
          <p:cNvSpPr txBox="1"/>
          <p:nvPr/>
        </p:nvSpPr>
        <p:spPr>
          <a:xfrm>
            <a:off x="1668360" y="1955357"/>
            <a:ext cx="5743391" cy="707886"/>
          </a:xfrm>
          <a:prstGeom prst="rect">
            <a:avLst/>
          </a:prstGeom>
          <a:noFill/>
        </p:spPr>
        <p:txBody>
          <a:bodyPr wrap="square">
            <a:spAutoFit/>
          </a:bodyPr>
          <a:lstStyle/>
          <a:p>
            <a:pPr marL="0" lvl="1" algn="ctr">
              <a:spcBef>
                <a:spcPts val="0"/>
              </a:spcBef>
            </a:pPr>
            <a:r>
              <a:rPr lang="en-US" sz="4000" b="1">
                <a:effectLst/>
                <a:latin typeface="Calibri" panose="020F0502020204030204" pitchFamily="34" charset="0"/>
                <a:ea typeface="Times New Roman" panose="02020603050405020304" pitchFamily="18" charset="0"/>
              </a:rPr>
              <a:t>Make the Case  </a:t>
            </a:r>
            <a:endParaRPr lang="en-US" sz="4000" b="1">
              <a:effectLst/>
              <a:latin typeface="Calibri" panose="020F05020202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7CA5F334-A83F-40D8-899B-CD8666FD6D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4241" y="981206"/>
            <a:ext cx="1006620" cy="1006620"/>
          </a:xfrm>
          <a:prstGeom prst="rect">
            <a:avLst/>
          </a:prstGeom>
        </p:spPr>
      </p:pic>
    </p:spTree>
    <p:extLst>
      <p:ext uri="{BB962C8B-B14F-4D97-AF65-F5344CB8AC3E}">
        <p14:creationId xmlns:p14="http://schemas.microsoft.com/office/powerpoint/2010/main" val="2877771818"/>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D0AE2E-13CF-4502-BA85-C781D14CDA4C}"/>
              </a:ext>
            </a:extLst>
          </p:cNvPr>
          <p:cNvPicPr>
            <a:picLocks noChangeAspect="1"/>
          </p:cNvPicPr>
          <p:nvPr/>
        </p:nvPicPr>
        <p:blipFill rotWithShape="1">
          <a:blip r:embed="rId2">
            <a:extLst>
              <a:ext uri="{28A0092B-C50C-407E-A947-70E740481C1C}">
                <a14:useLocalDpi xmlns:a14="http://schemas.microsoft.com/office/drawing/2010/main" val="0"/>
              </a:ext>
            </a:extLst>
          </a:blip>
          <a:srcRect t="4919"/>
          <a:stretch/>
        </p:blipFill>
        <p:spPr>
          <a:xfrm>
            <a:off x="-5615" y="-94953"/>
            <a:ext cx="9144000" cy="6955359"/>
          </a:xfrm>
          <a:prstGeom prst="rect">
            <a:avLst/>
          </a:prstGeom>
        </p:spPr>
      </p:pic>
      <p:sp>
        <p:nvSpPr>
          <p:cNvPr id="2" name="Title 1">
            <a:extLst>
              <a:ext uri="{FF2B5EF4-FFF2-40B4-BE49-F238E27FC236}">
                <a16:creationId xmlns:a16="http://schemas.microsoft.com/office/drawing/2014/main" id="{616407EE-5D09-4587-A56C-6FE4E53A6A9E}"/>
              </a:ext>
            </a:extLst>
          </p:cNvPr>
          <p:cNvSpPr>
            <a:spLocks noGrp="1"/>
          </p:cNvSpPr>
          <p:nvPr>
            <p:ph type="title"/>
          </p:nvPr>
        </p:nvSpPr>
        <p:spPr>
          <a:xfrm>
            <a:off x="628650" y="274254"/>
            <a:ext cx="7886700" cy="1225135"/>
          </a:xfrm>
        </p:spPr>
        <p:txBody>
          <a:bodyPr>
            <a:normAutofit/>
          </a:bodyPr>
          <a:lstStyle/>
          <a:p>
            <a:pPr algn="ctr"/>
            <a:r>
              <a:rPr lang="en-US" sz="4000" b="1">
                <a:latin typeface="+mn-lt"/>
              </a:rPr>
              <a:t>Talk with your community </a:t>
            </a:r>
            <a:br>
              <a:rPr lang="en-US" sz="4000" b="1">
                <a:latin typeface="+mn-lt"/>
              </a:rPr>
            </a:br>
            <a:r>
              <a:rPr lang="en-US" sz="4000" b="1">
                <a:latin typeface="+mn-lt"/>
              </a:rPr>
              <a:t>and assess your needs </a:t>
            </a:r>
          </a:p>
        </p:txBody>
      </p:sp>
      <p:sp>
        <p:nvSpPr>
          <p:cNvPr id="3" name="Content Placeholder 2">
            <a:extLst>
              <a:ext uri="{FF2B5EF4-FFF2-40B4-BE49-F238E27FC236}">
                <a16:creationId xmlns:a16="http://schemas.microsoft.com/office/drawing/2014/main" id="{A6BB7EEA-820D-470F-BE07-13AAA05EC697}"/>
              </a:ext>
            </a:extLst>
          </p:cNvPr>
          <p:cNvSpPr>
            <a:spLocks noGrp="1"/>
          </p:cNvSpPr>
          <p:nvPr>
            <p:ph idx="1"/>
          </p:nvPr>
        </p:nvSpPr>
        <p:spPr>
          <a:xfrm>
            <a:off x="619685" y="1762873"/>
            <a:ext cx="7886700" cy="4275997"/>
          </a:xfrm>
        </p:spPr>
        <p:txBody>
          <a:bodyPr vert="horz" lIns="91440" tIns="45720" rIns="91440" bIns="45720" rtlCol="0" anchor="t">
            <a:noAutofit/>
          </a:bodyPr>
          <a:lstStyle/>
          <a:p>
            <a:pPr>
              <a:lnSpc>
                <a:spcPct val="100000"/>
              </a:lnSpc>
              <a:spcBef>
                <a:spcPts val="0"/>
              </a:spcBef>
              <a:spcAft>
                <a:spcPts val="1200"/>
              </a:spcAft>
            </a:pPr>
            <a:r>
              <a:rPr lang="en-US" sz="1600"/>
              <a:t>Discuss the full array of different funding streams available to meet needs and determine what gaps the R&amp;R funding can fill – see matrix</a:t>
            </a:r>
            <a:endParaRPr lang="en-US" sz="1600">
              <a:cs typeface="Calibri" panose="020F0502020204030204"/>
            </a:endParaRPr>
          </a:p>
          <a:p>
            <a:pPr>
              <a:lnSpc>
                <a:spcPct val="100000"/>
              </a:lnSpc>
              <a:spcBef>
                <a:spcPts val="0"/>
              </a:spcBef>
              <a:spcAft>
                <a:spcPts val="1200"/>
              </a:spcAft>
            </a:pPr>
            <a:r>
              <a:rPr lang="en-US" sz="1600"/>
              <a:t>Determine how organizations will coordinate multiple COVID-19 funding sources and increased service delivery responsibilities.</a:t>
            </a:r>
            <a:endParaRPr lang="en-US" sz="1600">
              <a:cs typeface="Calibri" panose="020F0502020204030204"/>
            </a:endParaRPr>
          </a:p>
          <a:p>
            <a:pPr>
              <a:lnSpc>
                <a:spcPct val="100000"/>
              </a:lnSpc>
              <a:spcBef>
                <a:spcPts val="0"/>
              </a:spcBef>
              <a:spcAft>
                <a:spcPts val="1200"/>
              </a:spcAft>
            </a:pPr>
            <a:r>
              <a:rPr lang="en-US" sz="1600"/>
              <a:t>Determine how you will share accountability in the delivery of increased services through continuous communication and transparent reporting to community partners and stakeholders.</a:t>
            </a:r>
            <a:endParaRPr lang="en-US" sz="1600">
              <a:cs typeface="Calibri"/>
            </a:endParaRPr>
          </a:p>
        </p:txBody>
      </p:sp>
    </p:spTree>
    <p:extLst>
      <p:ext uri="{BB962C8B-B14F-4D97-AF65-F5344CB8AC3E}">
        <p14:creationId xmlns:p14="http://schemas.microsoft.com/office/powerpoint/2010/main" val="4121241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0CDC02-B839-4308-979D-B723B3332EBA}"/>
              </a:ext>
            </a:extLst>
          </p:cNvPr>
          <p:cNvPicPr>
            <a:picLocks noChangeAspect="1"/>
          </p:cNvPicPr>
          <p:nvPr/>
        </p:nvPicPr>
        <p:blipFill rotWithShape="1">
          <a:blip r:embed="rId2">
            <a:extLst>
              <a:ext uri="{28A0092B-C50C-407E-A947-70E740481C1C}">
                <a14:useLocalDpi xmlns:a14="http://schemas.microsoft.com/office/drawing/2010/main" val="0"/>
              </a:ext>
            </a:extLst>
          </a:blip>
          <a:srcRect t="4919"/>
          <a:stretch/>
        </p:blipFill>
        <p:spPr>
          <a:xfrm>
            <a:off x="179964" y="-120259"/>
            <a:ext cx="9144000" cy="6955359"/>
          </a:xfrm>
          <a:prstGeom prst="rect">
            <a:avLst/>
          </a:prstGeom>
        </p:spPr>
      </p:pic>
      <p:sp>
        <p:nvSpPr>
          <p:cNvPr id="2" name="Title 1">
            <a:extLst>
              <a:ext uri="{FF2B5EF4-FFF2-40B4-BE49-F238E27FC236}">
                <a16:creationId xmlns:a16="http://schemas.microsoft.com/office/drawing/2014/main" id="{3C0D1066-37B5-42FE-ACCC-ED7621AC0D8E}"/>
              </a:ext>
            </a:extLst>
          </p:cNvPr>
          <p:cNvSpPr>
            <a:spLocks noGrp="1"/>
          </p:cNvSpPr>
          <p:nvPr>
            <p:ph type="title"/>
          </p:nvPr>
        </p:nvSpPr>
        <p:spPr>
          <a:xfrm>
            <a:off x="628650" y="279934"/>
            <a:ext cx="7886700" cy="782133"/>
          </a:xfrm>
        </p:spPr>
        <p:txBody>
          <a:bodyPr>
            <a:normAutofit/>
          </a:bodyPr>
          <a:lstStyle/>
          <a:p>
            <a:pPr algn="ctr"/>
            <a:r>
              <a:rPr lang="en-US" sz="4000" b="1">
                <a:latin typeface="+mn-lt"/>
              </a:rPr>
              <a:t>Use Data To Show Need and Impact</a:t>
            </a:r>
          </a:p>
        </p:txBody>
      </p:sp>
      <p:sp>
        <p:nvSpPr>
          <p:cNvPr id="3" name="Content Placeholder 2">
            <a:extLst>
              <a:ext uri="{FF2B5EF4-FFF2-40B4-BE49-F238E27FC236}">
                <a16:creationId xmlns:a16="http://schemas.microsoft.com/office/drawing/2014/main" id="{6EAB5FB6-555E-458A-88C2-8DFA813AA4AE}"/>
              </a:ext>
            </a:extLst>
          </p:cNvPr>
          <p:cNvSpPr>
            <a:spLocks noGrp="1"/>
          </p:cNvSpPr>
          <p:nvPr>
            <p:ph idx="1"/>
          </p:nvPr>
        </p:nvSpPr>
        <p:spPr>
          <a:xfrm>
            <a:off x="628649" y="904210"/>
            <a:ext cx="8140503" cy="4545663"/>
          </a:xfrm>
        </p:spPr>
        <p:txBody>
          <a:bodyPr vert="horz" lIns="91440" tIns="45720" rIns="91440" bIns="45720" rtlCol="0" anchor="t">
            <a:normAutofit fontScale="62500" lnSpcReduction="20000"/>
          </a:bodyPr>
          <a:lstStyle/>
          <a:p>
            <a:pPr>
              <a:lnSpc>
                <a:spcPts val="1400"/>
              </a:lnSpc>
              <a:spcBef>
                <a:spcPts val="0"/>
              </a:spcBef>
              <a:spcAft>
                <a:spcPts val="600"/>
              </a:spcAft>
            </a:pPr>
            <a:r>
              <a:rPr lang="en-US" sz="1800">
                <a:ea typeface="+mn-lt"/>
                <a:cs typeface="+mn-lt"/>
              </a:rPr>
              <a:t>Utilize data to show your community's populations who are most severely impacted by COVID-19 health and economic consequences.</a:t>
            </a:r>
          </a:p>
          <a:p>
            <a:pPr>
              <a:lnSpc>
                <a:spcPts val="1400"/>
              </a:lnSpc>
              <a:spcBef>
                <a:spcPts val="0"/>
              </a:spcBef>
              <a:spcAft>
                <a:spcPts val="600"/>
              </a:spcAft>
            </a:pPr>
            <a:r>
              <a:rPr lang="en-US" sz="1800">
                <a:ea typeface="+mn-lt"/>
                <a:cs typeface="+mn-lt"/>
              </a:rPr>
              <a:t>Utilize the most local and most current data available to you to help determine priority needs that your application goals and activities will address. </a:t>
            </a:r>
          </a:p>
          <a:p>
            <a:pPr marL="169545" indent="-169545">
              <a:lnSpc>
                <a:spcPts val="1400"/>
              </a:lnSpc>
              <a:spcBef>
                <a:spcPts val="0"/>
              </a:spcBef>
              <a:spcAft>
                <a:spcPts val="600"/>
              </a:spcAft>
            </a:pPr>
            <a:r>
              <a:rPr lang="en-US" sz="1400">
                <a:ea typeface="+mn-lt"/>
                <a:cs typeface="+mn-lt"/>
                <a:hlinkClick r:id="rId3"/>
              </a:rPr>
              <a:t>Vulnerability Map</a:t>
            </a:r>
            <a:r>
              <a:rPr lang="en-US" sz="1400">
                <a:ea typeface="+mn-lt"/>
                <a:cs typeface="+mn-lt"/>
              </a:rPr>
              <a:t> provides an overlay of COVID-19 and CDC's Social Vulnerability Index by county.</a:t>
            </a:r>
            <a:endParaRPr lang="en-US">
              <a:cs typeface="Calibri"/>
            </a:endParaRPr>
          </a:p>
          <a:p>
            <a:pPr marL="169545" indent="-169545">
              <a:lnSpc>
                <a:spcPts val="1400"/>
              </a:lnSpc>
              <a:spcBef>
                <a:spcPts val="0"/>
              </a:spcBef>
              <a:spcAft>
                <a:spcPts val="600"/>
              </a:spcAft>
            </a:pPr>
            <a:r>
              <a:rPr lang="en-US" sz="1400">
                <a:ea typeface="+mn-lt"/>
                <a:cs typeface="+mn-lt"/>
                <a:hlinkClick r:id="rId4"/>
              </a:rPr>
              <a:t>Nebraska Community Opportunity Map</a:t>
            </a:r>
            <a:r>
              <a:rPr lang="en-US" sz="1400">
                <a:ea typeface="+mn-lt"/>
                <a:cs typeface="+mn-lt"/>
              </a:rPr>
              <a:t> offers child, family, and community data on multiple well-being indicators and standard demographic characteristics by county.</a:t>
            </a:r>
            <a:endParaRPr lang="en-US" sz="1400">
              <a:cs typeface="Calibri"/>
            </a:endParaRPr>
          </a:p>
          <a:p>
            <a:pPr marL="169545" indent="-169545">
              <a:lnSpc>
                <a:spcPts val="1400"/>
              </a:lnSpc>
              <a:spcBef>
                <a:spcPts val="0"/>
              </a:spcBef>
              <a:spcAft>
                <a:spcPts val="600"/>
              </a:spcAft>
            </a:pPr>
            <a:r>
              <a:rPr lang="en-US" sz="1400">
                <a:ea typeface="+mn-lt"/>
                <a:cs typeface="+mn-lt"/>
                <a:hlinkClick r:id="rId5"/>
              </a:rPr>
              <a:t>CDC's Social Vulnerability Index Maps by County</a:t>
            </a:r>
            <a:r>
              <a:rPr lang="en-US" sz="1400">
                <a:ea typeface="+mn-lt"/>
                <a:cs typeface="+mn-lt"/>
              </a:rPr>
              <a:t> Social vulnerability refers to a community’s capacity to prepare for and respond to the stress of hazardous events. The Social Vulnerability Index (SVI 2016) County Map depicts the social vulnerability of communities, at census tract level, within a specified county.  The factors include economic data as well as data regarding education, family characteristics, housing, language ability, ethnicity, and vehicle access. Overall Social Vulnerability combines all the variables to provide a comprehensive assessment. </a:t>
            </a:r>
            <a:endParaRPr lang="en-US" sz="1400">
              <a:cs typeface="Calibri"/>
            </a:endParaRPr>
          </a:p>
          <a:p>
            <a:pPr marL="169545" indent="-169545">
              <a:lnSpc>
                <a:spcPts val="1400"/>
              </a:lnSpc>
              <a:spcBef>
                <a:spcPts val="0"/>
              </a:spcBef>
              <a:spcAft>
                <a:spcPts val="600"/>
              </a:spcAft>
            </a:pPr>
            <a:r>
              <a:rPr lang="en-US" sz="1400">
                <a:ea typeface="+mn-lt"/>
                <a:cs typeface="+mn-lt"/>
                <a:hlinkClick r:id="rId6"/>
              </a:rPr>
              <a:t>NE Dept. of Education Data, Research, &amp; Evaluation Home Page</a:t>
            </a:r>
            <a:r>
              <a:rPr lang="en-US" sz="1400">
                <a:ea typeface="+mn-lt"/>
                <a:cs typeface="+mn-lt"/>
              </a:rPr>
              <a:t> for the most current 2019/2020 school year data by school, district, and county. The Data Report tab includes FRM Program participation and student census by school and district level, as well as county-level student counts by grade, race, and gender. </a:t>
            </a:r>
            <a:endParaRPr lang="en-US" sz="1400">
              <a:cs typeface="Calibri"/>
            </a:endParaRPr>
          </a:p>
          <a:p>
            <a:pPr marL="169545" indent="-169545">
              <a:lnSpc>
                <a:spcPts val="1400"/>
              </a:lnSpc>
              <a:spcBef>
                <a:spcPts val="0"/>
              </a:spcBef>
              <a:spcAft>
                <a:spcPts val="600"/>
              </a:spcAft>
            </a:pPr>
            <a:r>
              <a:rPr lang="en-US" sz="1400">
                <a:ea typeface="+mn-lt"/>
                <a:cs typeface="+mn-lt"/>
                <a:hlinkClick r:id="rId7"/>
              </a:rPr>
              <a:t>Nebraska COVID-19 Case Summary by Race and Ethnicity Categories</a:t>
            </a:r>
            <a:r>
              <a:rPr lang="en-US" sz="1400">
                <a:ea typeface="+mn-lt"/>
                <a:cs typeface="+mn-lt"/>
              </a:rPr>
              <a:t> shows COVID cases, hospitalizations, and deaths by race and ethnicity statewide as of 05/27/2020.</a:t>
            </a:r>
            <a:endParaRPr lang="en-US" sz="1400">
              <a:cs typeface="Calibri"/>
            </a:endParaRPr>
          </a:p>
          <a:p>
            <a:pPr marL="169545" indent="-169545">
              <a:lnSpc>
                <a:spcPts val="1400"/>
              </a:lnSpc>
              <a:spcBef>
                <a:spcPts val="0"/>
              </a:spcBef>
              <a:spcAft>
                <a:spcPts val="600"/>
              </a:spcAft>
            </a:pPr>
            <a:r>
              <a:rPr lang="en-US" sz="1400">
                <a:ea typeface="+mn-lt"/>
                <a:cs typeface="+mn-lt"/>
                <a:hlinkClick r:id="rId8"/>
              </a:rPr>
              <a:t>COVID-19 Nebraska Cases - NDHHS COVID Dashboard by County</a:t>
            </a:r>
            <a:r>
              <a:rPr lang="en-US" sz="1400">
                <a:ea typeface="+mn-lt"/>
                <a:cs typeface="+mn-lt"/>
              </a:rPr>
              <a:t> provides county level data including: Last 14 Day Positive Cases, Total Positive Cases, Hospital Capacity, Positive Cases, Hospitalized Cases, Recoveries, and Deaths. </a:t>
            </a:r>
          </a:p>
          <a:p>
            <a:pPr marL="169545" indent="-169545">
              <a:lnSpc>
                <a:spcPts val="1400"/>
              </a:lnSpc>
              <a:spcBef>
                <a:spcPts val="0"/>
              </a:spcBef>
              <a:spcAft>
                <a:spcPts val="600"/>
              </a:spcAft>
            </a:pPr>
            <a:r>
              <a:rPr lang="en-US" sz="1400">
                <a:ea typeface="+mn-lt"/>
                <a:cs typeface="+mn-lt"/>
              </a:rPr>
              <a:t> </a:t>
            </a:r>
            <a:r>
              <a:rPr lang="en-US" sz="1400">
                <a:ea typeface="+mn-lt"/>
                <a:cs typeface="+mn-lt"/>
                <a:hlinkClick r:id="rId9">
                  <a:extLst>
                    <a:ext uri="{A12FA001-AC4F-418D-AE19-62706E023703}">
                      <ahyp:hlinkClr xmlns:ahyp="http://schemas.microsoft.com/office/drawing/2018/hyperlinkcolor" val="tx"/>
                    </a:ext>
                  </a:extLst>
                </a:hlinkClick>
              </a:rPr>
              <a:t>US Census Data</a:t>
            </a:r>
            <a:r>
              <a:rPr lang="en-US" sz="1400">
                <a:ea typeface="+mn-lt"/>
                <a:cs typeface="+mn-lt"/>
              </a:rPr>
              <a:t> </a:t>
            </a:r>
            <a:endParaRPr lang="en-US">
              <a:ea typeface="+mn-lt"/>
              <a:cs typeface="+mn-lt"/>
            </a:endParaRPr>
          </a:p>
          <a:p>
            <a:pPr marL="169545" indent="-169545">
              <a:lnSpc>
                <a:spcPts val="1400"/>
              </a:lnSpc>
              <a:spcBef>
                <a:spcPts val="0"/>
              </a:spcBef>
              <a:spcAft>
                <a:spcPts val="600"/>
              </a:spcAft>
            </a:pPr>
            <a:r>
              <a:rPr lang="en-US" sz="1400">
                <a:ea typeface="+mn-lt"/>
                <a:cs typeface="+mn-lt"/>
                <a:hlinkClick r:id="rId10"/>
              </a:rPr>
              <a:t>#NebraskaByTheNumbers UNO COVID-19 Data</a:t>
            </a:r>
            <a:r>
              <a:rPr lang="en-US" sz="1400">
                <a:ea typeface="+mn-lt"/>
                <a:cs typeface="+mn-lt"/>
              </a:rPr>
              <a:t> offers recent survey results UNO conducted with local governments, nonprofits, and the business sector on COVID-19 impacts they've experience thus far.</a:t>
            </a:r>
          </a:p>
          <a:p>
            <a:pPr marL="169545" indent="-169545">
              <a:lnSpc>
                <a:spcPts val="1400"/>
              </a:lnSpc>
              <a:spcBef>
                <a:spcPts val="0"/>
              </a:spcBef>
              <a:spcAft>
                <a:spcPts val="600"/>
              </a:spcAft>
            </a:pPr>
            <a:r>
              <a:rPr lang="en-US" sz="1400">
                <a:ea typeface="+mn-lt"/>
                <a:cs typeface="+mn-lt"/>
                <a:hlinkClick r:id="rId11"/>
              </a:rPr>
              <a:t>Voices for Children’s Kids Count data</a:t>
            </a:r>
            <a:r>
              <a:rPr lang="en-US" sz="1400">
                <a:ea typeface="+mn-lt"/>
                <a:cs typeface="+mn-lt"/>
              </a:rPr>
              <a:t> </a:t>
            </a:r>
            <a:endParaRPr lang="en-US" sz="1400">
              <a:cs typeface="Calibri"/>
            </a:endParaRPr>
          </a:p>
        </p:txBody>
      </p:sp>
    </p:spTree>
    <p:extLst>
      <p:ext uri="{BB962C8B-B14F-4D97-AF65-F5344CB8AC3E}">
        <p14:creationId xmlns:p14="http://schemas.microsoft.com/office/powerpoint/2010/main" val="3827334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C2F6D2-CCA9-4099-8629-FB2358EC537D}"/>
              </a:ext>
            </a:extLst>
          </p:cNvPr>
          <p:cNvPicPr>
            <a:picLocks noChangeAspect="1"/>
          </p:cNvPicPr>
          <p:nvPr/>
        </p:nvPicPr>
        <p:blipFill rotWithShape="1">
          <a:blip r:embed="rId2">
            <a:extLst>
              <a:ext uri="{28A0092B-C50C-407E-A947-70E740481C1C}">
                <a14:useLocalDpi xmlns:a14="http://schemas.microsoft.com/office/drawing/2010/main" val="0"/>
              </a:ext>
            </a:extLst>
          </a:blip>
          <a:srcRect t="4919"/>
          <a:stretch/>
        </p:blipFill>
        <p:spPr>
          <a:xfrm>
            <a:off x="0" y="-94953"/>
            <a:ext cx="9144000" cy="6955359"/>
          </a:xfrm>
          <a:prstGeom prst="rect">
            <a:avLst/>
          </a:prstGeom>
        </p:spPr>
      </p:pic>
      <p:sp>
        <p:nvSpPr>
          <p:cNvPr id="22" name="Rectangle 21"/>
          <p:cNvSpPr/>
          <p:nvPr/>
        </p:nvSpPr>
        <p:spPr>
          <a:xfrm>
            <a:off x="579976" y="1112237"/>
            <a:ext cx="8000835" cy="4601260"/>
          </a:xfrm>
          <a:prstGeom prst="rect">
            <a:avLst/>
          </a:prstGeom>
        </p:spPr>
        <p:txBody>
          <a:bodyPr wrap="square" anchor="t">
            <a:spAutoFit/>
          </a:bodyPr>
          <a:lstStyle/>
          <a:p>
            <a:pPr eaLnBrk="0" fontAlgn="base" hangingPunct="0">
              <a:spcBef>
                <a:spcPct val="0"/>
              </a:spcBef>
              <a:spcAft>
                <a:spcPts val="1200"/>
              </a:spcAft>
            </a:pPr>
            <a:r>
              <a:rPr lang="en-US"/>
              <a:t>In response to COVID-19, Nebraska Children and AVA Insights worked with </a:t>
            </a:r>
            <a:br>
              <a:rPr lang="en-US"/>
            </a:br>
            <a:r>
              <a:rPr lang="en-US"/>
              <a:t>Bring Up Nebraska partners – communities, nonprofits, state, and local government – to create “playbooks” to help articulate the emergent needs of Nebraskans. </a:t>
            </a:r>
          </a:p>
          <a:p>
            <a:pPr marL="285750" indent="-285750" eaLnBrk="0" fontAlgn="base" hangingPunct="0">
              <a:spcBef>
                <a:spcPct val="0"/>
              </a:spcBef>
              <a:spcAft>
                <a:spcPct val="0"/>
              </a:spcAft>
              <a:buFont typeface="Arial" panose="020B0604020202020204" pitchFamily="34" charset="0"/>
              <a:buChar char="•"/>
            </a:pPr>
            <a:r>
              <a:rPr lang="en-US"/>
              <a:t>Education </a:t>
            </a:r>
            <a:endParaRPr lang="en-US">
              <a:cs typeface="Calibri"/>
            </a:endParaRPr>
          </a:p>
          <a:p>
            <a:pPr marL="285750" indent="-285750" eaLnBrk="0" fontAlgn="base" hangingPunct="0">
              <a:spcBef>
                <a:spcPct val="0"/>
              </a:spcBef>
              <a:spcAft>
                <a:spcPct val="0"/>
              </a:spcAft>
              <a:buFont typeface="Arial" panose="020B0604020202020204" pitchFamily="34" charset="0"/>
              <a:buChar char="•"/>
            </a:pPr>
            <a:r>
              <a:rPr lang="en-US"/>
              <a:t>Food Security </a:t>
            </a:r>
            <a:endParaRPr lang="en-US">
              <a:cs typeface="Calibri"/>
            </a:endParaRPr>
          </a:p>
          <a:p>
            <a:pPr marL="285750" indent="-285750" eaLnBrk="0" fontAlgn="base" hangingPunct="0">
              <a:spcBef>
                <a:spcPct val="0"/>
              </a:spcBef>
              <a:spcAft>
                <a:spcPct val="0"/>
              </a:spcAft>
              <a:buFont typeface="Arial" panose="020B0604020202020204" pitchFamily="34" charset="0"/>
              <a:buChar char="•"/>
            </a:pPr>
            <a:r>
              <a:rPr lang="en-US"/>
              <a:t>Housing</a:t>
            </a:r>
            <a:endParaRPr lang="en-US">
              <a:cs typeface="Calibri"/>
            </a:endParaRPr>
          </a:p>
          <a:p>
            <a:pPr marL="285750" indent="-285750" eaLnBrk="0" fontAlgn="base" hangingPunct="0">
              <a:spcBef>
                <a:spcPct val="0"/>
              </a:spcBef>
              <a:spcAft>
                <a:spcPct val="0"/>
              </a:spcAft>
              <a:buFont typeface="Arial" panose="020B0604020202020204" pitchFamily="34" charset="0"/>
              <a:buChar char="•"/>
            </a:pPr>
            <a:r>
              <a:rPr lang="en-US"/>
              <a:t>Childcare</a:t>
            </a:r>
            <a:endParaRPr lang="en-US">
              <a:cs typeface="Calibri"/>
            </a:endParaRPr>
          </a:p>
          <a:p>
            <a:pPr marL="285750" indent="-285750" eaLnBrk="0" fontAlgn="base" hangingPunct="0">
              <a:spcBef>
                <a:spcPct val="0"/>
              </a:spcBef>
              <a:spcAft>
                <a:spcPct val="0"/>
              </a:spcAft>
              <a:buFont typeface="Arial" panose="020B0604020202020204" pitchFamily="34" charset="0"/>
              <a:buChar char="•"/>
            </a:pPr>
            <a:r>
              <a:rPr lang="en-US"/>
              <a:t>Healthcare</a:t>
            </a:r>
            <a:endParaRPr lang="en-US">
              <a:cs typeface="Calibri"/>
            </a:endParaRPr>
          </a:p>
          <a:p>
            <a:pPr marL="285750" indent="-285750" eaLnBrk="0" fontAlgn="base" hangingPunct="0">
              <a:spcBef>
                <a:spcPct val="0"/>
              </a:spcBef>
              <a:spcAft>
                <a:spcPct val="0"/>
              </a:spcAft>
              <a:buFont typeface="Arial" panose="020B0604020202020204" pitchFamily="34" charset="0"/>
              <a:buChar char="•"/>
            </a:pPr>
            <a:r>
              <a:rPr lang="en-US"/>
              <a:t>Mental and Behavioral Health </a:t>
            </a:r>
            <a:endParaRPr lang="en-US">
              <a:cs typeface="Calibri"/>
            </a:endParaRPr>
          </a:p>
          <a:p>
            <a:pPr marL="285750" indent="-285750" eaLnBrk="0" fontAlgn="base" hangingPunct="0">
              <a:spcBef>
                <a:spcPct val="0"/>
              </a:spcBef>
              <a:spcAft>
                <a:spcPct val="0"/>
              </a:spcAft>
              <a:buFont typeface="Arial" panose="020B0604020202020204" pitchFamily="34" charset="0"/>
              <a:buChar char="•"/>
            </a:pPr>
            <a:r>
              <a:rPr lang="en-US"/>
              <a:t>Vulnerable Populations </a:t>
            </a:r>
            <a:endParaRPr lang="en-US">
              <a:cs typeface="Calibri"/>
            </a:endParaRPr>
          </a:p>
          <a:p>
            <a:pPr eaLnBrk="0" fontAlgn="base" hangingPunct="0">
              <a:spcBef>
                <a:spcPts val="1200"/>
              </a:spcBef>
              <a:spcAft>
                <a:spcPct val="0"/>
              </a:spcAft>
            </a:pPr>
            <a:r>
              <a:rPr lang="en-US"/>
              <a:t>These playbooks serve as a summary of needs and allows communities and state partners to identify gaps in services, develop plans, coordinate activities, and respond quickly to the needs of youth and families across the state.</a:t>
            </a:r>
            <a:endParaRPr lang="en-US">
              <a:cs typeface="Calibri"/>
            </a:endParaRPr>
          </a:p>
          <a:p>
            <a:pPr eaLnBrk="0" fontAlgn="base" hangingPunct="0">
              <a:spcBef>
                <a:spcPts val="600"/>
              </a:spcBef>
              <a:spcAft>
                <a:spcPct val="0"/>
              </a:spcAft>
            </a:pPr>
            <a:r>
              <a:rPr lang="en-US">
                <a:cs typeface="Calibri"/>
              </a:rPr>
              <a:t>Complete Playbooks available at:</a:t>
            </a:r>
            <a:br>
              <a:rPr lang="en-US"/>
            </a:br>
            <a:r>
              <a:rPr lang="en-US" sz="1600">
                <a:ea typeface="+mn-lt"/>
                <a:cs typeface="+mn-lt"/>
                <a:hlinkClick r:id="rId3"/>
              </a:rPr>
              <a:t>http://www.bringupnebraska.org/tools-resources</a:t>
            </a:r>
            <a:endParaRPr lang="en-US" sz="1200">
              <a:cs typeface="Calibri" panose="020F0502020204030204"/>
              <a:hlinkClick r:id="rId3"/>
            </a:endParaRPr>
          </a:p>
        </p:txBody>
      </p:sp>
      <p:sp>
        <p:nvSpPr>
          <p:cNvPr id="5" name="Title 1">
            <a:extLst>
              <a:ext uri="{FF2B5EF4-FFF2-40B4-BE49-F238E27FC236}">
                <a16:creationId xmlns:a16="http://schemas.microsoft.com/office/drawing/2014/main" id="{A08DC43D-6849-404F-8D76-3829917D66A5}"/>
              </a:ext>
            </a:extLst>
          </p:cNvPr>
          <p:cNvSpPr>
            <a:spLocks noGrp="1"/>
          </p:cNvSpPr>
          <p:nvPr>
            <p:ph type="title"/>
          </p:nvPr>
        </p:nvSpPr>
        <p:spPr>
          <a:xfrm>
            <a:off x="628650" y="365126"/>
            <a:ext cx="7886700" cy="651505"/>
          </a:xfrm>
        </p:spPr>
        <p:txBody>
          <a:bodyPr>
            <a:normAutofit/>
          </a:bodyPr>
          <a:lstStyle/>
          <a:p>
            <a:pPr algn="ctr"/>
            <a:r>
              <a:rPr lang="en-US" sz="4000" b="1">
                <a:latin typeface="+mn-lt"/>
                <a:cs typeface="Calibri Light"/>
              </a:rPr>
              <a:t>COVID-19 Playbooks</a:t>
            </a:r>
            <a:endParaRPr lang="en-US" sz="4000" b="1">
              <a:latin typeface="+mn-lt"/>
            </a:endParaRPr>
          </a:p>
        </p:txBody>
      </p:sp>
    </p:spTree>
    <p:extLst>
      <p:ext uri="{BB962C8B-B14F-4D97-AF65-F5344CB8AC3E}">
        <p14:creationId xmlns:p14="http://schemas.microsoft.com/office/powerpoint/2010/main" val="248698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C2F6D2-CCA9-4099-8629-FB2358EC537D}"/>
              </a:ext>
            </a:extLst>
          </p:cNvPr>
          <p:cNvPicPr>
            <a:picLocks noChangeAspect="1"/>
          </p:cNvPicPr>
          <p:nvPr/>
        </p:nvPicPr>
        <p:blipFill rotWithShape="1">
          <a:blip r:embed="rId2">
            <a:extLst>
              <a:ext uri="{28A0092B-C50C-407E-A947-70E740481C1C}">
                <a14:useLocalDpi xmlns:a14="http://schemas.microsoft.com/office/drawing/2010/main" val="0"/>
              </a:ext>
            </a:extLst>
          </a:blip>
          <a:srcRect t="4919"/>
          <a:stretch/>
        </p:blipFill>
        <p:spPr>
          <a:xfrm>
            <a:off x="0" y="-94953"/>
            <a:ext cx="9144000" cy="6955359"/>
          </a:xfrm>
          <a:prstGeom prst="rect">
            <a:avLst/>
          </a:prstGeom>
        </p:spPr>
      </p:pic>
      <p:sp>
        <p:nvSpPr>
          <p:cNvPr id="22" name="Rectangle 21"/>
          <p:cNvSpPr/>
          <p:nvPr/>
        </p:nvSpPr>
        <p:spPr>
          <a:xfrm>
            <a:off x="579976" y="1112237"/>
            <a:ext cx="8000835" cy="3754874"/>
          </a:xfrm>
          <a:prstGeom prst="rect">
            <a:avLst/>
          </a:prstGeom>
        </p:spPr>
        <p:txBody>
          <a:bodyPr wrap="square" anchor="t">
            <a:spAutoFit/>
          </a:bodyPr>
          <a:lstStyle/>
          <a:p>
            <a:pPr eaLnBrk="0" fontAlgn="base" hangingPunct="0">
              <a:spcBef>
                <a:spcPct val="0"/>
              </a:spcBef>
              <a:spcAft>
                <a:spcPts val="1200"/>
              </a:spcAft>
            </a:pPr>
            <a:r>
              <a:rPr lang="en-US"/>
              <a:t>Housing needs, backpay of rent and other needs, have been noted as the most current priority issue by the Community Response communities. </a:t>
            </a:r>
          </a:p>
          <a:p>
            <a:pPr marL="285750" indent="-285750" eaLnBrk="0" fontAlgn="base" hangingPunct="0">
              <a:spcBef>
                <a:spcPct val="0"/>
              </a:spcBef>
              <a:spcAft>
                <a:spcPts val="1200"/>
              </a:spcAft>
              <a:buFont typeface="Arial" panose="020B0604020202020204" pitchFamily="34" charset="0"/>
              <a:buChar char="•"/>
            </a:pPr>
            <a:r>
              <a:rPr lang="en-US">
                <a:cs typeface="Calibri"/>
              </a:rPr>
              <a:t>Please be sure to reach out to the Continuums of Care and housing providers in your area to figure out who is planning to apply for the Community Cares Response and Recovery funds. </a:t>
            </a:r>
          </a:p>
          <a:p>
            <a:pPr marL="285750" indent="-285750" eaLnBrk="0" fontAlgn="base" hangingPunct="0">
              <a:spcBef>
                <a:spcPct val="0"/>
              </a:spcBef>
              <a:spcAft>
                <a:spcPts val="1200"/>
              </a:spcAft>
              <a:buFont typeface="Arial" panose="020B0604020202020204" pitchFamily="34" charset="0"/>
              <a:buChar char="•"/>
            </a:pPr>
            <a:r>
              <a:rPr lang="en-US">
                <a:cs typeface="Calibri"/>
              </a:rPr>
              <a:t>More than one organization in a community / collaborative can apply, and all applicants should describe coordination between service provider agencies and Community Response. </a:t>
            </a:r>
          </a:p>
          <a:p>
            <a:pPr marL="285750" indent="-285750" eaLnBrk="0" fontAlgn="base" hangingPunct="0">
              <a:spcBef>
                <a:spcPct val="0"/>
              </a:spcBef>
              <a:spcAft>
                <a:spcPts val="1200"/>
              </a:spcAft>
              <a:buFont typeface="Arial" panose="020B0604020202020204" pitchFamily="34" charset="0"/>
              <a:buChar char="•"/>
            </a:pPr>
            <a:r>
              <a:rPr lang="en-US">
                <a:cs typeface="Calibri"/>
              </a:rPr>
              <a:t>Up to $5 million in private funds will be made available to match the public funding that is allocated to meet housing needs. </a:t>
            </a:r>
          </a:p>
          <a:p>
            <a:pPr eaLnBrk="0" fontAlgn="base" hangingPunct="0">
              <a:spcBef>
                <a:spcPct val="0"/>
              </a:spcBef>
              <a:spcAft>
                <a:spcPts val="1200"/>
              </a:spcAft>
            </a:pPr>
            <a:endParaRPr lang="en-US">
              <a:cs typeface="Calibri"/>
            </a:endParaRPr>
          </a:p>
        </p:txBody>
      </p:sp>
      <p:sp>
        <p:nvSpPr>
          <p:cNvPr id="5" name="Title 1">
            <a:extLst>
              <a:ext uri="{FF2B5EF4-FFF2-40B4-BE49-F238E27FC236}">
                <a16:creationId xmlns:a16="http://schemas.microsoft.com/office/drawing/2014/main" id="{A08DC43D-6849-404F-8D76-3829917D66A5}"/>
              </a:ext>
            </a:extLst>
          </p:cNvPr>
          <p:cNvSpPr>
            <a:spLocks noGrp="1"/>
          </p:cNvSpPr>
          <p:nvPr>
            <p:ph type="title"/>
          </p:nvPr>
        </p:nvSpPr>
        <p:spPr>
          <a:xfrm>
            <a:off x="628650" y="365126"/>
            <a:ext cx="7886700" cy="651505"/>
          </a:xfrm>
        </p:spPr>
        <p:txBody>
          <a:bodyPr>
            <a:normAutofit/>
          </a:bodyPr>
          <a:lstStyle/>
          <a:p>
            <a:pPr algn="ctr"/>
            <a:r>
              <a:rPr lang="en-US" sz="4000" b="1">
                <a:latin typeface="+mn-lt"/>
                <a:cs typeface="Calibri Light"/>
              </a:rPr>
              <a:t>HOUSING NEEDS </a:t>
            </a:r>
            <a:endParaRPr lang="en-US" sz="4000" b="1">
              <a:latin typeface="+mn-lt"/>
            </a:endParaRPr>
          </a:p>
        </p:txBody>
      </p:sp>
    </p:spTree>
    <p:extLst>
      <p:ext uri="{BB962C8B-B14F-4D97-AF65-F5344CB8AC3E}">
        <p14:creationId xmlns:p14="http://schemas.microsoft.com/office/powerpoint/2010/main" val="428168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65C00163-120A-44DC-A801-8C5F55A7B1DD}"/>
              </a:ext>
            </a:extLst>
          </p:cNvPr>
          <p:cNvPicPr>
            <a:picLocks noChangeAspect="1"/>
          </p:cNvPicPr>
          <p:nvPr/>
        </p:nvPicPr>
        <p:blipFill rotWithShape="1">
          <a:blip r:embed="rId2">
            <a:extLst>
              <a:ext uri="{28A0092B-C50C-407E-A947-70E740481C1C}">
                <a14:useLocalDpi xmlns:a14="http://schemas.microsoft.com/office/drawing/2010/main" val="0"/>
              </a:ext>
            </a:extLst>
          </a:blip>
          <a:srcRect t="4919"/>
          <a:stretch/>
        </p:blipFill>
        <p:spPr>
          <a:xfrm>
            <a:off x="0" y="-94953"/>
            <a:ext cx="9144000" cy="6955359"/>
          </a:xfrm>
          <a:prstGeom prst="rect">
            <a:avLst/>
          </a:prstGeom>
        </p:spPr>
      </p:pic>
      <p:sp>
        <p:nvSpPr>
          <p:cNvPr id="22" name="Rectangle 21"/>
          <p:cNvSpPr/>
          <p:nvPr/>
        </p:nvSpPr>
        <p:spPr>
          <a:xfrm>
            <a:off x="409591" y="2475318"/>
            <a:ext cx="8000835" cy="1815882"/>
          </a:xfrm>
          <a:prstGeom prst="rect">
            <a:avLst/>
          </a:prstGeom>
        </p:spPr>
        <p:txBody>
          <a:bodyPr wrap="square" anchor="t">
            <a:spAutoFit/>
          </a:bodyPr>
          <a:lstStyle/>
          <a:p>
            <a:pPr algn="ctr"/>
            <a:r>
              <a:rPr lang="en-US" sz="2800" b="1">
                <a:ea typeface="+mn-lt"/>
                <a:cs typeface="+mn-lt"/>
              </a:rPr>
              <a:t>Andrea Curtis </a:t>
            </a:r>
            <a:r>
              <a:rPr lang="en-US" sz="2800">
                <a:ea typeface="+mn-lt"/>
                <a:cs typeface="+mn-lt"/>
              </a:rPr>
              <a:t>|</a:t>
            </a:r>
            <a:r>
              <a:rPr lang="en-US" sz="2800" b="1">
                <a:ea typeface="+mn-lt"/>
                <a:cs typeface="+mn-lt"/>
              </a:rPr>
              <a:t> </a:t>
            </a:r>
            <a:r>
              <a:rPr lang="en-US" sz="2800" i="1">
                <a:ea typeface="+mn-lt"/>
                <a:cs typeface="+mn-lt"/>
              </a:rPr>
              <a:t>NHAP Program Coordinator </a:t>
            </a:r>
            <a:r>
              <a:rPr lang="en-US" sz="2800">
                <a:ea typeface="+mn-lt"/>
                <a:cs typeface="+mn-lt"/>
              </a:rPr>
              <a:t>  </a:t>
            </a:r>
            <a:endParaRPr lang="en-US" sz="2800">
              <a:cs typeface="Calibri"/>
            </a:endParaRPr>
          </a:p>
          <a:p>
            <a:pPr algn="ctr"/>
            <a:r>
              <a:rPr lang="en-US" sz="2800" cap="all">
                <a:ea typeface="+mn-lt"/>
                <a:cs typeface="+mn-lt"/>
              </a:rPr>
              <a:t>Children and Family Services</a:t>
            </a:r>
            <a:r>
              <a:rPr lang="en-US" sz="2800">
                <a:ea typeface="+mn-lt"/>
                <a:cs typeface="+mn-lt"/>
              </a:rPr>
              <a:t> </a:t>
            </a:r>
            <a:endParaRPr lang="en-US" sz="2800">
              <a:cs typeface="Calibri"/>
            </a:endParaRPr>
          </a:p>
          <a:p>
            <a:pPr algn="ctr">
              <a:spcBef>
                <a:spcPct val="0"/>
              </a:spcBef>
              <a:spcAft>
                <a:spcPts val="1200"/>
              </a:spcAft>
            </a:pPr>
            <a:r>
              <a:rPr lang="en-US" sz="2800" b="1">
                <a:ea typeface="+mn-lt"/>
                <a:cs typeface="+mn-lt"/>
              </a:rPr>
              <a:t>Nebraska Department of Health and Human Services</a:t>
            </a:r>
            <a:r>
              <a:rPr lang="en-US" sz="2800">
                <a:ea typeface="+mn-lt"/>
                <a:cs typeface="+mn-lt"/>
              </a:rPr>
              <a:t> </a:t>
            </a:r>
            <a:endParaRPr lang="en-US" sz="2800">
              <a:cs typeface="Calibri" panose="020F0502020204030204"/>
            </a:endParaRPr>
          </a:p>
        </p:txBody>
      </p:sp>
      <p:sp>
        <p:nvSpPr>
          <p:cNvPr id="5" name="Title 1">
            <a:extLst>
              <a:ext uri="{FF2B5EF4-FFF2-40B4-BE49-F238E27FC236}">
                <a16:creationId xmlns:a16="http://schemas.microsoft.com/office/drawing/2014/main" id="{A08DC43D-6849-404F-8D76-3829917D66A5}"/>
              </a:ext>
            </a:extLst>
          </p:cNvPr>
          <p:cNvSpPr>
            <a:spLocks noGrp="1"/>
          </p:cNvSpPr>
          <p:nvPr>
            <p:ph type="title"/>
          </p:nvPr>
        </p:nvSpPr>
        <p:spPr>
          <a:xfrm>
            <a:off x="628650" y="365126"/>
            <a:ext cx="7886700" cy="651505"/>
          </a:xfrm>
        </p:spPr>
        <p:txBody>
          <a:bodyPr>
            <a:normAutofit/>
          </a:bodyPr>
          <a:lstStyle/>
          <a:p>
            <a:pPr algn="ctr"/>
            <a:r>
              <a:rPr lang="en-US" sz="4000" b="1">
                <a:latin typeface="+mn-lt"/>
                <a:cs typeface="Calibri Light"/>
              </a:rPr>
              <a:t>HOUSING COVID-19 RELIEF FUNDS </a:t>
            </a:r>
            <a:endParaRPr lang="en-US" sz="4000" b="1">
              <a:latin typeface="+mn-lt"/>
            </a:endParaRPr>
          </a:p>
        </p:txBody>
      </p:sp>
    </p:spTree>
    <p:extLst>
      <p:ext uri="{BB962C8B-B14F-4D97-AF65-F5344CB8AC3E}">
        <p14:creationId xmlns:p14="http://schemas.microsoft.com/office/powerpoint/2010/main" val="137142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930A1F-F39F-4791-A5D8-A4F719B888DB}"/>
              </a:ext>
            </a:extLst>
          </p:cNvPr>
          <p:cNvPicPr>
            <a:picLocks noChangeAspect="1"/>
          </p:cNvPicPr>
          <p:nvPr/>
        </p:nvPicPr>
        <p:blipFill rotWithShape="1">
          <a:blip r:embed="rId2">
            <a:extLst>
              <a:ext uri="{28A0092B-C50C-407E-A947-70E740481C1C}">
                <a14:useLocalDpi xmlns:a14="http://schemas.microsoft.com/office/drawing/2010/main" val="0"/>
              </a:ext>
            </a:extLst>
          </a:blip>
          <a:srcRect t="4919"/>
          <a:stretch/>
        </p:blipFill>
        <p:spPr>
          <a:xfrm>
            <a:off x="-5615" y="-94953"/>
            <a:ext cx="9144000" cy="6955359"/>
          </a:xfrm>
          <a:prstGeom prst="rect">
            <a:avLst/>
          </a:prstGeom>
        </p:spPr>
      </p:pic>
      <p:sp>
        <p:nvSpPr>
          <p:cNvPr id="2" name="Title 1">
            <a:extLst>
              <a:ext uri="{FF2B5EF4-FFF2-40B4-BE49-F238E27FC236}">
                <a16:creationId xmlns:a16="http://schemas.microsoft.com/office/drawing/2014/main" id="{4C9A4AA4-B287-4FED-A98B-3DA11AB8A3B5}"/>
              </a:ext>
            </a:extLst>
          </p:cNvPr>
          <p:cNvSpPr>
            <a:spLocks noGrp="1"/>
          </p:cNvSpPr>
          <p:nvPr>
            <p:ph type="title"/>
          </p:nvPr>
        </p:nvSpPr>
        <p:spPr/>
        <p:txBody>
          <a:bodyPr>
            <a:normAutofit/>
          </a:bodyPr>
          <a:lstStyle/>
          <a:p>
            <a:pPr algn="ctr"/>
            <a:r>
              <a:rPr lang="en-US" sz="4000" b="1">
                <a:latin typeface="+mn-lt"/>
              </a:rPr>
              <a:t>Community CARES Response and </a:t>
            </a:r>
            <a:br>
              <a:rPr lang="en-US" sz="4000" b="1">
                <a:latin typeface="+mn-lt"/>
              </a:rPr>
            </a:br>
            <a:r>
              <a:rPr lang="en-US" sz="4000" b="1">
                <a:latin typeface="+mn-lt"/>
              </a:rPr>
              <a:t>Recovery Grant Opportunity</a:t>
            </a:r>
          </a:p>
        </p:txBody>
      </p:sp>
      <p:sp>
        <p:nvSpPr>
          <p:cNvPr id="3" name="Content Placeholder 2">
            <a:extLst>
              <a:ext uri="{FF2B5EF4-FFF2-40B4-BE49-F238E27FC236}">
                <a16:creationId xmlns:a16="http://schemas.microsoft.com/office/drawing/2014/main" id="{90A5E0E3-31A4-4AA7-9833-B9C3A2279651}"/>
              </a:ext>
            </a:extLst>
          </p:cNvPr>
          <p:cNvSpPr>
            <a:spLocks noGrp="1"/>
          </p:cNvSpPr>
          <p:nvPr>
            <p:ph idx="1"/>
          </p:nvPr>
        </p:nvSpPr>
        <p:spPr>
          <a:xfrm>
            <a:off x="352129" y="2322916"/>
            <a:ext cx="8485178" cy="3152124"/>
          </a:xfrm>
        </p:spPr>
        <p:txBody>
          <a:bodyPr vert="horz" lIns="91440" tIns="45720" rIns="91440" bIns="45720" rtlCol="0" anchor="t">
            <a:normAutofit/>
          </a:bodyPr>
          <a:lstStyle/>
          <a:p>
            <a:pPr marL="0" indent="0" algn="ctr">
              <a:spcBef>
                <a:spcPts val="0"/>
              </a:spcBef>
              <a:spcAft>
                <a:spcPts val="1200"/>
              </a:spcAft>
              <a:buNone/>
            </a:pPr>
            <a:r>
              <a:rPr lang="en-US" i="1">
                <a:latin typeface="Calibri"/>
                <a:ea typeface="Times New Roman" panose="02020603050405020304" pitchFamily="18" charset="0"/>
                <a:cs typeface="Calibri"/>
              </a:rPr>
              <a:t>Purpose of today’s webinar:</a:t>
            </a:r>
            <a:endParaRPr lang="en-US">
              <a:latin typeface="Calibri" panose="020F0502020204030204" pitchFamily="34" charset="0"/>
              <a:ea typeface="Times New Roman" panose="02020603050405020304" pitchFamily="18" charset="0"/>
            </a:endParaRPr>
          </a:p>
          <a:p>
            <a:pPr marL="0" indent="0" algn="ctr">
              <a:spcBef>
                <a:spcPts val="0"/>
              </a:spcBef>
              <a:buNone/>
            </a:pPr>
            <a:r>
              <a:rPr lang="en-US">
                <a:latin typeface="Calibri"/>
                <a:ea typeface="Times New Roman" panose="02020603050405020304" pitchFamily="18" charset="0"/>
                <a:cs typeface="Calibri"/>
              </a:rPr>
              <a:t>To offer guidance in preparing community response </a:t>
            </a:r>
            <a:br>
              <a:rPr lang="en-US">
                <a:latin typeface="Calibri"/>
                <a:ea typeface="Times New Roman" panose="02020603050405020304" pitchFamily="18" charset="0"/>
                <a:cs typeface="Calibri"/>
              </a:rPr>
            </a:br>
            <a:r>
              <a:rPr lang="en-US">
                <a:latin typeface="Calibri"/>
                <a:ea typeface="Times New Roman" panose="02020603050405020304" pitchFamily="18" charset="0"/>
                <a:cs typeface="Calibri"/>
              </a:rPr>
              <a:t>and recovery applications for funding needed to</a:t>
            </a:r>
            <a:br>
              <a:rPr lang="en-US">
                <a:latin typeface="Calibri"/>
                <a:ea typeface="Times New Roman" panose="02020603050405020304" pitchFamily="18" charset="0"/>
                <a:cs typeface="Calibri"/>
              </a:rPr>
            </a:br>
            <a:r>
              <a:rPr lang="en-US">
                <a:latin typeface="Calibri"/>
                <a:ea typeface="Times New Roman" panose="02020603050405020304" pitchFamily="18" charset="0"/>
                <a:cs typeface="Calibri"/>
              </a:rPr>
              <a:t>address well-being challenges the COVID-19 pandemic has imposed on children, youth, and families. </a:t>
            </a:r>
            <a:endParaRPr lang="en-US">
              <a:latin typeface="Calibri" panose="020F0502020204030204" pitchFamily="34" charset="0"/>
              <a:ea typeface="Times New Roman" panose="02020603050405020304" pitchFamily="18" charset="0"/>
              <a:cs typeface="Calibri"/>
            </a:endParaRPr>
          </a:p>
          <a:p>
            <a:pPr marL="342900" marR="0" lvl="0" indent="-342900">
              <a:spcBef>
                <a:spcPts val="0"/>
              </a:spcBef>
              <a:spcAft>
                <a:spcPts val="0"/>
              </a:spcAft>
              <a:buFont typeface="Symbol" panose="05050102010706020507" pitchFamily="18" charset="2"/>
              <a:buChar char=""/>
            </a:pPr>
            <a:endParaRPr lang="en-US">
              <a:effectLst/>
              <a:latin typeface="Calibri" panose="020F0502020204030204" pitchFamily="34" charset="0"/>
              <a:ea typeface="Times New Roman" panose="02020603050405020304" pitchFamily="18" charset="0"/>
            </a:endParaRPr>
          </a:p>
          <a:p>
            <a:pPr marL="0" indent="0">
              <a:buNone/>
            </a:pPr>
            <a:endParaRPr lang="en-US">
              <a:cs typeface="Calibri" panose="020F0502020204030204"/>
            </a:endParaRPr>
          </a:p>
        </p:txBody>
      </p:sp>
    </p:spTree>
    <p:extLst>
      <p:ext uri="{BB962C8B-B14F-4D97-AF65-F5344CB8AC3E}">
        <p14:creationId xmlns:p14="http://schemas.microsoft.com/office/powerpoint/2010/main" val="3166606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C2F6D2-CCA9-4099-8629-FB2358EC537D}"/>
              </a:ext>
            </a:extLst>
          </p:cNvPr>
          <p:cNvPicPr>
            <a:picLocks noChangeAspect="1"/>
          </p:cNvPicPr>
          <p:nvPr/>
        </p:nvPicPr>
        <p:blipFill rotWithShape="1">
          <a:blip r:embed="rId2">
            <a:extLst>
              <a:ext uri="{28A0092B-C50C-407E-A947-70E740481C1C}">
                <a14:useLocalDpi xmlns:a14="http://schemas.microsoft.com/office/drawing/2010/main" val="0"/>
              </a:ext>
            </a:extLst>
          </a:blip>
          <a:srcRect t="4919"/>
          <a:stretch/>
        </p:blipFill>
        <p:spPr>
          <a:xfrm>
            <a:off x="0" y="-94953"/>
            <a:ext cx="9144000" cy="6955359"/>
          </a:xfrm>
          <a:prstGeom prst="rect">
            <a:avLst/>
          </a:prstGeom>
        </p:spPr>
      </p:pic>
      <p:sp>
        <p:nvSpPr>
          <p:cNvPr id="22" name="Rectangle 21"/>
          <p:cNvSpPr/>
          <p:nvPr/>
        </p:nvSpPr>
        <p:spPr>
          <a:xfrm>
            <a:off x="579976" y="1112237"/>
            <a:ext cx="8000835" cy="800219"/>
          </a:xfrm>
          <a:prstGeom prst="rect">
            <a:avLst/>
          </a:prstGeom>
        </p:spPr>
        <p:txBody>
          <a:bodyPr wrap="square" anchor="t">
            <a:spAutoFit/>
          </a:bodyPr>
          <a:lstStyle/>
          <a:p>
            <a:pPr eaLnBrk="0" fontAlgn="base" hangingPunct="0">
              <a:spcBef>
                <a:spcPct val="0"/>
              </a:spcBef>
              <a:spcAft>
                <a:spcPts val="1200"/>
              </a:spcAft>
            </a:pPr>
            <a:endParaRPr lang="en-US">
              <a:cs typeface="Calibri"/>
            </a:endParaRPr>
          </a:p>
          <a:p>
            <a:pPr eaLnBrk="0" fontAlgn="base" hangingPunct="0">
              <a:spcBef>
                <a:spcPct val="0"/>
              </a:spcBef>
              <a:spcAft>
                <a:spcPts val="1200"/>
              </a:spcAft>
            </a:pPr>
            <a:endParaRPr lang="en-US">
              <a:cs typeface="Calibri"/>
            </a:endParaRPr>
          </a:p>
        </p:txBody>
      </p:sp>
      <p:pic>
        <p:nvPicPr>
          <p:cNvPr id="4" name="Picture 6" descr="A close up of a logo&#10;&#10;Description automatically generated">
            <a:extLst>
              <a:ext uri="{FF2B5EF4-FFF2-40B4-BE49-F238E27FC236}">
                <a16:creationId xmlns:a16="http://schemas.microsoft.com/office/drawing/2014/main" id="{A2AAF7B5-8DDA-4578-B099-A5B430250472}"/>
              </a:ext>
            </a:extLst>
          </p:cNvPr>
          <p:cNvPicPr>
            <a:picLocks noChangeAspect="1"/>
          </p:cNvPicPr>
          <p:nvPr/>
        </p:nvPicPr>
        <p:blipFill>
          <a:blip r:embed="rId3"/>
          <a:stretch>
            <a:fillRect/>
          </a:stretch>
        </p:blipFill>
        <p:spPr>
          <a:xfrm>
            <a:off x="86264" y="379562"/>
            <a:ext cx="8747184" cy="4373592"/>
          </a:xfrm>
          <a:prstGeom prst="rect">
            <a:avLst/>
          </a:prstGeom>
        </p:spPr>
      </p:pic>
    </p:spTree>
    <p:extLst>
      <p:ext uri="{BB962C8B-B14F-4D97-AF65-F5344CB8AC3E}">
        <p14:creationId xmlns:p14="http://schemas.microsoft.com/office/powerpoint/2010/main" val="3382177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C2F6D2-CCA9-4099-8629-FB2358EC537D}"/>
              </a:ext>
            </a:extLst>
          </p:cNvPr>
          <p:cNvPicPr>
            <a:picLocks noChangeAspect="1"/>
          </p:cNvPicPr>
          <p:nvPr/>
        </p:nvPicPr>
        <p:blipFill rotWithShape="1">
          <a:blip r:embed="rId2">
            <a:extLst>
              <a:ext uri="{28A0092B-C50C-407E-A947-70E740481C1C}">
                <a14:useLocalDpi xmlns:a14="http://schemas.microsoft.com/office/drawing/2010/main" val="0"/>
              </a:ext>
            </a:extLst>
          </a:blip>
          <a:srcRect t="4919"/>
          <a:stretch/>
        </p:blipFill>
        <p:spPr>
          <a:xfrm>
            <a:off x="0" y="-94953"/>
            <a:ext cx="9144000" cy="6955359"/>
          </a:xfrm>
          <a:prstGeom prst="rect">
            <a:avLst/>
          </a:prstGeom>
        </p:spPr>
      </p:pic>
      <p:sp>
        <p:nvSpPr>
          <p:cNvPr id="22" name="Rectangle 21"/>
          <p:cNvSpPr/>
          <p:nvPr/>
        </p:nvSpPr>
        <p:spPr>
          <a:xfrm>
            <a:off x="579976" y="1112237"/>
            <a:ext cx="8000835" cy="4739759"/>
          </a:xfrm>
          <a:prstGeom prst="rect">
            <a:avLst/>
          </a:prstGeom>
        </p:spPr>
        <p:txBody>
          <a:bodyPr wrap="square" anchor="t">
            <a:spAutoFit/>
          </a:bodyPr>
          <a:lstStyle/>
          <a:p>
            <a:pPr eaLnBrk="0" fontAlgn="base" hangingPunct="0">
              <a:spcBef>
                <a:spcPct val="0"/>
              </a:spcBef>
              <a:spcAft>
                <a:spcPts val="1200"/>
              </a:spcAft>
            </a:pPr>
            <a:r>
              <a:rPr lang="en-US">
                <a:cs typeface="Calibri"/>
              </a:rPr>
              <a:t>Private Funding available: Once you and/or your partners receive notice of accepted funds for individuals to meet their housing needs, please know that you can apply for private dollars from NC to help: </a:t>
            </a:r>
          </a:p>
          <a:p>
            <a:pPr marL="285750" indent="-285750" eaLnBrk="0" fontAlgn="base" hangingPunct="0">
              <a:spcBef>
                <a:spcPct val="0"/>
              </a:spcBef>
              <a:spcAft>
                <a:spcPts val="1200"/>
              </a:spcAft>
              <a:buFont typeface="Arial" panose="020B0604020202020204" pitchFamily="34" charset="0"/>
              <a:buChar char="•"/>
            </a:pPr>
            <a:r>
              <a:rPr lang="en-US">
                <a:cs typeface="Calibri"/>
              </a:rPr>
              <a:t>With upfront payments for housing assistance that will be reimbursed (once reimbursed, your agency will be able to keep the donation and continue to serve individuals with these needs)  </a:t>
            </a:r>
          </a:p>
          <a:p>
            <a:pPr marL="285750" indent="-285750" eaLnBrk="0" fontAlgn="base" hangingPunct="0">
              <a:spcBef>
                <a:spcPct val="0"/>
              </a:spcBef>
              <a:spcAft>
                <a:spcPts val="1200"/>
              </a:spcAft>
              <a:buFont typeface="Arial" panose="020B0604020202020204" pitchFamily="34" charset="0"/>
              <a:buChar char="•"/>
            </a:pPr>
            <a:r>
              <a:rPr lang="en-US">
                <a:cs typeface="Calibri"/>
              </a:rPr>
              <a:t>Overhead and capacity needs (up to 10% of the award)  </a:t>
            </a:r>
          </a:p>
          <a:p>
            <a:pPr eaLnBrk="0" fontAlgn="base" hangingPunct="0">
              <a:spcBef>
                <a:spcPct val="0"/>
              </a:spcBef>
              <a:spcAft>
                <a:spcPts val="1200"/>
              </a:spcAft>
            </a:pPr>
            <a:r>
              <a:rPr lang="en-US">
                <a:cs typeface="Calibri"/>
              </a:rPr>
              <a:t>The amount of private funds will be made available based on expressed need and after the Community Cares Response and Recovery funds have been made available to agencies. </a:t>
            </a:r>
          </a:p>
          <a:p>
            <a:pPr eaLnBrk="0" fontAlgn="base" hangingPunct="0">
              <a:spcBef>
                <a:spcPct val="0"/>
              </a:spcBef>
              <a:spcAft>
                <a:spcPts val="1200"/>
              </a:spcAft>
            </a:pPr>
            <a:r>
              <a:rPr lang="en-US">
                <a:cs typeface="Calibri"/>
              </a:rPr>
              <a:t>Please send your private funding request to Nate Smith @ </a:t>
            </a:r>
            <a:r>
              <a:rPr lang="en-US">
                <a:cs typeface="Calibri"/>
                <a:hlinkClick r:id="rId3"/>
              </a:rPr>
              <a:t>nsmith@nebraskachildren.org</a:t>
            </a:r>
            <a:r>
              <a:rPr lang="en-US">
                <a:cs typeface="Calibri"/>
              </a:rPr>
              <a:t> – More details to follow (before awards will be made) </a:t>
            </a:r>
          </a:p>
          <a:p>
            <a:pPr eaLnBrk="0" fontAlgn="base" hangingPunct="0">
              <a:spcBef>
                <a:spcPct val="0"/>
              </a:spcBef>
              <a:spcAft>
                <a:spcPts val="1200"/>
              </a:spcAft>
            </a:pPr>
            <a:endParaRPr lang="en-US">
              <a:cs typeface="Calibri"/>
            </a:endParaRPr>
          </a:p>
        </p:txBody>
      </p:sp>
      <p:sp>
        <p:nvSpPr>
          <p:cNvPr id="5" name="Title 1">
            <a:extLst>
              <a:ext uri="{FF2B5EF4-FFF2-40B4-BE49-F238E27FC236}">
                <a16:creationId xmlns:a16="http://schemas.microsoft.com/office/drawing/2014/main" id="{A08DC43D-6849-404F-8D76-3829917D66A5}"/>
              </a:ext>
            </a:extLst>
          </p:cNvPr>
          <p:cNvSpPr>
            <a:spLocks noGrp="1"/>
          </p:cNvSpPr>
          <p:nvPr>
            <p:ph type="title"/>
          </p:nvPr>
        </p:nvSpPr>
        <p:spPr>
          <a:xfrm>
            <a:off x="628650" y="365126"/>
            <a:ext cx="7886700" cy="651505"/>
          </a:xfrm>
        </p:spPr>
        <p:txBody>
          <a:bodyPr>
            <a:normAutofit/>
          </a:bodyPr>
          <a:lstStyle/>
          <a:p>
            <a:pPr algn="ctr"/>
            <a:r>
              <a:rPr lang="en-US" sz="4000" b="1">
                <a:latin typeface="+mn-lt"/>
                <a:cs typeface="Calibri Light"/>
              </a:rPr>
              <a:t>HOUSING RESPONSE – Private Funds  </a:t>
            </a:r>
            <a:endParaRPr lang="en-US" sz="4000" b="1">
              <a:latin typeface="+mn-lt"/>
            </a:endParaRPr>
          </a:p>
        </p:txBody>
      </p:sp>
    </p:spTree>
    <p:extLst>
      <p:ext uri="{BB962C8B-B14F-4D97-AF65-F5344CB8AC3E}">
        <p14:creationId xmlns:p14="http://schemas.microsoft.com/office/powerpoint/2010/main" val="3508418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3E9C8AF-F360-4808-A670-0EE40DD611E1}"/>
              </a:ext>
            </a:extLst>
          </p:cNvPr>
          <p:cNvSpPr/>
          <p:nvPr/>
        </p:nvSpPr>
        <p:spPr>
          <a:xfrm>
            <a:off x="0" y="0"/>
            <a:ext cx="9144000" cy="40608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9474" b="-64812"/>
          <a:stretch/>
        </p:blipFill>
        <p:spPr>
          <a:xfrm>
            <a:off x="0" y="4663440"/>
            <a:ext cx="9144000" cy="6858000"/>
          </a:xfrm>
          <a:prstGeom prst="rect">
            <a:avLst/>
          </a:prstGeom>
        </p:spPr>
      </p:pic>
      <p:sp>
        <p:nvSpPr>
          <p:cNvPr id="5" name="TextBox 4">
            <a:extLst>
              <a:ext uri="{FF2B5EF4-FFF2-40B4-BE49-F238E27FC236}">
                <a16:creationId xmlns:a16="http://schemas.microsoft.com/office/drawing/2014/main" id="{C0754D5F-3D03-4B9D-9B24-610BC1576060}"/>
              </a:ext>
            </a:extLst>
          </p:cNvPr>
          <p:cNvSpPr txBox="1"/>
          <p:nvPr/>
        </p:nvSpPr>
        <p:spPr>
          <a:xfrm>
            <a:off x="738336" y="2016278"/>
            <a:ext cx="7718444" cy="707886"/>
          </a:xfrm>
          <a:prstGeom prst="rect">
            <a:avLst/>
          </a:prstGeom>
          <a:noFill/>
        </p:spPr>
        <p:txBody>
          <a:bodyPr wrap="square" anchor="t">
            <a:spAutoFit/>
          </a:bodyPr>
          <a:lstStyle/>
          <a:p>
            <a:pPr marL="0" lvl="1" algn="ctr"/>
            <a:r>
              <a:rPr lang="en-US" sz="4000" b="1">
                <a:latin typeface="Calibri"/>
                <a:ea typeface="Times New Roman" panose="02020603050405020304" pitchFamily="18" charset="0"/>
                <a:cs typeface="Calibri"/>
              </a:rPr>
              <a:t>Budget and Accountabilities  </a:t>
            </a:r>
            <a:endParaRPr lang="en-US" sz="4000" b="1">
              <a:effectLst/>
              <a:latin typeface="Calibri" panose="020F0502020204030204" pitchFamily="34" charset="0"/>
              <a:ea typeface="Calibri" panose="020F0502020204030204" pitchFamily="34" charset="0"/>
            </a:endParaRPr>
          </a:p>
        </p:txBody>
      </p:sp>
      <p:pic>
        <p:nvPicPr>
          <p:cNvPr id="14" name="Picture 13">
            <a:extLst>
              <a:ext uri="{FF2B5EF4-FFF2-40B4-BE49-F238E27FC236}">
                <a16:creationId xmlns:a16="http://schemas.microsoft.com/office/drawing/2014/main" id="{D6985396-CDCD-458B-8EFD-BA39898AA3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7117" y="803104"/>
            <a:ext cx="1127931" cy="1127931"/>
          </a:xfrm>
          <a:prstGeom prst="rect">
            <a:avLst/>
          </a:prstGeom>
        </p:spPr>
      </p:pic>
    </p:spTree>
    <p:extLst>
      <p:ext uri="{BB962C8B-B14F-4D97-AF65-F5344CB8AC3E}">
        <p14:creationId xmlns:p14="http://schemas.microsoft.com/office/powerpoint/2010/main" val="1873747929"/>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537660-795A-43F2-BCCD-33580547C4E4}"/>
              </a:ext>
            </a:extLst>
          </p:cNvPr>
          <p:cNvPicPr>
            <a:picLocks noChangeAspect="1"/>
          </p:cNvPicPr>
          <p:nvPr/>
        </p:nvPicPr>
        <p:blipFill rotWithShape="1">
          <a:blip r:embed="rId2">
            <a:extLst>
              <a:ext uri="{28A0092B-C50C-407E-A947-70E740481C1C}">
                <a14:useLocalDpi xmlns:a14="http://schemas.microsoft.com/office/drawing/2010/main" val="0"/>
              </a:ext>
            </a:extLst>
          </a:blip>
          <a:srcRect t="4919"/>
          <a:stretch/>
        </p:blipFill>
        <p:spPr>
          <a:xfrm>
            <a:off x="0" y="-94953"/>
            <a:ext cx="9144000" cy="6955359"/>
          </a:xfrm>
          <a:prstGeom prst="rect">
            <a:avLst/>
          </a:prstGeom>
        </p:spPr>
      </p:pic>
      <p:sp>
        <p:nvSpPr>
          <p:cNvPr id="2" name="Title 1">
            <a:extLst>
              <a:ext uri="{FF2B5EF4-FFF2-40B4-BE49-F238E27FC236}">
                <a16:creationId xmlns:a16="http://schemas.microsoft.com/office/drawing/2014/main" id="{521EF04A-8BDB-4BF2-8A2B-42A6187C1E65}"/>
              </a:ext>
            </a:extLst>
          </p:cNvPr>
          <p:cNvSpPr>
            <a:spLocks noGrp="1"/>
          </p:cNvSpPr>
          <p:nvPr>
            <p:ph type="title"/>
          </p:nvPr>
        </p:nvSpPr>
        <p:spPr>
          <a:xfrm>
            <a:off x="586120" y="78047"/>
            <a:ext cx="7886700" cy="651505"/>
          </a:xfrm>
        </p:spPr>
        <p:txBody>
          <a:bodyPr>
            <a:normAutofit/>
          </a:bodyPr>
          <a:lstStyle/>
          <a:p>
            <a:pPr algn="ctr"/>
            <a:r>
              <a:rPr lang="en-US" sz="4000" b="1">
                <a:latin typeface="+mn-lt"/>
                <a:cs typeface="Calibri Light"/>
              </a:rPr>
              <a:t>Budget FAQs</a:t>
            </a:r>
            <a:endParaRPr lang="en-US" sz="4000" b="1">
              <a:latin typeface="+mn-lt"/>
            </a:endParaRPr>
          </a:p>
        </p:txBody>
      </p:sp>
      <p:sp>
        <p:nvSpPr>
          <p:cNvPr id="3" name="Content Placeholder 2">
            <a:extLst>
              <a:ext uri="{FF2B5EF4-FFF2-40B4-BE49-F238E27FC236}">
                <a16:creationId xmlns:a16="http://schemas.microsoft.com/office/drawing/2014/main" id="{F5B1B3AA-0C1D-4F27-AE10-993016E9B78C}"/>
              </a:ext>
            </a:extLst>
          </p:cNvPr>
          <p:cNvSpPr>
            <a:spLocks noGrp="1"/>
          </p:cNvSpPr>
          <p:nvPr>
            <p:ph idx="1"/>
          </p:nvPr>
        </p:nvSpPr>
        <p:spPr>
          <a:xfrm>
            <a:off x="543590" y="725629"/>
            <a:ext cx="7938194" cy="4911526"/>
          </a:xfrm>
        </p:spPr>
        <p:txBody>
          <a:bodyPr vert="horz" lIns="91440" tIns="45720" rIns="91440" bIns="45720" rtlCol="0" anchor="t">
            <a:noAutofit/>
          </a:bodyPr>
          <a:lstStyle/>
          <a:p>
            <a:r>
              <a:rPr lang="en-US" sz="1800">
                <a:solidFill>
                  <a:srgbClr val="000000"/>
                </a:solidFill>
              </a:rPr>
              <a:t>The online application provides budget</a:t>
            </a:r>
            <a:r>
              <a:rPr lang="en-US" sz="1800" b="0" i="0" u="none" strike="noStrike">
                <a:solidFill>
                  <a:srgbClr val="000000"/>
                </a:solidFill>
                <a:effectLst/>
              </a:rPr>
              <a:t> </a:t>
            </a:r>
            <a:r>
              <a:rPr lang="en-US" sz="1800">
                <a:solidFill>
                  <a:srgbClr val="000000"/>
                </a:solidFill>
              </a:rPr>
              <a:t>preparation tools - - dropdown menus for selecting each line item category and service type, as well as a corresponding space for narrative describing the intended use of funds and the calculations used to arrive at the requested amount, as we'll see in the next two slides.  </a:t>
            </a:r>
            <a:endParaRPr lang="en-US" sz="1800">
              <a:ea typeface="+mn-lt"/>
              <a:cs typeface="+mn-lt"/>
            </a:endParaRPr>
          </a:p>
          <a:p>
            <a:r>
              <a:rPr lang="en-US" sz="1800">
                <a:ea typeface="+mn-lt"/>
                <a:cs typeface="+mn-lt"/>
              </a:rPr>
              <a:t>Identify additional sources of actual or expected funding related to the program proposed in this application. Federal funding must be used in addition to, not in place of, state and local funds. </a:t>
            </a:r>
            <a:r>
              <a:rPr lang="en-US" sz="1800" b="1">
                <a:ea typeface="+mn-lt"/>
                <a:cs typeface="+mn-lt"/>
              </a:rPr>
              <a:t>Important:</a:t>
            </a:r>
            <a:r>
              <a:rPr lang="en-US" sz="1800">
                <a:ea typeface="+mn-lt"/>
                <a:cs typeface="+mn-lt"/>
              </a:rPr>
              <a:t> these funds will be paid to grantees on a reimbursement basis. </a:t>
            </a:r>
            <a:endParaRPr lang="en-US" sz="1800">
              <a:cs typeface="Calibri" panose="020F0502020204030204"/>
            </a:endParaRPr>
          </a:p>
          <a:p>
            <a:pPr algn="l" rtl="0" fontAlgn="base">
              <a:buFont typeface="Arial" panose="020B0604020202020204" pitchFamily="34" charset="0"/>
              <a:buChar char="•"/>
            </a:pPr>
            <a:r>
              <a:rPr lang="en-US" sz="1800" b="0" i="0" u="none" strike="noStrike">
                <a:solidFill>
                  <a:srgbClr val="000000"/>
                </a:solidFill>
                <a:effectLst/>
              </a:rPr>
              <a:t>For the budget narrative, use descriptions sufficient to identify each item's </a:t>
            </a:r>
            <a:r>
              <a:rPr lang="en-US" sz="1800">
                <a:solidFill>
                  <a:srgbClr val="000000"/>
                </a:solidFill>
              </a:rPr>
              <a:t>purpose</a:t>
            </a:r>
            <a:r>
              <a:rPr lang="en-US" sz="1800" b="0" i="0" u="none" strike="noStrike">
                <a:solidFill>
                  <a:srgbClr val="000000"/>
                </a:solidFill>
                <a:effectLst/>
              </a:rPr>
              <a:t>, use, and cost reasonableness for grant reviewers to determine allowability of the cost. </a:t>
            </a:r>
            <a:r>
              <a:rPr lang="en-US" sz="1800" b="0" i="0">
                <a:solidFill>
                  <a:srgbClr val="000000"/>
                </a:solidFill>
                <a:effectLst/>
              </a:rPr>
              <a:t>​</a:t>
            </a:r>
            <a:endParaRPr lang="en-US" sz="1800" b="0" i="0">
              <a:solidFill>
                <a:srgbClr val="000000"/>
              </a:solidFill>
              <a:effectLst/>
              <a:cs typeface="Calibri"/>
            </a:endParaRPr>
          </a:p>
          <a:p>
            <a:r>
              <a:rPr lang="en-US" sz="1800">
                <a:solidFill>
                  <a:srgbClr val="000000"/>
                </a:solidFill>
                <a:cs typeface="Calibri" panose="020F0502020204030204"/>
              </a:rPr>
              <a:t>Applicants may request indirect costs using either your federally approved indirect cost agreement rate or a 10% de minimis – see the R&amp;R FAQ for de minimis guidance</a:t>
            </a:r>
          </a:p>
          <a:p>
            <a:pPr marL="342900" lvl="1" indent="0">
              <a:buNone/>
            </a:pPr>
            <a:endParaRPr lang="en-US" sz="1800" b="0" i="0">
              <a:solidFill>
                <a:srgbClr val="000000"/>
              </a:solidFill>
              <a:effectLst/>
              <a:cs typeface="Calibri"/>
            </a:endParaRPr>
          </a:p>
        </p:txBody>
      </p:sp>
    </p:spTree>
    <p:extLst>
      <p:ext uri="{BB962C8B-B14F-4D97-AF65-F5344CB8AC3E}">
        <p14:creationId xmlns:p14="http://schemas.microsoft.com/office/powerpoint/2010/main" val="3664183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537660-795A-43F2-BCCD-33580547C4E4}"/>
              </a:ext>
            </a:extLst>
          </p:cNvPr>
          <p:cNvPicPr>
            <a:picLocks noChangeAspect="1"/>
          </p:cNvPicPr>
          <p:nvPr/>
        </p:nvPicPr>
        <p:blipFill rotWithShape="1">
          <a:blip r:embed="rId2">
            <a:extLst>
              <a:ext uri="{28A0092B-C50C-407E-A947-70E740481C1C}">
                <a14:useLocalDpi xmlns:a14="http://schemas.microsoft.com/office/drawing/2010/main" val="0"/>
              </a:ext>
            </a:extLst>
          </a:blip>
          <a:srcRect t="4919"/>
          <a:stretch/>
        </p:blipFill>
        <p:spPr>
          <a:xfrm>
            <a:off x="0" y="-94953"/>
            <a:ext cx="9144000" cy="6955359"/>
          </a:xfrm>
          <a:prstGeom prst="rect">
            <a:avLst/>
          </a:prstGeom>
        </p:spPr>
      </p:pic>
      <p:sp>
        <p:nvSpPr>
          <p:cNvPr id="2" name="Title 1">
            <a:extLst>
              <a:ext uri="{FF2B5EF4-FFF2-40B4-BE49-F238E27FC236}">
                <a16:creationId xmlns:a16="http://schemas.microsoft.com/office/drawing/2014/main" id="{521EF04A-8BDB-4BF2-8A2B-42A6187C1E65}"/>
              </a:ext>
            </a:extLst>
          </p:cNvPr>
          <p:cNvSpPr>
            <a:spLocks noGrp="1"/>
          </p:cNvSpPr>
          <p:nvPr>
            <p:ph type="title"/>
          </p:nvPr>
        </p:nvSpPr>
        <p:spPr>
          <a:xfrm>
            <a:off x="586120" y="78047"/>
            <a:ext cx="7886700" cy="651505"/>
          </a:xfrm>
        </p:spPr>
        <p:txBody>
          <a:bodyPr>
            <a:normAutofit/>
          </a:bodyPr>
          <a:lstStyle/>
          <a:p>
            <a:pPr algn="ctr"/>
            <a:r>
              <a:rPr lang="en-US" sz="4000" b="1">
                <a:latin typeface="+mn-lt"/>
                <a:cs typeface="Calibri Light"/>
              </a:rPr>
              <a:t>Budget Narrative</a:t>
            </a:r>
            <a:endParaRPr lang="en-US" sz="4000" b="1">
              <a:latin typeface="+mn-lt"/>
            </a:endParaRPr>
          </a:p>
        </p:txBody>
      </p:sp>
      <p:sp>
        <p:nvSpPr>
          <p:cNvPr id="3" name="Content Placeholder 2">
            <a:extLst>
              <a:ext uri="{FF2B5EF4-FFF2-40B4-BE49-F238E27FC236}">
                <a16:creationId xmlns:a16="http://schemas.microsoft.com/office/drawing/2014/main" id="{F5B1B3AA-0C1D-4F27-AE10-993016E9B78C}"/>
              </a:ext>
            </a:extLst>
          </p:cNvPr>
          <p:cNvSpPr>
            <a:spLocks noGrp="1"/>
          </p:cNvSpPr>
          <p:nvPr>
            <p:ph idx="1"/>
          </p:nvPr>
        </p:nvSpPr>
        <p:spPr>
          <a:xfrm>
            <a:off x="543590" y="725629"/>
            <a:ext cx="7938194" cy="4911526"/>
          </a:xfrm>
        </p:spPr>
        <p:txBody>
          <a:bodyPr vert="horz" lIns="91440" tIns="45720" rIns="91440" bIns="45720" rtlCol="0" anchor="t">
            <a:noAutofit/>
          </a:bodyPr>
          <a:lstStyle/>
          <a:p>
            <a:endParaRPr lang="en-US" sz="1200">
              <a:solidFill>
                <a:srgbClr val="000000"/>
              </a:solidFill>
              <a:cs typeface="Calibri"/>
            </a:endParaRPr>
          </a:p>
          <a:p>
            <a:pPr marL="0" indent="0">
              <a:buNone/>
            </a:pPr>
            <a:r>
              <a:rPr lang="en-US" sz="1600">
                <a:solidFill>
                  <a:srgbClr val="000000"/>
                </a:solidFill>
              </a:rPr>
              <a:t>Budget Line Item Narrative Description Example: </a:t>
            </a:r>
            <a:r>
              <a:rPr lang="en-US" sz="1600" u="sng">
                <a:solidFill>
                  <a:srgbClr val="000000"/>
                </a:solidFill>
              </a:rPr>
              <a:t>Community</a:t>
            </a:r>
            <a:r>
              <a:rPr lang="en-US" sz="1600" b="0" i="0" u="sng">
                <a:solidFill>
                  <a:srgbClr val="000000"/>
                </a:solidFill>
                <a:effectLst/>
              </a:rPr>
              <a:t> Response Community Coordinator</a:t>
            </a:r>
            <a:r>
              <a:rPr lang="en-US" sz="1600" b="0" i="0" u="none" strike="noStrike">
                <a:solidFill>
                  <a:srgbClr val="000000"/>
                </a:solidFill>
                <a:effectLst/>
              </a:rPr>
              <a:t> Request = $12,500</a:t>
            </a:r>
            <a:r>
              <a:rPr lang="en-US" sz="1600" b="0" i="0">
                <a:solidFill>
                  <a:srgbClr val="000000"/>
                </a:solidFill>
                <a:effectLst/>
              </a:rPr>
              <a:t>​</a:t>
            </a:r>
            <a:endParaRPr lang="en-US" sz="1600" b="0" i="0">
              <a:solidFill>
                <a:srgbClr val="000000"/>
              </a:solidFill>
              <a:effectLst/>
              <a:cs typeface="Calibri"/>
            </a:endParaRPr>
          </a:p>
          <a:p>
            <a:pPr marL="0" indent="0" fontAlgn="base">
              <a:buNone/>
            </a:pPr>
            <a:r>
              <a:rPr lang="en-US" sz="1600" b="0" i="0" u="none" strike="noStrike">
                <a:solidFill>
                  <a:srgbClr val="000000"/>
                </a:solidFill>
                <a:effectLst/>
              </a:rPr>
              <a:t>The Community Coordinator will </a:t>
            </a:r>
            <a:r>
              <a:rPr lang="en-US" sz="1600" b="0" i="0">
                <a:solidFill>
                  <a:srgbClr val="000000"/>
                </a:solidFill>
                <a:effectLst/>
              </a:rPr>
              <a:t>​</a:t>
            </a:r>
            <a:r>
              <a:rPr lang="en-US" sz="1600">
                <a:solidFill>
                  <a:srgbClr val="000000"/>
                </a:solidFill>
              </a:rPr>
              <a:t>commit </a:t>
            </a:r>
            <a:r>
              <a:rPr lang="en-US" sz="1600" b="1">
                <a:solidFill>
                  <a:srgbClr val="000000"/>
                </a:solidFill>
              </a:rPr>
              <a:t>extra hours beyond their current work schedule or contract during the pandemic response</a:t>
            </a:r>
            <a:r>
              <a:rPr lang="en-US" sz="1600">
                <a:solidFill>
                  <a:srgbClr val="000000"/>
                </a:solidFill>
              </a:rPr>
              <a:t> to:</a:t>
            </a:r>
            <a:endParaRPr lang="en-US" sz="1600" b="0" i="0">
              <a:solidFill>
                <a:srgbClr val="000000"/>
              </a:solidFill>
              <a:effectLst/>
              <a:cs typeface="Calibri"/>
            </a:endParaRPr>
          </a:p>
          <a:p>
            <a:pPr lvl="1" fontAlgn="base"/>
            <a:r>
              <a:rPr lang="en-US" sz="1600" b="0" i="0" u="none" strike="noStrike">
                <a:solidFill>
                  <a:srgbClr val="000000"/>
                </a:solidFill>
                <a:effectLst/>
              </a:rPr>
              <a:t>Facilitate coordination and implementation of collaborative Community Response COVID-19 related work</a:t>
            </a:r>
            <a:r>
              <a:rPr lang="en-US" sz="1600" b="0" i="0">
                <a:solidFill>
                  <a:srgbClr val="000000"/>
                </a:solidFill>
                <a:effectLst/>
              </a:rPr>
              <a:t>​</a:t>
            </a:r>
            <a:endParaRPr lang="en-US" sz="1600" b="0" i="0">
              <a:solidFill>
                <a:srgbClr val="000000"/>
              </a:solidFill>
              <a:effectLst/>
              <a:cs typeface="Calibri"/>
            </a:endParaRPr>
          </a:p>
          <a:p>
            <a:pPr lvl="1" fontAlgn="base"/>
            <a:r>
              <a:rPr lang="en-US" sz="1600" b="0" i="0" u="none" strike="noStrike">
                <a:solidFill>
                  <a:srgbClr val="000000"/>
                </a:solidFill>
                <a:effectLst/>
              </a:rPr>
              <a:t>Provide ongoing guidance and technical assistance on coordinated community COVID efforts, serving as a liaison to state and private COVID funding sources, and supporting efforts to secure additional funding for COVID-related needs as necessary</a:t>
            </a:r>
            <a:r>
              <a:rPr lang="en-US" sz="1600" b="0" i="0">
                <a:solidFill>
                  <a:srgbClr val="000000"/>
                </a:solidFill>
                <a:effectLst/>
              </a:rPr>
              <a:t>​</a:t>
            </a:r>
            <a:endParaRPr lang="en-US" sz="1600" b="0" i="0">
              <a:solidFill>
                <a:srgbClr val="000000"/>
              </a:solidFill>
              <a:effectLst/>
              <a:cs typeface="Calibri"/>
            </a:endParaRPr>
          </a:p>
          <a:p>
            <a:pPr lvl="1" fontAlgn="base"/>
            <a:r>
              <a:rPr lang="en-US" sz="1600" b="0" i="0" u="none" strike="noStrike">
                <a:solidFill>
                  <a:srgbClr val="000000"/>
                </a:solidFill>
                <a:effectLst/>
              </a:rPr>
              <a:t>Assure support to Central Navigators and Coaches conducting outreach and providing direct case management services to young people and families seeking Community Response services as a result of the COVID pandemic's impact on their health and economic stability</a:t>
            </a:r>
            <a:r>
              <a:rPr lang="en-US" sz="1600" b="0" i="0">
                <a:solidFill>
                  <a:srgbClr val="000000"/>
                </a:solidFill>
                <a:effectLst/>
              </a:rPr>
              <a:t>​</a:t>
            </a:r>
            <a:endParaRPr lang="en-US" sz="1600" b="0" i="0">
              <a:solidFill>
                <a:srgbClr val="000000"/>
              </a:solidFill>
              <a:effectLst/>
              <a:cs typeface="Calibri"/>
            </a:endParaRPr>
          </a:p>
          <a:p>
            <a:pPr marL="0" indent="0" algn="l" rtl="0" fontAlgn="base">
              <a:buNone/>
            </a:pPr>
            <a:r>
              <a:rPr lang="en-US" sz="1600" b="1" i="0" u="none" strike="noStrike">
                <a:solidFill>
                  <a:srgbClr val="000000"/>
                </a:solidFill>
                <a:effectLst/>
              </a:rPr>
              <a:t>Then show the calculation used to arrive at the $12,500 amount requested:</a:t>
            </a:r>
            <a:r>
              <a:rPr lang="en-US" sz="1600" b="0" i="0">
                <a:solidFill>
                  <a:srgbClr val="000000"/>
                </a:solidFill>
                <a:effectLst/>
              </a:rPr>
              <a:t>​</a:t>
            </a:r>
            <a:endParaRPr lang="en-US" sz="1600" b="0" i="0">
              <a:solidFill>
                <a:srgbClr val="000000"/>
              </a:solidFill>
              <a:effectLst/>
              <a:cs typeface="Calibri"/>
            </a:endParaRPr>
          </a:p>
          <a:p>
            <a:pPr marL="0" indent="0" algn="l" rtl="0" fontAlgn="base">
              <a:buNone/>
            </a:pPr>
            <a:r>
              <a:rPr lang="en-US" sz="1600" b="0" i="0" u="none" strike="noStrike">
                <a:solidFill>
                  <a:srgbClr val="000000"/>
                </a:solidFill>
                <a:effectLst/>
              </a:rPr>
              <a:t>500 </a:t>
            </a:r>
            <a:r>
              <a:rPr lang="en-US" sz="1600" b="0" i="0" u="none" strike="noStrike" err="1">
                <a:solidFill>
                  <a:srgbClr val="000000"/>
                </a:solidFill>
                <a:effectLst/>
              </a:rPr>
              <a:t>hrs</a:t>
            </a:r>
            <a:r>
              <a:rPr lang="en-US" sz="1600" b="0" i="0" u="none" strike="noStrike">
                <a:solidFill>
                  <a:srgbClr val="000000"/>
                </a:solidFill>
                <a:effectLst/>
              </a:rPr>
              <a:t> between August 1, 2020 and December 30, 2020 @ $25.00/</a:t>
            </a:r>
            <a:r>
              <a:rPr lang="en-US" sz="1600" b="0" i="0" u="none" strike="noStrike" err="1">
                <a:solidFill>
                  <a:srgbClr val="000000"/>
                </a:solidFill>
                <a:effectLst/>
              </a:rPr>
              <a:t>hr</a:t>
            </a:r>
            <a:r>
              <a:rPr lang="en-US" sz="1600" b="0" i="0" u="none" strike="noStrike">
                <a:solidFill>
                  <a:srgbClr val="000000"/>
                </a:solidFill>
                <a:effectLst/>
              </a:rPr>
              <a:t> (contractual rate) for the CR Coordinator position = $12,500    (500 </a:t>
            </a:r>
            <a:r>
              <a:rPr lang="en-US" sz="1600" b="0" i="0" u="none" strike="noStrike" err="1">
                <a:solidFill>
                  <a:srgbClr val="000000"/>
                </a:solidFill>
                <a:effectLst/>
              </a:rPr>
              <a:t>hrs</a:t>
            </a:r>
            <a:r>
              <a:rPr lang="en-US" sz="1600" b="0" i="0" u="none" strike="noStrike">
                <a:solidFill>
                  <a:srgbClr val="000000"/>
                </a:solidFill>
                <a:effectLst/>
              </a:rPr>
              <a:t> x $25.00/</a:t>
            </a:r>
            <a:r>
              <a:rPr lang="en-US" sz="1600" b="0" i="0" u="none" strike="noStrike" err="1">
                <a:solidFill>
                  <a:srgbClr val="000000"/>
                </a:solidFill>
                <a:effectLst/>
              </a:rPr>
              <a:t>hr</a:t>
            </a:r>
            <a:r>
              <a:rPr lang="en-US" sz="1600" b="0" i="0" u="none" strike="noStrike">
                <a:solidFill>
                  <a:srgbClr val="000000"/>
                </a:solidFill>
                <a:effectLst/>
              </a:rPr>
              <a:t> = $12,500)</a:t>
            </a:r>
            <a:r>
              <a:rPr lang="en-US" sz="1600" b="0" i="0">
                <a:solidFill>
                  <a:srgbClr val="000000"/>
                </a:solidFill>
                <a:effectLst/>
              </a:rPr>
              <a:t>​</a:t>
            </a:r>
            <a:endParaRPr lang="en-US" sz="1400" b="0" i="0">
              <a:solidFill>
                <a:srgbClr val="000000"/>
              </a:solidFill>
              <a:effectLst/>
              <a:cs typeface="Calibri"/>
            </a:endParaRPr>
          </a:p>
          <a:p>
            <a:pPr marL="342900" lvl="1" indent="0">
              <a:buNone/>
            </a:pPr>
            <a:endParaRPr lang="en-US" sz="1800" b="0" i="0">
              <a:solidFill>
                <a:srgbClr val="000000"/>
              </a:solidFill>
              <a:effectLst/>
              <a:cs typeface="Calibri"/>
            </a:endParaRPr>
          </a:p>
        </p:txBody>
      </p:sp>
    </p:spTree>
    <p:extLst>
      <p:ext uri="{BB962C8B-B14F-4D97-AF65-F5344CB8AC3E}">
        <p14:creationId xmlns:p14="http://schemas.microsoft.com/office/powerpoint/2010/main" val="3336930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automatically generated">
            <a:extLst>
              <a:ext uri="{FF2B5EF4-FFF2-40B4-BE49-F238E27FC236}">
                <a16:creationId xmlns:a16="http://schemas.microsoft.com/office/drawing/2014/main" id="{020CA5F1-2D27-4A93-A4D4-338CCA78C294}"/>
              </a:ext>
            </a:extLst>
          </p:cNvPr>
          <p:cNvPicPr>
            <a:picLocks noGrp="1" noChangeAspect="1"/>
          </p:cNvPicPr>
          <p:nvPr>
            <p:ph idx="1"/>
          </p:nvPr>
        </p:nvPicPr>
        <p:blipFill>
          <a:blip r:embed="rId2"/>
          <a:stretch>
            <a:fillRect/>
          </a:stretch>
        </p:blipFill>
        <p:spPr>
          <a:xfrm>
            <a:off x="1492883" y="415697"/>
            <a:ext cx="6158235" cy="6158235"/>
          </a:xfrm>
        </p:spPr>
      </p:pic>
    </p:spTree>
    <p:extLst>
      <p:ext uri="{BB962C8B-B14F-4D97-AF65-F5344CB8AC3E}">
        <p14:creationId xmlns:p14="http://schemas.microsoft.com/office/powerpoint/2010/main" val="2638475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automatically generated">
            <a:extLst>
              <a:ext uri="{FF2B5EF4-FFF2-40B4-BE49-F238E27FC236}">
                <a16:creationId xmlns:a16="http://schemas.microsoft.com/office/drawing/2014/main" id="{7033EEC9-1B14-414C-BD43-D904073D90B2}"/>
              </a:ext>
            </a:extLst>
          </p:cNvPr>
          <p:cNvPicPr>
            <a:picLocks noGrp="1" noChangeAspect="1"/>
          </p:cNvPicPr>
          <p:nvPr>
            <p:ph idx="1"/>
          </p:nvPr>
        </p:nvPicPr>
        <p:blipFill>
          <a:blip r:embed="rId2"/>
          <a:stretch>
            <a:fillRect/>
          </a:stretch>
        </p:blipFill>
        <p:spPr>
          <a:xfrm>
            <a:off x="289857" y="415698"/>
            <a:ext cx="8755926" cy="6254055"/>
          </a:xfrm>
        </p:spPr>
      </p:pic>
    </p:spTree>
    <p:extLst>
      <p:ext uri="{BB962C8B-B14F-4D97-AF65-F5344CB8AC3E}">
        <p14:creationId xmlns:p14="http://schemas.microsoft.com/office/powerpoint/2010/main" val="2882658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DE247-EB41-40EE-9CA1-AD01ADE9FAAB}"/>
              </a:ext>
            </a:extLst>
          </p:cNvPr>
          <p:cNvSpPr>
            <a:spLocks noGrp="1"/>
          </p:cNvSpPr>
          <p:nvPr>
            <p:ph type="title"/>
          </p:nvPr>
        </p:nvSpPr>
        <p:spPr/>
        <p:txBody>
          <a:bodyPr/>
          <a:lstStyle/>
          <a:p>
            <a:r>
              <a:rPr lang="en-US">
                <a:cs typeface="Calibri Light"/>
              </a:rPr>
              <a:t>Reporting &amp; Audit Requirements</a:t>
            </a:r>
            <a:endParaRPr lang="en-US"/>
          </a:p>
        </p:txBody>
      </p:sp>
      <p:sp>
        <p:nvSpPr>
          <p:cNvPr id="3" name="Content Placeholder 2">
            <a:extLst>
              <a:ext uri="{FF2B5EF4-FFF2-40B4-BE49-F238E27FC236}">
                <a16:creationId xmlns:a16="http://schemas.microsoft.com/office/drawing/2014/main" id="{F812066B-6B8B-46A2-8086-2330C0DB56DC}"/>
              </a:ext>
            </a:extLst>
          </p:cNvPr>
          <p:cNvSpPr>
            <a:spLocks noGrp="1"/>
          </p:cNvSpPr>
          <p:nvPr>
            <p:ph idx="1"/>
          </p:nvPr>
        </p:nvSpPr>
        <p:spPr>
          <a:xfrm>
            <a:off x="628650" y="1458072"/>
            <a:ext cx="7886700" cy="4969902"/>
          </a:xfrm>
        </p:spPr>
        <p:txBody>
          <a:bodyPr vert="horz" lIns="91440" tIns="45720" rIns="91440" bIns="45720" rtlCol="0" anchor="t">
            <a:normAutofit/>
          </a:bodyPr>
          <a:lstStyle/>
          <a:p>
            <a:r>
              <a:rPr lang="en-US" sz="1600">
                <a:ea typeface="+mn-lt"/>
                <a:cs typeface="+mn-lt"/>
              </a:rPr>
              <a:t>DHHS expects to release the specific reporting requirements at the time of award notification. Like the application itself, reporting plans are intentionally streamlined for this funding opportunity.</a:t>
            </a:r>
          </a:p>
          <a:p>
            <a:pPr marL="0" indent="0">
              <a:buNone/>
            </a:pPr>
            <a:endParaRPr lang="en-US" sz="1600">
              <a:ea typeface="+mn-lt"/>
              <a:cs typeface="+mn-lt"/>
            </a:endParaRPr>
          </a:p>
          <a:p>
            <a:r>
              <a:rPr lang="en-US" sz="1600">
                <a:ea typeface="+mn-lt"/>
                <a:cs typeface="+mn-lt"/>
              </a:rPr>
              <a:t>Accountability is of utmost importance with this federal assistance, including but not limited to maintaining evidence of performance and applicable supporting documentation. If approved for funding, performance will be reported based on the approved plan.</a:t>
            </a:r>
          </a:p>
          <a:p>
            <a:pPr marL="0" indent="0">
              <a:buNone/>
            </a:pPr>
            <a:endParaRPr lang="en-US" sz="1600">
              <a:ea typeface="+mn-lt"/>
              <a:cs typeface="+mn-lt"/>
            </a:endParaRPr>
          </a:p>
          <a:p>
            <a:r>
              <a:rPr lang="en-US" sz="1600">
                <a:ea typeface="+mn-lt"/>
                <a:cs typeface="+mn-lt"/>
              </a:rPr>
              <a:t>R&amp;R Grant payments are considered to be federal financial assistance subject to the Single Audit Act (31 U.S.C. §§ 7501- 7507) and the related provisions of the Uniform Guidance, 2 C.F.R. § 200.303 regarding internal controls, §§ 200.330 through 200.332 regarding subrecipient monitoring and management, and subpart F regarding audit requirements.</a:t>
            </a:r>
          </a:p>
        </p:txBody>
      </p:sp>
    </p:spTree>
    <p:extLst>
      <p:ext uri="{BB962C8B-B14F-4D97-AF65-F5344CB8AC3E}">
        <p14:creationId xmlns:p14="http://schemas.microsoft.com/office/powerpoint/2010/main" val="1512520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5661" b="-60999"/>
          <a:stretch/>
        </p:blipFill>
        <p:spPr>
          <a:xfrm>
            <a:off x="0" y="4389120"/>
            <a:ext cx="9144000" cy="6858000"/>
          </a:xfrm>
          <a:prstGeom prst="rect">
            <a:avLst/>
          </a:prstGeom>
        </p:spPr>
      </p:pic>
      <p:sp>
        <p:nvSpPr>
          <p:cNvPr id="5" name="Rectangle 4">
            <a:extLst>
              <a:ext uri="{FF2B5EF4-FFF2-40B4-BE49-F238E27FC236}">
                <a16:creationId xmlns:a16="http://schemas.microsoft.com/office/drawing/2014/main" id="{B4ED423B-C663-408F-A332-DEC816647EF4}"/>
              </a:ext>
            </a:extLst>
          </p:cNvPr>
          <p:cNvSpPr/>
          <p:nvPr/>
        </p:nvSpPr>
        <p:spPr>
          <a:xfrm>
            <a:off x="0" y="0"/>
            <a:ext cx="9144000" cy="40608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1357DDE-1DF1-4608-A25F-253DE362E187}"/>
              </a:ext>
            </a:extLst>
          </p:cNvPr>
          <p:cNvSpPr txBox="1"/>
          <p:nvPr/>
        </p:nvSpPr>
        <p:spPr>
          <a:xfrm>
            <a:off x="2286000" y="1962363"/>
            <a:ext cx="4572000" cy="707886"/>
          </a:xfrm>
          <a:prstGeom prst="rect">
            <a:avLst/>
          </a:prstGeom>
          <a:noFill/>
        </p:spPr>
        <p:txBody>
          <a:bodyPr wrap="square" anchor="t">
            <a:spAutoFit/>
          </a:bodyPr>
          <a:lstStyle/>
          <a:p>
            <a:pPr algn="ctr"/>
            <a:r>
              <a:rPr lang="en-US" sz="4000" b="1">
                <a:cs typeface="Calibri"/>
              </a:rPr>
              <a:t>Goals</a:t>
            </a:r>
          </a:p>
        </p:txBody>
      </p:sp>
      <p:pic>
        <p:nvPicPr>
          <p:cNvPr id="8" name="Picture 7">
            <a:extLst>
              <a:ext uri="{FF2B5EF4-FFF2-40B4-BE49-F238E27FC236}">
                <a16:creationId xmlns:a16="http://schemas.microsoft.com/office/drawing/2014/main" id="{E8B923FA-0FF6-4C2D-A8FA-542C2A7173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7445" y="726028"/>
            <a:ext cx="1102772" cy="1102772"/>
          </a:xfrm>
          <a:prstGeom prst="rect">
            <a:avLst/>
          </a:prstGeom>
        </p:spPr>
      </p:pic>
      <p:sp>
        <p:nvSpPr>
          <p:cNvPr id="7" name="TextBox 6">
            <a:extLst>
              <a:ext uri="{FF2B5EF4-FFF2-40B4-BE49-F238E27FC236}">
                <a16:creationId xmlns:a16="http://schemas.microsoft.com/office/drawing/2014/main" id="{756671F5-1F9F-4C81-BF41-949656EF76F8}"/>
              </a:ext>
            </a:extLst>
          </p:cNvPr>
          <p:cNvSpPr txBox="1"/>
          <p:nvPr/>
        </p:nvSpPr>
        <p:spPr>
          <a:xfrm>
            <a:off x="2286000" y="5439520"/>
            <a:ext cx="4572000" cy="369332"/>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a:p>
        </p:txBody>
      </p:sp>
      <p:sp>
        <p:nvSpPr>
          <p:cNvPr id="9" name="TextBox 8">
            <a:extLst>
              <a:ext uri="{FF2B5EF4-FFF2-40B4-BE49-F238E27FC236}">
                <a16:creationId xmlns:a16="http://schemas.microsoft.com/office/drawing/2014/main" id="{DD5E9F13-3C95-4DDF-B42E-E12A5C115387}"/>
              </a:ext>
            </a:extLst>
          </p:cNvPr>
          <p:cNvSpPr txBox="1"/>
          <p:nvPr/>
        </p:nvSpPr>
        <p:spPr>
          <a:xfrm>
            <a:off x="2286000" y="5439520"/>
            <a:ext cx="4572000" cy="369332"/>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a:p>
        </p:txBody>
      </p:sp>
    </p:spTree>
    <p:extLst>
      <p:ext uri="{BB962C8B-B14F-4D97-AF65-F5344CB8AC3E}">
        <p14:creationId xmlns:p14="http://schemas.microsoft.com/office/powerpoint/2010/main" val="2097523461"/>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EC40A6FB-D5CD-4C1B-928D-2F45F24591EC}"/>
              </a:ext>
            </a:extLst>
          </p:cNvPr>
          <p:cNvPicPr>
            <a:picLocks noChangeAspect="1"/>
          </p:cNvPicPr>
          <p:nvPr/>
        </p:nvPicPr>
        <p:blipFill rotWithShape="1">
          <a:blip r:embed="rId2">
            <a:extLst>
              <a:ext uri="{28A0092B-C50C-407E-A947-70E740481C1C}">
                <a14:useLocalDpi xmlns:a14="http://schemas.microsoft.com/office/drawing/2010/main" val="0"/>
              </a:ext>
            </a:extLst>
          </a:blip>
          <a:srcRect t="4919"/>
          <a:stretch/>
        </p:blipFill>
        <p:spPr>
          <a:xfrm>
            <a:off x="0" y="-94953"/>
            <a:ext cx="9144000" cy="6955359"/>
          </a:xfrm>
          <a:prstGeom prst="rect">
            <a:avLst/>
          </a:prstGeom>
        </p:spPr>
      </p:pic>
      <p:sp>
        <p:nvSpPr>
          <p:cNvPr id="2" name="Title 1">
            <a:extLst>
              <a:ext uri="{FF2B5EF4-FFF2-40B4-BE49-F238E27FC236}">
                <a16:creationId xmlns:a16="http://schemas.microsoft.com/office/drawing/2014/main" id="{7A411008-46AB-45E7-9138-25FCF13C5C9D}"/>
              </a:ext>
            </a:extLst>
          </p:cNvPr>
          <p:cNvSpPr>
            <a:spLocks noGrp="1"/>
          </p:cNvSpPr>
          <p:nvPr>
            <p:ph type="title"/>
          </p:nvPr>
        </p:nvSpPr>
        <p:spPr>
          <a:xfrm>
            <a:off x="689035" y="132213"/>
            <a:ext cx="7886700" cy="1325563"/>
          </a:xfrm>
        </p:spPr>
        <p:txBody>
          <a:bodyPr/>
          <a:lstStyle/>
          <a:p>
            <a:r>
              <a:rPr lang="en-US">
                <a:cs typeface="Calibri Light"/>
              </a:rPr>
              <a:t>Performance Plan </a:t>
            </a:r>
          </a:p>
        </p:txBody>
      </p:sp>
      <p:sp>
        <p:nvSpPr>
          <p:cNvPr id="3" name="Content Placeholder 2">
            <a:extLst>
              <a:ext uri="{FF2B5EF4-FFF2-40B4-BE49-F238E27FC236}">
                <a16:creationId xmlns:a16="http://schemas.microsoft.com/office/drawing/2014/main" id="{C10E6CB7-029F-4818-9A6C-A2BA699D4E48}"/>
              </a:ext>
            </a:extLst>
          </p:cNvPr>
          <p:cNvSpPr>
            <a:spLocks noGrp="1"/>
          </p:cNvSpPr>
          <p:nvPr>
            <p:ph idx="1"/>
          </p:nvPr>
        </p:nvSpPr>
        <p:spPr>
          <a:xfrm>
            <a:off x="628650" y="1394304"/>
            <a:ext cx="7886700" cy="4351338"/>
          </a:xfrm>
        </p:spPr>
        <p:txBody>
          <a:bodyPr vert="horz" lIns="91440" tIns="45720" rIns="91440" bIns="45720" rtlCol="0" anchor="t">
            <a:normAutofit/>
          </a:bodyPr>
          <a:lstStyle/>
          <a:p>
            <a:r>
              <a:rPr lang="en-US">
                <a:cs typeface="Calibri"/>
              </a:rPr>
              <a:t>In the Performance Plan section, you will need to outline at least three goals that you want to accomplish with this grant </a:t>
            </a:r>
          </a:p>
          <a:p>
            <a:r>
              <a:rPr lang="en-US">
                <a:cs typeface="Calibri"/>
              </a:rPr>
              <a:t>Goals should be specific and measurable </a:t>
            </a:r>
            <a:endParaRPr lang="en-US"/>
          </a:p>
          <a:p>
            <a:r>
              <a:rPr lang="en-US">
                <a:cs typeface="Calibri"/>
              </a:rPr>
              <a:t>Each goal will need to have:</a:t>
            </a:r>
          </a:p>
          <a:p>
            <a:pPr lvl="1"/>
            <a:r>
              <a:rPr lang="en-US">
                <a:cs typeface="Calibri"/>
              </a:rPr>
              <a:t>Name</a:t>
            </a:r>
          </a:p>
          <a:p>
            <a:pPr lvl="1"/>
            <a:r>
              <a:rPr lang="en-US">
                <a:cs typeface="Calibri"/>
              </a:rPr>
              <a:t>Activity</a:t>
            </a:r>
          </a:p>
          <a:p>
            <a:pPr lvl="1"/>
            <a:r>
              <a:rPr lang="en-US">
                <a:cs typeface="Calibri"/>
              </a:rPr>
              <a:t>Service Area</a:t>
            </a:r>
          </a:p>
          <a:p>
            <a:pPr lvl="1"/>
            <a:r>
              <a:rPr lang="en-US">
                <a:cs typeface="Calibri"/>
              </a:rPr>
              <a:t>Outcome/Result</a:t>
            </a:r>
          </a:p>
          <a:p>
            <a:pPr lvl="1"/>
            <a:r>
              <a:rPr lang="en-US">
                <a:cs typeface="Calibri"/>
              </a:rPr>
              <a:t>Completion/Due Date</a:t>
            </a:r>
          </a:p>
        </p:txBody>
      </p:sp>
    </p:spTree>
    <p:extLst>
      <p:ext uri="{BB962C8B-B14F-4D97-AF65-F5344CB8AC3E}">
        <p14:creationId xmlns:p14="http://schemas.microsoft.com/office/powerpoint/2010/main" val="162864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E8C367-1BC7-43B8-94C9-88515F8FFDF3}"/>
              </a:ext>
            </a:extLst>
          </p:cNvPr>
          <p:cNvPicPr>
            <a:picLocks noChangeAspect="1"/>
          </p:cNvPicPr>
          <p:nvPr/>
        </p:nvPicPr>
        <p:blipFill rotWithShape="1">
          <a:blip r:embed="rId2">
            <a:extLst>
              <a:ext uri="{28A0092B-C50C-407E-A947-70E740481C1C}">
                <a14:useLocalDpi xmlns:a14="http://schemas.microsoft.com/office/drawing/2010/main" val="0"/>
              </a:ext>
            </a:extLst>
          </a:blip>
          <a:srcRect t="4919"/>
          <a:stretch/>
        </p:blipFill>
        <p:spPr>
          <a:xfrm>
            <a:off x="-5615" y="-94953"/>
            <a:ext cx="9144000" cy="6955359"/>
          </a:xfrm>
          <a:prstGeom prst="rect">
            <a:avLst/>
          </a:prstGeom>
        </p:spPr>
      </p:pic>
      <p:sp>
        <p:nvSpPr>
          <p:cNvPr id="2" name="Title 1">
            <a:extLst>
              <a:ext uri="{FF2B5EF4-FFF2-40B4-BE49-F238E27FC236}">
                <a16:creationId xmlns:a16="http://schemas.microsoft.com/office/drawing/2014/main" id="{69C8F292-2ABD-406D-9831-6FA5514BF9C8}"/>
              </a:ext>
            </a:extLst>
          </p:cNvPr>
          <p:cNvSpPr>
            <a:spLocks noGrp="1"/>
          </p:cNvSpPr>
          <p:nvPr>
            <p:ph type="title"/>
          </p:nvPr>
        </p:nvSpPr>
        <p:spPr>
          <a:xfrm>
            <a:off x="628650" y="365127"/>
            <a:ext cx="7886700" cy="736698"/>
          </a:xfrm>
        </p:spPr>
        <p:txBody>
          <a:bodyPr>
            <a:normAutofit/>
          </a:bodyPr>
          <a:lstStyle/>
          <a:p>
            <a:pPr algn="ctr"/>
            <a:r>
              <a:rPr lang="en-US" sz="4000" b="1">
                <a:effectLst/>
                <a:latin typeface="Calibri" panose="020F0502020204030204" pitchFamily="34" charset="0"/>
                <a:ea typeface="Times New Roman" panose="02020603050405020304" pitchFamily="18" charset="0"/>
              </a:rPr>
              <a:t>Outline for today’s webinar </a:t>
            </a:r>
            <a:endParaRPr lang="en-US" sz="4000" b="1"/>
          </a:p>
        </p:txBody>
      </p:sp>
      <p:sp>
        <p:nvSpPr>
          <p:cNvPr id="3" name="Content Placeholder 2">
            <a:extLst>
              <a:ext uri="{FF2B5EF4-FFF2-40B4-BE49-F238E27FC236}">
                <a16:creationId xmlns:a16="http://schemas.microsoft.com/office/drawing/2014/main" id="{CF11944B-6C01-4BB4-8C83-ECB494A494E3}"/>
              </a:ext>
            </a:extLst>
          </p:cNvPr>
          <p:cNvSpPr>
            <a:spLocks noGrp="1"/>
          </p:cNvSpPr>
          <p:nvPr>
            <p:ph idx="1"/>
          </p:nvPr>
        </p:nvSpPr>
        <p:spPr>
          <a:xfrm>
            <a:off x="912624" y="1204055"/>
            <a:ext cx="7101155" cy="4407184"/>
          </a:xfrm>
        </p:spPr>
        <p:txBody>
          <a:bodyPr vert="horz" lIns="91440" tIns="45720" rIns="91440" bIns="45720" rtlCol="0" anchor="t">
            <a:normAutofit fontScale="85000" lnSpcReduction="20000"/>
          </a:bodyPr>
          <a:lstStyle/>
          <a:p>
            <a:pPr>
              <a:spcBef>
                <a:spcPts val="0"/>
              </a:spcBef>
              <a:buFontTx/>
              <a:buChar char="•"/>
            </a:pPr>
            <a:r>
              <a:rPr lang="en-US" sz="1800">
                <a:latin typeface="Calibri"/>
                <a:ea typeface="Times New Roman" panose="02020603050405020304" pitchFamily="18" charset="0"/>
                <a:cs typeface="Calibri"/>
              </a:rPr>
              <a:t>Response &amp; Recovery Grant Opportunity Overview – Purpose, Source of Funds, and Deadlines</a:t>
            </a:r>
            <a:endParaRPr lang="en-US" sz="1000">
              <a:ea typeface="+mn-lt"/>
              <a:cs typeface="+mn-lt"/>
            </a:endParaRPr>
          </a:p>
          <a:p>
            <a:pPr lvl="1">
              <a:lnSpc>
                <a:spcPct val="120000"/>
              </a:lnSpc>
              <a:spcBef>
                <a:spcPts val="0"/>
              </a:spcBef>
              <a:buFontTx/>
              <a:buChar char="•"/>
            </a:pPr>
            <a:r>
              <a:rPr lang="en-US" sz="1800">
                <a:latin typeface="Calibri"/>
                <a:ea typeface="Times New Roman" panose="02020603050405020304" pitchFamily="18" charset="0"/>
                <a:cs typeface="Calibri"/>
              </a:rPr>
              <a:t>Federal COVID –19 Relief Fund Matrix </a:t>
            </a:r>
          </a:p>
          <a:p>
            <a:pPr lvl="1">
              <a:lnSpc>
                <a:spcPct val="120000"/>
              </a:lnSpc>
              <a:spcBef>
                <a:spcPts val="0"/>
              </a:spcBef>
              <a:buFont typeface="Arial"/>
              <a:buChar char="•"/>
            </a:pPr>
            <a:r>
              <a:rPr lang="en-US" sz="1800">
                <a:latin typeface="Calibri"/>
                <a:ea typeface="Times New Roman" panose="02020603050405020304" pitchFamily="18" charset="0"/>
                <a:cs typeface="Calibri"/>
              </a:rPr>
              <a:t>Eligible Applicants</a:t>
            </a:r>
          </a:p>
          <a:p>
            <a:pPr lvl="1">
              <a:lnSpc>
                <a:spcPct val="120000"/>
              </a:lnSpc>
              <a:spcBef>
                <a:spcPts val="0"/>
              </a:spcBef>
              <a:buFontTx/>
              <a:buChar char="•"/>
            </a:pPr>
            <a:r>
              <a:rPr lang="en-US" sz="1800">
                <a:latin typeface="Calibri"/>
                <a:ea typeface="Times New Roman" panose="02020603050405020304" pitchFamily="18" charset="0"/>
                <a:cs typeface="Calibri"/>
              </a:rPr>
              <a:t>Eligible</a:t>
            </a:r>
            <a:r>
              <a:rPr lang="en-US" sz="1800">
                <a:effectLst/>
                <a:latin typeface="Calibri"/>
                <a:ea typeface="Times New Roman" panose="02020603050405020304" pitchFamily="18" charset="0"/>
                <a:cs typeface="Calibri"/>
              </a:rPr>
              <a:t> Use of Funds</a:t>
            </a:r>
            <a:endParaRPr lang="en-US" sz="1800">
              <a:latin typeface="Calibri" panose="020F0502020204030204" pitchFamily="34" charset="0"/>
              <a:ea typeface="Times New Roman" panose="02020603050405020304" pitchFamily="18" charset="0"/>
              <a:cs typeface="Calibri" panose="020F0502020204030204" pitchFamily="34" charset="0"/>
            </a:endParaRPr>
          </a:p>
          <a:p>
            <a:pPr lvl="1">
              <a:lnSpc>
                <a:spcPct val="120000"/>
              </a:lnSpc>
              <a:spcBef>
                <a:spcPts val="0"/>
              </a:spcBef>
              <a:buFontTx/>
              <a:buChar char="•"/>
            </a:pPr>
            <a:r>
              <a:rPr lang="en-US" sz="1800">
                <a:effectLst/>
                <a:latin typeface="Calibri"/>
                <a:ea typeface="Times New Roman" panose="02020603050405020304" pitchFamily="18" charset="0"/>
                <a:cs typeface="Calibri"/>
              </a:rPr>
              <a:t>Application </a:t>
            </a:r>
            <a:r>
              <a:rPr lang="en-US" sz="1800">
                <a:latin typeface="Calibri"/>
                <a:ea typeface="Times New Roman" panose="02020603050405020304" pitchFamily="18" charset="0"/>
                <a:cs typeface="Calibri"/>
              </a:rPr>
              <a:t>- </a:t>
            </a:r>
            <a:r>
              <a:rPr lang="en-US" sz="1800">
                <a:effectLst/>
                <a:latin typeface="Calibri"/>
                <a:ea typeface="Times New Roman" panose="02020603050405020304" pitchFamily="18" charset="0"/>
                <a:cs typeface="Calibri"/>
              </a:rPr>
              <a:t>How to Make the Case</a:t>
            </a:r>
            <a:r>
              <a:rPr lang="en-US" sz="1800">
                <a:latin typeface="Calibri"/>
                <a:ea typeface="Times New Roman" panose="02020603050405020304" pitchFamily="18" charset="0"/>
                <a:cs typeface="Calibri"/>
              </a:rPr>
              <a:t> for Your Community's Needs:</a:t>
            </a:r>
            <a:endParaRPr lang="en-US" sz="1800">
              <a:effectLst/>
              <a:latin typeface="Calibri"/>
              <a:ea typeface="Times New Roman" panose="02020603050405020304" pitchFamily="18" charset="0"/>
              <a:cs typeface="Calibri"/>
            </a:endParaRPr>
          </a:p>
          <a:p>
            <a:pPr lvl="2">
              <a:lnSpc>
                <a:spcPct val="120000"/>
              </a:lnSpc>
              <a:spcBef>
                <a:spcPts val="0"/>
              </a:spcBef>
              <a:buFontTx/>
              <a:buChar char="•"/>
            </a:pPr>
            <a:r>
              <a:rPr lang="en-US" sz="1800">
                <a:effectLst/>
                <a:latin typeface="Calibri"/>
                <a:ea typeface="Times New Roman" panose="02020603050405020304" pitchFamily="18" charset="0"/>
                <a:cs typeface="Calibri"/>
              </a:rPr>
              <a:t>NE Community Opportunity Map</a:t>
            </a:r>
          </a:p>
          <a:p>
            <a:pPr lvl="2">
              <a:lnSpc>
                <a:spcPct val="120000"/>
              </a:lnSpc>
              <a:spcBef>
                <a:spcPts val="0"/>
              </a:spcBef>
              <a:buFontTx/>
              <a:buChar char="•"/>
            </a:pPr>
            <a:r>
              <a:rPr lang="en-US" sz="1800">
                <a:effectLst/>
                <a:latin typeface="Calibri"/>
                <a:ea typeface="Times New Roman" panose="02020603050405020304" pitchFamily="18" charset="0"/>
                <a:cs typeface="Calibri"/>
              </a:rPr>
              <a:t>Vulnerability Index</a:t>
            </a:r>
            <a:r>
              <a:rPr lang="en-US" sz="1800">
                <a:latin typeface="Calibri"/>
                <a:ea typeface="Times New Roman" panose="02020603050405020304" pitchFamily="18" charset="0"/>
                <a:cs typeface="Calibri"/>
              </a:rPr>
              <a:t> </a:t>
            </a:r>
            <a:endParaRPr lang="en-US" sz="1800">
              <a:effectLst/>
              <a:latin typeface="Calibri" panose="020F0502020204030204" pitchFamily="34" charset="0"/>
              <a:ea typeface="Times New Roman" panose="02020603050405020304" pitchFamily="18" charset="0"/>
              <a:cs typeface="Calibri"/>
            </a:endParaRPr>
          </a:p>
          <a:p>
            <a:pPr lvl="2">
              <a:lnSpc>
                <a:spcPct val="120000"/>
              </a:lnSpc>
              <a:spcBef>
                <a:spcPts val="0"/>
              </a:spcBef>
              <a:buFontTx/>
              <a:buChar char="•"/>
            </a:pPr>
            <a:r>
              <a:rPr lang="en-US" sz="1800">
                <a:effectLst/>
                <a:latin typeface="Calibri"/>
                <a:ea typeface="Times New Roman" panose="02020603050405020304" pitchFamily="18" charset="0"/>
                <a:cs typeface="Calibri"/>
              </a:rPr>
              <a:t>COVID-19 Exposure Rates</a:t>
            </a:r>
          </a:p>
          <a:p>
            <a:pPr lvl="2">
              <a:lnSpc>
                <a:spcPct val="120000"/>
              </a:lnSpc>
              <a:spcBef>
                <a:spcPts val="0"/>
              </a:spcBef>
              <a:buFontTx/>
              <a:buChar char="•"/>
            </a:pPr>
            <a:r>
              <a:rPr lang="en-US" sz="1800">
                <a:effectLst/>
                <a:latin typeface="Calibri"/>
                <a:ea typeface="Times New Roman" panose="02020603050405020304" pitchFamily="18" charset="0"/>
                <a:cs typeface="Calibri"/>
              </a:rPr>
              <a:t>Playbook Needs</a:t>
            </a:r>
            <a:r>
              <a:rPr lang="en-US" sz="1800">
                <a:latin typeface="Calibri"/>
                <a:ea typeface="Times New Roman" panose="02020603050405020304" pitchFamily="18" charset="0"/>
                <a:cs typeface="Calibri"/>
              </a:rPr>
              <a:t> </a:t>
            </a:r>
            <a:endParaRPr lang="en-US" sz="1800">
              <a:effectLst/>
              <a:latin typeface="Calibri" panose="020F0502020204030204" pitchFamily="34" charset="0"/>
              <a:ea typeface="Times New Roman" panose="02020603050405020304" pitchFamily="18" charset="0"/>
              <a:cs typeface="Calibri"/>
            </a:endParaRPr>
          </a:p>
          <a:p>
            <a:pPr lvl="2">
              <a:lnSpc>
                <a:spcPct val="120000"/>
              </a:lnSpc>
              <a:spcBef>
                <a:spcPts val="0"/>
              </a:spcBef>
              <a:buFontTx/>
              <a:buChar char="•"/>
            </a:pPr>
            <a:r>
              <a:rPr lang="en-US" sz="1800">
                <a:latin typeface="Calibri"/>
                <a:cs typeface="Calibri"/>
              </a:rPr>
              <a:t>Housing Response</a:t>
            </a:r>
          </a:p>
          <a:p>
            <a:pPr lvl="1">
              <a:lnSpc>
                <a:spcPct val="120000"/>
              </a:lnSpc>
              <a:spcBef>
                <a:spcPts val="0"/>
              </a:spcBef>
              <a:buFontTx/>
              <a:buChar char="•"/>
            </a:pPr>
            <a:r>
              <a:rPr lang="en-US" sz="1800">
                <a:effectLst/>
                <a:latin typeface="Calibri"/>
                <a:ea typeface="Times New Roman" panose="02020603050405020304" pitchFamily="18" charset="0"/>
                <a:cs typeface="Calibri"/>
              </a:rPr>
              <a:t>Budget and </a:t>
            </a:r>
            <a:r>
              <a:rPr lang="en-US" sz="1800">
                <a:latin typeface="Calibri"/>
                <a:ea typeface="Times New Roman" panose="02020603050405020304" pitchFamily="18" charset="0"/>
                <a:cs typeface="Calibri"/>
              </a:rPr>
              <a:t>Accountabilities </a:t>
            </a:r>
            <a:endParaRPr lang="en-US" sz="1800">
              <a:latin typeface="Calibri" panose="020F0502020204030204" pitchFamily="34" charset="0"/>
              <a:ea typeface="Times New Roman" panose="02020603050405020304" pitchFamily="18" charset="0"/>
              <a:cs typeface="Calibri"/>
            </a:endParaRPr>
          </a:p>
          <a:p>
            <a:pPr lvl="1">
              <a:lnSpc>
                <a:spcPct val="120000"/>
              </a:lnSpc>
              <a:spcBef>
                <a:spcPts val="0"/>
              </a:spcBef>
              <a:buFontTx/>
              <a:buChar char="•"/>
            </a:pPr>
            <a:r>
              <a:rPr lang="en-US" sz="1800">
                <a:latin typeface="Calibri"/>
                <a:ea typeface="Times New Roman" panose="02020603050405020304" pitchFamily="18" charset="0"/>
                <a:cs typeface="Calibri"/>
              </a:rPr>
              <a:t>Goals</a:t>
            </a:r>
          </a:p>
          <a:p>
            <a:pPr lvl="1">
              <a:lnSpc>
                <a:spcPct val="120000"/>
              </a:lnSpc>
              <a:spcBef>
                <a:spcPts val="0"/>
              </a:spcBef>
              <a:buFontTx/>
              <a:buChar char="•"/>
            </a:pPr>
            <a:r>
              <a:rPr lang="en-US" sz="1800">
                <a:effectLst/>
                <a:latin typeface="Calibri"/>
                <a:ea typeface="Times New Roman" panose="02020603050405020304" pitchFamily="18" charset="0"/>
                <a:cs typeface="Calibri"/>
              </a:rPr>
              <a:t>How to Apply</a:t>
            </a:r>
            <a:endParaRPr lang="en-US" sz="1800">
              <a:effectLst/>
              <a:latin typeface="Calibri" panose="020F0502020204030204" pitchFamily="34" charset="0"/>
              <a:ea typeface="Times New Roman" panose="02020603050405020304" pitchFamily="18" charset="0"/>
              <a:cs typeface="Calibri"/>
            </a:endParaRPr>
          </a:p>
          <a:p>
            <a:pPr lvl="2">
              <a:lnSpc>
                <a:spcPct val="120000"/>
              </a:lnSpc>
              <a:spcBef>
                <a:spcPts val="0"/>
              </a:spcBef>
              <a:buFontTx/>
              <a:buChar char="•"/>
            </a:pPr>
            <a:r>
              <a:rPr lang="en-US" sz="1800">
                <a:latin typeface="Calibri"/>
                <a:cs typeface="Calibri"/>
              </a:rPr>
              <a:t>Online Application Process and Tips</a:t>
            </a:r>
          </a:p>
          <a:p>
            <a:pPr lvl="2">
              <a:lnSpc>
                <a:spcPct val="120000"/>
              </a:lnSpc>
              <a:spcBef>
                <a:spcPts val="0"/>
              </a:spcBef>
              <a:buFontTx/>
              <a:buChar char="•"/>
            </a:pPr>
            <a:r>
              <a:rPr lang="en-US" sz="1800">
                <a:latin typeface="Calibri"/>
                <a:ea typeface="Times New Roman" panose="02020603050405020304" pitchFamily="18" charset="0"/>
                <a:cs typeface="Calibri"/>
              </a:rPr>
              <a:t>Requirements</a:t>
            </a:r>
          </a:p>
          <a:p>
            <a:pPr lvl="1">
              <a:lnSpc>
                <a:spcPct val="120000"/>
              </a:lnSpc>
              <a:spcBef>
                <a:spcPts val="0"/>
              </a:spcBef>
              <a:buFontTx/>
              <a:buChar char="•"/>
            </a:pPr>
            <a:r>
              <a:rPr lang="en-US" sz="1800">
                <a:effectLst/>
                <a:latin typeface="Calibri"/>
                <a:ea typeface="Times New Roman" panose="02020603050405020304" pitchFamily="18" charset="0"/>
                <a:cs typeface="Calibri"/>
              </a:rPr>
              <a:t>Su</a:t>
            </a:r>
            <a:r>
              <a:rPr lang="en-US" sz="1800">
                <a:latin typeface="Calibri"/>
                <a:cs typeface="Calibri"/>
              </a:rPr>
              <a:t>pport </a:t>
            </a:r>
          </a:p>
          <a:p>
            <a:pPr lvl="1">
              <a:lnSpc>
                <a:spcPct val="120000"/>
              </a:lnSpc>
              <a:spcBef>
                <a:spcPts val="0"/>
              </a:spcBef>
              <a:buFontTx/>
              <a:buChar char="•"/>
            </a:pPr>
            <a:r>
              <a:rPr lang="en-US" sz="1800">
                <a:latin typeface="Calibri"/>
                <a:cs typeface="Calibri"/>
              </a:rPr>
              <a:t>Qu</a:t>
            </a:r>
            <a:r>
              <a:rPr lang="en-US" sz="1800">
                <a:effectLst/>
                <a:latin typeface="Calibri"/>
                <a:ea typeface="Calibri" panose="020F0502020204030204" pitchFamily="34" charset="0"/>
                <a:cs typeface="Calibri"/>
              </a:rPr>
              <a:t>estions</a:t>
            </a:r>
          </a:p>
          <a:p>
            <a:endParaRPr lang="en-US"/>
          </a:p>
        </p:txBody>
      </p:sp>
    </p:spTree>
    <p:extLst>
      <p:ext uri="{BB962C8B-B14F-4D97-AF65-F5344CB8AC3E}">
        <p14:creationId xmlns:p14="http://schemas.microsoft.com/office/powerpoint/2010/main" val="1664368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5661" b="-60999"/>
          <a:stretch/>
        </p:blipFill>
        <p:spPr>
          <a:xfrm>
            <a:off x="0" y="4389120"/>
            <a:ext cx="9144000" cy="6858000"/>
          </a:xfrm>
          <a:prstGeom prst="rect">
            <a:avLst/>
          </a:prstGeom>
        </p:spPr>
      </p:pic>
      <p:sp>
        <p:nvSpPr>
          <p:cNvPr id="5" name="Rectangle 4">
            <a:extLst>
              <a:ext uri="{FF2B5EF4-FFF2-40B4-BE49-F238E27FC236}">
                <a16:creationId xmlns:a16="http://schemas.microsoft.com/office/drawing/2014/main" id="{B4ED423B-C663-408F-A332-DEC816647EF4}"/>
              </a:ext>
            </a:extLst>
          </p:cNvPr>
          <p:cNvSpPr/>
          <p:nvPr/>
        </p:nvSpPr>
        <p:spPr>
          <a:xfrm>
            <a:off x="0" y="0"/>
            <a:ext cx="9144000" cy="40608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1357DDE-1DF1-4608-A25F-253DE362E187}"/>
              </a:ext>
            </a:extLst>
          </p:cNvPr>
          <p:cNvSpPr txBox="1"/>
          <p:nvPr/>
        </p:nvSpPr>
        <p:spPr>
          <a:xfrm>
            <a:off x="2286000" y="1962363"/>
            <a:ext cx="4572000" cy="707886"/>
          </a:xfrm>
          <a:prstGeom prst="rect">
            <a:avLst/>
          </a:prstGeom>
          <a:noFill/>
        </p:spPr>
        <p:txBody>
          <a:bodyPr wrap="square" anchor="t">
            <a:spAutoFit/>
          </a:bodyPr>
          <a:lstStyle/>
          <a:p>
            <a:pPr algn="ctr"/>
            <a:r>
              <a:rPr lang="en-US" sz="4000" b="1">
                <a:effectLst/>
                <a:latin typeface="Calibri"/>
                <a:ea typeface="Times New Roman" panose="02020603050405020304" pitchFamily="18" charset="0"/>
                <a:cs typeface="Calibri"/>
              </a:rPr>
              <a:t>How to Apply</a:t>
            </a:r>
            <a:endParaRPr lang="en-US" sz="4000" b="1">
              <a:latin typeface="Calibri"/>
              <a:cs typeface="Calibri"/>
            </a:endParaRPr>
          </a:p>
        </p:txBody>
      </p:sp>
      <p:pic>
        <p:nvPicPr>
          <p:cNvPr id="8" name="Picture 7">
            <a:extLst>
              <a:ext uri="{FF2B5EF4-FFF2-40B4-BE49-F238E27FC236}">
                <a16:creationId xmlns:a16="http://schemas.microsoft.com/office/drawing/2014/main" id="{E8B923FA-0FF6-4C2D-A8FA-542C2A7173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7445" y="726028"/>
            <a:ext cx="1102772" cy="1102772"/>
          </a:xfrm>
          <a:prstGeom prst="rect">
            <a:avLst/>
          </a:prstGeom>
        </p:spPr>
      </p:pic>
      <p:sp>
        <p:nvSpPr>
          <p:cNvPr id="7" name="TextBox 6">
            <a:extLst>
              <a:ext uri="{FF2B5EF4-FFF2-40B4-BE49-F238E27FC236}">
                <a16:creationId xmlns:a16="http://schemas.microsoft.com/office/drawing/2014/main" id="{756671F5-1F9F-4C81-BF41-949656EF76F8}"/>
              </a:ext>
            </a:extLst>
          </p:cNvPr>
          <p:cNvSpPr txBox="1"/>
          <p:nvPr/>
        </p:nvSpPr>
        <p:spPr>
          <a:xfrm>
            <a:off x="2286000" y="5439520"/>
            <a:ext cx="4572000" cy="369332"/>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a:p>
        </p:txBody>
      </p:sp>
      <p:sp>
        <p:nvSpPr>
          <p:cNvPr id="9" name="TextBox 8">
            <a:extLst>
              <a:ext uri="{FF2B5EF4-FFF2-40B4-BE49-F238E27FC236}">
                <a16:creationId xmlns:a16="http://schemas.microsoft.com/office/drawing/2014/main" id="{DD5E9F13-3C95-4DDF-B42E-E12A5C115387}"/>
              </a:ext>
            </a:extLst>
          </p:cNvPr>
          <p:cNvSpPr txBox="1"/>
          <p:nvPr/>
        </p:nvSpPr>
        <p:spPr>
          <a:xfrm>
            <a:off x="2286000" y="5439520"/>
            <a:ext cx="4572000" cy="369332"/>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a:p>
        </p:txBody>
      </p:sp>
    </p:spTree>
    <p:extLst>
      <p:ext uri="{BB962C8B-B14F-4D97-AF65-F5344CB8AC3E}">
        <p14:creationId xmlns:p14="http://schemas.microsoft.com/office/powerpoint/2010/main" val="3075643596"/>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E41692-EAF8-4246-A6D2-AFEF7812F74E}"/>
              </a:ext>
            </a:extLst>
          </p:cNvPr>
          <p:cNvPicPr>
            <a:picLocks noChangeAspect="1"/>
          </p:cNvPicPr>
          <p:nvPr/>
        </p:nvPicPr>
        <p:blipFill rotWithShape="1">
          <a:blip r:embed="rId2">
            <a:extLst>
              <a:ext uri="{28A0092B-C50C-407E-A947-70E740481C1C}">
                <a14:useLocalDpi xmlns:a14="http://schemas.microsoft.com/office/drawing/2010/main" val="0"/>
              </a:ext>
            </a:extLst>
          </a:blip>
          <a:srcRect t="4919"/>
          <a:stretch/>
        </p:blipFill>
        <p:spPr>
          <a:xfrm>
            <a:off x="-5615" y="-94953"/>
            <a:ext cx="9144000" cy="6955359"/>
          </a:xfrm>
          <a:prstGeom prst="rect">
            <a:avLst/>
          </a:prstGeom>
        </p:spPr>
      </p:pic>
      <p:sp>
        <p:nvSpPr>
          <p:cNvPr id="2" name="Title 1">
            <a:extLst>
              <a:ext uri="{FF2B5EF4-FFF2-40B4-BE49-F238E27FC236}">
                <a16:creationId xmlns:a16="http://schemas.microsoft.com/office/drawing/2014/main" id="{71F27665-FAAD-47F1-8D20-DBA33C14D723}"/>
              </a:ext>
            </a:extLst>
          </p:cNvPr>
          <p:cNvSpPr>
            <a:spLocks noGrp="1"/>
          </p:cNvSpPr>
          <p:nvPr>
            <p:ph type="title"/>
          </p:nvPr>
        </p:nvSpPr>
        <p:spPr>
          <a:xfrm>
            <a:off x="0" y="223140"/>
            <a:ext cx="9144000" cy="1333044"/>
          </a:xfrm>
        </p:spPr>
        <p:txBody>
          <a:bodyPr>
            <a:normAutofit/>
          </a:bodyPr>
          <a:lstStyle/>
          <a:p>
            <a:pPr algn="ctr"/>
            <a:r>
              <a:rPr lang="en-US" sz="4000" b="1">
                <a:latin typeface="+mn-lt"/>
              </a:rPr>
              <a:t>Application Portal Tips  </a:t>
            </a:r>
          </a:p>
        </p:txBody>
      </p:sp>
      <p:sp>
        <p:nvSpPr>
          <p:cNvPr id="3" name="Content Placeholder 2">
            <a:extLst>
              <a:ext uri="{FF2B5EF4-FFF2-40B4-BE49-F238E27FC236}">
                <a16:creationId xmlns:a16="http://schemas.microsoft.com/office/drawing/2014/main" id="{C1469C96-CF54-4BC4-8244-908A7C1889C8}"/>
              </a:ext>
            </a:extLst>
          </p:cNvPr>
          <p:cNvSpPr>
            <a:spLocks noGrp="1"/>
          </p:cNvSpPr>
          <p:nvPr>
            <p:ph idx="1"/>
          </p:nvPr>
        </p:nvSpPr>
        <p:spPr>
          <a:xfrm>
            <a:off x="628650" y="1677958"/>
            <a:ext cx="7886700" cy="3768685"/>
          </a:xfrm>
        </p:spPr>
        <p:txBody>
          <a:bodyPr vert="horz" lIns="91440" tIns="45720" rIns="91440" bIns="45720" rtlCol="0" anchor="t">
            <a:noAutofit/>
          </a:bodyPr>
          <a:lstStyle/>
          <a:p>
            <a:pPr fontAlgn="base"/>
            <a:r>
              <a:rPr lang="en-US" sz="1800" b="0" i="0" u="none" strike="noStrike">
                <a:solidFill>
                  <a:srgbClr val="000000"/>
                </a:solidFill>
                <a:effectLst/>
                <a:latin typeface="Calibri"/>
                <a:cs typeface="Calibri"/>
              </a:rPr>
              <a:t>Watch portal instruction video </a:t>
            </a:r>
            <a:r>
              <a:rPr lang="en-US" sz="1800">
                <a:solidFill>
                  <a:srgbClr val="000000"/>
                </a:solidFill>
                <a:latin typeface="Calibri"/>
                <a:cs typeface="Calibri"/>
              </a:rPr>
              <a:t>– </a:t>
            </a:r>
            <a:r>
              <a:rPr lang="en-US" sz="1800">
                <a:ea typeface="+mn-lt"/>
                <a:cs typeface="+mn-lt"/>
                <a:hlinkClick r:id="rId3">
                  <a:extLst>
                    <a:ext uri="{A12FA001-AC4F-418D-AE19-62706E023703}">
                      <ahyp:hlinkClr xmlns:ahyp="http://schemas.microsoft.com/office/drawing/2018/hyperlinkcolor" val="tx"/>
                    </a:ext>
                  </a:extLst>
                </a:hlinkClick>
              </a:rPr>
              <a:t>https://streamlinksoftware.wistia.com/medias/1izuuwxh15</a:t>
            </a:r>
            <a:endParaRPr lang="en-US" sz="1800" b="0" i="0">
              <a:effectLst/>
              <a:latin typeface="Arial" panose="020B0604020202020204" pitchFamily="34" charset="0"/>
              <a:cs typeface="Arial"/>
            </a:endParaRPr>
          </a:p>
          <a:p>
            <a:r>
              <a:rPr lang="en-US" sz="1800">
                <a:latin typeface="Calibri"/>
                <a:cs typeface="Calibri"/>
              </a:rPr>
              <a:t>Application FAQ - </a:t>
            </a:r>
            <a:r>
              <a:rPr lang="en-US" sz="1800">
                <a:ea typeface="+mn-lt"/>
                <a:cs typeface="+mn-lt"/>
                <a:hlinkClick r:id="rId4"/>
              </a:rPr>
              <a:t>http://dhhs.ne.gov/Documents/COVID-19-Application-Guide-R%26R-Grant.pdf</a:t>
            </a:r>
          </a:p>
          <a:p>
            <a:r>
              <a:rPr lang="en-US" sz="1800">
                <a:latin typeface="Calibri"/>
                <a:cs typeface="Calibri"/>
              </a:rPr>
              <a:t>Application Guide is available at - </a:t>
            </a:r>
            <a:r>
              <a:rPr lang="en-US" sz="1800">
                <a:ea typeface="+mn-lt"/>
                <a:cs typeface="+mn-lt"/>
                <a:hlinkClick r:id="rId5"/>
              </a:rPr>
              <a:t>http://dhhs.ne.gov/Documents/COVID-19-FAQs-R%26R-Grant.pdf</a:t>
            </a:r>
            <a:endParaRPr lang="en-US"/>
          </a:p>
          <a:p>
            <a:pPr fontAlgn="base"/>
            <a:r>
              <a:rPr lang="en-US" sz="1800" b="0" i="0" u="none" strike="noStrike">
                <a:solidFill>
                  <a:srgbClr val="000000"/>
                </a:solidFill>
                <a:effectLst/>
                <a:latin typeface="Calibri"/>
                <a:cs typeface="Calibri"/>
              </a:rPr>
              <a:t>Application is online </a:t>
            </a:r>
            <a:r>
              <a:rPr lang="en-US" sz="1800">
                <a:solidFill>
                  <a:srgbClr val="000000"/>
                </a:solidFill>
                <a:latin typeface="Calibri"/>
                <a:cs typeface="Calibri"/>
              </a:rPr>
              <a:t>ONLY - </a:t>
            </a:r>
            <a:r>
              <a:rPr lang="en-US" sz="1800">
                <a:latin typeface="Calibri"/>
                <a:cs typeface="Calibri"/>
                <a:hlinkClick r:id="rId6">
                  <a:extLst>
                    <a:ext uri="{A12FA001-AC4F-418D-AE19-62706E023703}">
                      <ahyp:hlinkClr xmlns:ahyp="http://schemas.microsoft.com/office/drawing/2018/hyperlinkcolor" val="tx"/>
                    </a:ext>
                  </a:extLst>
                </a:hlinkClick>
              </a:rPr>
              <a:t>http</a:t>
            </a:r>
            <a:r>
              <a:rPr lang="en-US" sz="1800" b="0" i="0" strike="noStrike">
                <a:effectLst/>
                <a:ea typeface="+mn-lt"/>
                <a:cs typeface="+mn-lt"/>
                <a:hlinkClick r:id="rId6">
                  <a:extLst>
                    <a:ext uri="{A12FA001-AC4F-418D-AE19-62706E023703}">
                      <ahyp:hlinkClr xmlns:ahyp="http://schemas.microsoft.com/office/drawing/2018/hyperlinkcolor" val="tx"/>
                    </a:ext>
                  </a:extLst>
                </a:hlinkClick>
              </a:rPr>
              <a:t>://dhhs.ne.gov/Pages/</a:t>
            </a:r>
            <a:r>
              <a:rPr lang="en-US" sz="1800">
                <a:ea typeface="+mn-lt"/>
                <a:cs typeface="+mn-lt"/>
                <a:hlinkClick r:id="rId6">
                  <a:extLst>
                    <a:ext uri="{A12FA001-AC4F-418D-AE19-62706E023703}">
                      <ahyp:hlinkClr xmlns:ahyp="http://schemas.microsoft.com/office/drawing/2018/hyperlinkcolor" val="tx"/>
                    </a:ext>
                  </a:extLst>
                </a:hlinkClick>
              </a:rPr>
              <a:t>COVID-19-Community-CARES-Response-and-Recovery-Grant</a:t>
            </a:r>
            <a:r>
              <a:rPr lang="en-US" sz="1800" b="0" i="0" strike="noStrike">
                <a:effectLst/>
                <a:ea typeface="+mn-lt"/>
                <a:cs typeface="+mn-lt"/>
                <a:hlinkClick r:id="rId6">
                  <a:extLst>
                    <a:ext uri="{A12FA001-AC4F-418D-AE19-62706E023703}">
                      <ahyp:hlinkClr xmlns:ahyp="http://schemas.microsoft.com/office/drawing/2018/hyperlinkcolor" val="tx"/>
                    </a:ext>
                  </a:extLst>
                </a:hlinkClick>
              </a:rPr>
              <a:t>.aspx</a:t>
            </a:r>
            <a:endParaRPr lang="en-US" sz="1800" b="0" i="0">
              <a:effectLst/>
              <a:ea typeface="+mn-lt"/>
              <a:cs typeface="+mn-lt"/>
            </a:endParaRPr>
          </a:p>
          <a:p>
            <a:pPr fontAlgn="base"/>
            <a:endParaRPr lang="en-US" sz="1800">
              <a:ea typeface="+mn-lt"/>
              <a:cs typeface="+mn-lt"/>
            </a:endParaRPr>
          </a:p>
          <a:p>
            <a:endParaRPr lang="en-US" sz="1800">
              <a:cs typeface="Calibri"/>
            </a:endParaRPr>
          </a:p>
        </p:txBody>
      </p:sp>
    </p:spTree>
    <p:extLst>
      <p:ext uri="{BB962C8B-B14F-4D97-AF65-F5344CB8AC3E}">
        <p14:creationId xmlns:p14="http://schemas.microsoft.com/office/powerpoint/2010/main" val="3611515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E9120780-69DE-41D0-95F0-89DCB280899B}"/>
              </a:ext>
            </a:extLst>
          </p:cNvPr>
          <p:cNvPicPr>
            <a:picLocks noChangeAspect="1"/>
          </p:cNvPicPr>
          <p:nvPr/>
        </p:nvPicPr>
        <p:blipFill rotWithShape="1">
          <a:blip r:embed="rId2">
            <a:extLst>
              <a:ext uri="{28A0092B-C50C-407E-A947-70E740481C1C}">
                <a14:useLocalDpi xmlns:a14="http://schemas.microsoft.com/office/drawing/2010/main" val="0"/>
              </a:ext>
            </a:extLst>
          </a:blip>
          <a:srcRect t="4919"/>
          <a:stretch/>
        </p:blipFill>
        <p:spPr>
          <a:xfrm>
            <a:off x="-5615" y="-94953"/>
            <a:ext cx="9144000" cy="6955359"/>
          </a:xfrm>
          <a:prstGeom prst="rect">
            <a:avLst/>
          </a:prstGeom>
        </p:spPr>
      </p:pic>
      <p:sp>
        <p:nvSpPr>
          <p:cNvPr id="2" name="Title 1">
            <a:extLst>
              <a:ext uri="{FF2B5EF4-FFF2-40B4-BE49-F238E27FC236}">
                <a16:creationId xmlns:a16="http://schemas.microsoft.com/office/drawing/2014/main" id="{65AE4BA7-0FCC-4941-B990-7038111845C5}"/>
              </a:ext>
            </a:extLst>
          </p:cNvPr>
          <p:cNvSpPr>
            <a:spLocks noGrp="1"/>
          </p:cNvSpPr>
          <p:nvPr>
            <p:ph type="title"/>
          </p:nvPr>
        </p:nvSpPr>
        <p:spPr/>
        <p:txBody>
          <a:bodyPr/>
          <a:lstStyle/>
          <a:p>
            <a:pPr algn="ctr"/>
            <a:r>
              <a:rPr lang="en-US" b="1">
                <a:latin typeface="Calibri"/>
                <a:cs typeface="Calibri Light"/>
              </a:rPr>
              <a:t>Application Portal Tips</a:t>
            </a:r>
            <a:endParaRPr lang="en-US">
              <a:latin typeface="Calibri"/>
              <a:cs typeface="Calibri"/>
            </a:endParaRPr>
          </a:p>
        </p:txBody>
      </p:sp>
      <p:sp>
        <p:nvSpPr>
          <p:cNvPr id="3" name="Content Placeholder 2">
            <a:extLst>
              <a:ext uri="{FF2B5EF4-FFF2-40B4-BE49-F238E27FC236}">
                <a16:creationId xmlns:a16="http://schemas.microsoft.com/office/drawing/2014/main" id="{41CF4C50-D18E-4E22-982E-4EE36EB1AF3E}"/>
              </a:ext>
            </a:extLst>
          </p:cNvPr>
          <p:cNvSpPr>
            <a:spLocks noGrp="1"/>
          </p:cNvSpPr>
          <p:nvPr>
            <p:ph idx="1"/>
          </p:nvPr>
        </p:nvSpPr>
        <p:spPr>
          <a:xfrm>
            <a:off x="628650" y="1442259"/>
            <a:ext cx="7886700" cy="4351338"/>
          </a:xfrm>
        </p:spPr>
        <p:txBody>
          <a:bodyPr vert="horz" lIns="91440" tIns="45720" rIns="91440" bIns="45720" rtlCol="0" anchor="t">
            <a:normAutofit fontScale="92500" lnSpcReduction="10000"/>
          </a:bodyPr>
          <a:lstStyle/>
          <a:p>
            <a:pPr>
              <a:buFont typeface="Arial,Sans-Serif" panose="020B0604020202020204" pitchFamily="34" charset="0"/>
            </a:pPr>
            <a:r>
              <a:rPr lang="en-US">
                <a:cs typeface="Calibri"/>
              </a:rPr>
              <a:t>Register with your best email address – write down your password so you can come back to the application  </a:t>
            </a:r>
            <a:endParaRPr lang="en-US">
              <a:ea typeface="+mn-lt"/>
              <a:cs typeface="+mn-lt"/>
            </a:endParaRPr>
          </a:p>
          <a:p>
            <a:pPr>
              <a:buFont typeface="Arial,Sans-Serif" panose="020B0604020202020204" pitchFamily="34" charset="0"/>
            </a:pPr>
            <a:r>
              <a:rPr lang="en-US">
                <a:cs typeface="Calibri"/>
              </a:rPr>
              <a:t>Contact information can be someone other than the person filling out the application  </a:t>
            </a:r>
            <a:endParaRPr lang="en-US">
              <a:ea typeface="+mn-lt"/>
              <a:cs typeface="+mn-lt"/>
            </a:endParaRPr>
          </a:p>
          <a:p>
            <a:pPr>
              <a:buFont typeface="Arial,Sans-Serif" panose="020B0604020202020204" pitchFamily="34" charset="0"/>
            </a:pPr>
            <a:r>
              <a:rPr lang="en-US">
                <a:cs typeface="Calibri"/>
              </a:rPr>
              <a:t>You must title your application and indicate the requested amount (between $50,000 and $2,000,000)  </a:t>
            </a:r>
            <a:endParaRPr lang="en-US">
              <a:ea typeface="+mn-lt"/>
              <a:cs typeface="+mn-lt"/>
            </a:endParaRPr>
          </a:p>
          <a:p>
            <a:pPr>
              <a:buFont typeface="Arial,Sans-Serif" panose="020B0604020202020204" pitchFamily="34" charset="0"/>
            </a:pPr>
            <a:r>
              <a:rPr lang="en-US">
                <a:cs typeface="Calibri"/>
              </a:rPr>
              <a:t>Save often, consider typing answers into Word or another processor and then copying and pasting into the application portal</a:t>
            </a:r>
            <a:endParaRPr lang="en-US">
              <a:ea typeface="+mn-lt"/>
              <a:cs typeface="+mn-lt"/>
            </a:endParaRPr>
          </a:p>
          <a:p>
            <a:pPr>
              <a:buFont typeface="Arial,Sans-Serif" panose="020B0604020202020204" pitchFamily="34" charset="0"/>
            </a:pPr>
            <a:r>
              <a:rPr lang="en-US">
                <a:cs typeface="Calibri"/>
              </a:rPr>
              <a:t>All forms must be marked as complete</a:t>
            </a:r>
            <a:endParaRPr lang="en-US"/>
          </a:p>
        </p:txBody>
      </p:sp>
    </p:spTree>
    <p:extLst>
      <p:ext uri="{BB962C8B-B14F-4D97-AF65-F5344CB8AC3E}">
        <p14:creationId xmlns:p14="http://schemas.microsoft.com/office/powerpoint/2010/main" val="1790681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FDE4-57EC-42E8-A9BE-16B3BC353A82}"/>
              </a:ext>
            </a:extLst>
          </p:cNvPr>
          <p:cNvSpPr>
            <a:spLocks noGrp="1"/>
          </p:cNvSpPr>
          <p:nvPr>
            <p:ph type="title"/>
          </p:nvPr>
        </p:nvSpPr>
        <p:spPr/>
        <p:txBody>
          <a:bodyPr/>
          <a:lstStyle/>
          <a:p>
            <a:r>
              <a:rPr lang="en-US">
                <a:cs typeface="Calibri Light"/>
              </a:rPr>
              <a:t>Submitting Your Application</a:t>
            </a:r>
            <a:endParaRPr lang="en-US"/>
          </a:p>
        </p:txBody>
      </p:sp>
      <p:pic>
        <p:nvPicPr>
          <p:cNvPr id="4" name="Picture 4" descr="A screenshot of a cell phone&#10;&#10;Description automatically generated">
            <a:extLst>
              <a:ext uri="{FF2B5EF4-FFF2-40B4-BE49-F238E27FC236}">
                <a16:creationId xmlns:a16="http://schemas.microsoft.com/office/drawing/2014/main" id="{2D75EE40-CD22-4F08-8059-382EC9F729A9}"/>
              </a:ext>
            </a:extLst>
          </p:cNvPr>
          <p:cNvPicPr>
            <a:picLocks noGrp="1" noChangeAspect="1"/>
          </p:cNvPicPr>
          <p:nvPr>
            <p:ph idx="1"/>
          </p:nvPr>
        </p:nvPicPr>
        <p:blipFill>
          <a:blip r:embed="rId2"/>
          <a:stretch>
            <a:fillRect/>
          </a:stretch>
        </p:blipFill>
        <p:spPr>
          <a:xfrm>
            <a:off x="975771" y="1822636"/>
            <a:ext cx="6781800" cy="2933700"/>
          </a:xfrm>
        </p:spPr>
      </p:pic>
      <p:sp>
        <p:nvSpPr>
          <p:cNvPr id="5" name="TextBox 4">
            <a:extLst>
              <a:ext uri="{FF2B5EF4-FFF2-40B4-BE49-F238E27FC236}">
                <a16:creationId xmlns:a16="http://schemas.microsoft.com/office/drawing/2014/main" id="{E2847B08-0223-452C-BD88-56A4018022D4}"/>
              </a:ext>
            </a:extLst>
          </p:cNvPr>
          <p:cNvSpPr txBox="1"/>
          <p:nvPr/>
        </p:nvSpPr>
        <p:spPr>
          <a:xfrm>
            <a:off x="1680962" y="5746484"/>
            <a:ext cx="57957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 this point, no changes can be made to your application </a:t>
            </a:r>
          </a:p>
        </p:txBody>
      </p:sp>
    </p:spTree>
    <p:extLst>
      <p:ext uri="{BB962C8B-B14F-4D97-AF65-F5344CB8AC3E}">
        <p14:creationId xmlns:p14="http://schemas.microsoft.com/office/powerpoint/2010/main" val="3378549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337485-8303-4FAD-B615-9AD2D614338F}"/>
              </a:ext>
            </a:extLst>
          </p:cNvPr>
          <p:cNvPicPr>
            <a:picLocks noChangeAspect="1"/>
          </p:cNvPicPr>
          <p:nvPr/>
        </p:nvPicPr>
        <p:blipFill rotWithShape="1">
          <a:blip r:embed="rId2">
            <a:extLst>
              <a:ext uri="{28A0092B-C50C-407E-A947-70E740481C1C}">
                <a14:useLocalDpi xmlns:a14="http://schemas.microsoft.com/office/drawing/2010/main" val="0"/>
              </a:ext>
            </a:extLst>
          </a:blip>
          <a:srcRect t="4919"/>
          <a:stretch/>
        </p:blipFill>
        <p:spPr>
          <a:xfrm>
            <a:off x="-5615" y="-94953"/>
            <a:ext cx="9144000" cy="6955359"/>
          </a:xfrm>
          <a:prstGeom prst="rect">
            <a:avLst/>
          </a:prstGeom>
        </p:spPr>
      </p:pic>
      <p:sp>
        <p:nvSpPr>
          <p:cNvPr id="2" name="Title 1">
            <a:extLst>
              <a:ext uri="{FF2B5EF4-FFF2-40B4-BE49-F238E27FC236}">
                <a16:creationId xmlns:a16="http://schemas.microsoft.com/office/drawing/2014/main" id="{F9467805-3B04-423A-BB79-08E26D9DFD08}"/>
              </a:ext>
            </a:extLst>
          </p:cNvPr>
          <p:cNvSpPr>
            <a:spLocks noGrp="1"/>
          </p:cNvSpPr>
          <p:nvPr>
            <p:ph type="title"/>
          </p:nvPr>
        </p:nvSpPr>
        <p:spPr>
          <a:xfrm>
            <a:off x="628650" y="365127"/>
            <a:ext cx="7886700" cy="804852"/>
          </a:xfrm>
        </p:spPr>
        <p:txBody>
          <a:bodyPr>
            <a:normAutofit/>
          </a:bodyPr>
          <a:lstStyle/>
          <a:p>
            <a:pPr algn="ctr"/>
            <a:r>
              <a:rPr lang="en-US" sz="4000" b="1">
                <a:latin typeface="+mn-lt"/>
                <a:cs typeface="Calibri Light"/>
              </a:rPr>
              <a:t>Requirements</a:t>
            </a:r>
            <a:endParaRPr lang="en-US" sz="4000" b="1">
              <a:latin typeface="+mn-lt"/>
            </a:endParaRPr>
          </a:p>
        </p:txBody>
      </p:sp>
      <p:sp>
        <p:nvSpPr>
          <p:cNvPr id="3" name="Content Placeholder 2">
            <a:extLst>
              <a:ext uri="{FF2B5EF4-FFF2-40B4-BE49-F238E27FC236}">
                <a16:creationId xmlns:a16="http://schemas.microsoft.com/office/drawing/2014/main" id="{7F2623B2-E212-4763-82DF-7C65C7A0AADA}"/>
              </a:ext>
            </a:extLst>
          </p:cNvPr>
          <p:cNvSpPr>
            <a:spLocks noGrp="1"/>
          </p:cNvSpPr>
          <p:nvPr>
            <p:ph idx="1"/>
          </p:nvPr>
        </p:nvSpPr>
        <p:spPr>
          <a:xfrm>
            <a:off x="628650" y="1428060"/>
            <a:ext cx="7886700" cy="3393838"/>
          </a:xfrm>
        </p:spPr>
        <p:txBody>
          <a:bodyPr vert="horz" lIns="91440" tIns="45720" rIns="91440" bIns="45720" rtlCol="0" anchor="t">
            <a:normAutofit fontScale="70000" lnSpcReduction="20000"/>
          </a:bodyPr>
          <a:lstStyle/>
          <a:p>
            <a:pPr>
              <a:lnSpc>
                <a:spcPct val="120000"/>
              </a:lnSpc>
              <a:spcBef>
                <a:spcPts val="0"/>
              </a:spcBef>
              <a:spcAft>
                <a:spcPts val="1200"/>
              </a:spcAft>
            </a:pPr>
            <a:r>
              <a:rPr lang="en-US">
                <a:cs typeface="Calibri"/>
              </a:rPr>
              <a:t>501(c)3 Status Letter OR Nebraska Secretary of State Registration Certificate</a:t>
            </a:r>
            <a:endParaRPr lang="en-US"/>
          </a:p>
          <a:p>
            <a:pPr>
              <a:lnSpc>
                <a:spcPct val="120000"/>
              </a:lnSpc>
              <a:spcBef>
                <a:spcPts val="0"/>
              </a:spcBef>
              <a:spcAft>
                <a:spcPts val="1200"/>
              </a:spcAft>
            </a:pPr>
            <a:r>
              <a:rPr lang="en-US">
                <a:ea typeface="+mn-lt"/>
                <a:cs typeface="+mn-lt"/>
              </a:rPr>
              <a:t>If a certified minority-owned organization, upload documentation of certification </a:t>
            </a:r>
            <a:endParaRPr lang="en-US">
              <a:cs typeface="Calibri"/>
            </a:endParaRPr>
          </a:p>
          <a:p>
            <a:pPr>
              <a:lnSpc>
                <a:spcPct val="120000"/>
              </a:lnSpc>
              <a:spcBef>
                <a:spcPts val="0"/>
              </a:spcBef>
              <a:spcAft>
                <a:spcPts val="1200"/>
              </a:spcAft>
            </a:pPr>
            <a:r>
              <a:rPr lang="en-US">
                <a:cs typeface="Calibri"/>
              </a:rPr>
              <a:t>Must provide </a:t>
            </a:r>
          </a:p>
          <a:p>
            <a:pPr lvl="1">
              <a:lnSpc>
                <a:spcPct val="120000"/>
              </a:lnSpc>
              <a:spcBef>
                <a:spcPts val="0"/>
              </a:spcBef>
              <a:spcAft>
                <a:spcPts val="1200"/>
              </a:spcAft>
            </a:pPr>
            <a:r>
              <a:rPr lang="en-US">
                <a:cs typeface="Calibri"/>
              </a:rPr>
              <a:t>bank account information</a:t>
            </a:r>
          </a:p>
          <a:p>
            <a:pPr lvl="1">
              <a:lnSpc>
                <a:spcPct val="120000"/>
              </a:lnSpc>
              <a:spcBef>
                <a:spcPts val="0"/>
              </a:spcBef>
              <a:spcAft>
                <a:spcPts val="1200"/>
              </a:spcAft>
            </a:pPr>
            <a:r>
              <a:rPr lang="en-US">
                <a:cs typeface="Calibri"/>
              </a:rPr>
              <a:t>EIN</a:t>
            </a:r>
          </a:p>
          <a:p>
            <a:pPr lvl="1">
              <a:lnSpc>
                <a:spcPct val="120000"/>
              </a:lnSpc>
              <a:spcBef>
                <a:spcPts val="0"/>
              </a:spcBef>
              <a:spcAft>
                <a:spcPts val="1200"/>
              </a:spcAft>
            </a:pPr>
            <a:r>
              <a:rPr lang="en-US">
                <a:cs typeface="Calibri"/>
              </a:rPr>
              <a:t>State ID number </a:t>
            </a:r>
          </a:p>
          <a:p>
            <a:pPr>
              <a:lnSpc>
                <a:spcPts val="3700"/>
              </a:lnSpc>
              <a:spcBef>
                <a:spcPts val="0"/>
              </a:spcBef>
              <a:spcAft>
                <a:spcPts val="1200"/>
              </a:spcAft>
            </a:pPr>
            <a:endParaRPr lang="en-US">
              <a:cs typeface="Calibri"/>
            </a:endParaRPr>
          </a:p>
          <a:p>
            <a:endParaRPr lang="en-US">
              <a:cs typeface="Calibri"/>
            </a:endParaRPr>
          </a:p>
        </p:txBody>
      </p:sp>
    </p:spTree>
    <p:extLst>
      <p:ext uri="{BB962C8B-B14F-4D97-AF65-F5344CB8AC3E}">
        <p14:creationId xmlns:p14="http://schemas.microsoft.com/office/powerpoint/2010/main" val="3177541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8203" b="-63541"/>
          <a:stretch/>
        </p:blipFill>
        <p:spPr>
          <a:xfrm>
            <a:off x="0" y="4572000"/>
            <a:ext cx="9144000" cy="6858000"/>
          </a:xfrm>
          <a:prstGeom prst="rect">
            <a:avLst/>
          </a:prstGeom>
        </p:spPr>
      </p:pic>
      <p:sp>
        <p:nvSpPr>
          <p:cNvPr id="6" name="Rectangle 5">
            <a:extLst>
              <a:ext uri="{FF2B5EF4-FFF2-40B4-BE49-F238E27FC236}">
                <a16:creationId xmlns:a16="http://schemas.microsoft.com/office/drawing/2014/main" id="{9CC0E4AC-3EEF-4DD0-AF89-B43F4BD7D23D}"/>
              </a:ext>
            </a:extLst>
          </p:cNvPr>
          <p:cNvSpPr/>
          <p:nvPr/>
        </p:nvSpPr>
        <p:spPr>
          <a:xfrm>
            <a:off x="0" y="0"/>
            <a:ext cx="9144000" cy="40608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0754D5F-3D03-4B9D-9B24-610BC1576060}"/>
              </a:ext>
            </a:extLst>
          </p:cNvPr>
          <p:cNvSpPr txBox="1"/>
          <p:nvPr/>
        </p:nvSpPr>
        <p:spPr>
          <a:xfrm>
            <a:off x="1681133" y="1922727"/>
            <a:ext cx="5770375" cy="707886"/>
          </a:xfrm>
          <a:prstGeom prst="rect">
            <a:avLst/>
          </a:prstGeom>
          <a:noFill/>
        </p:spPr>
        <p:txBody>
          <a:bodyPr wrap="square">
            <a:spAutoFit/>
          </a:bodyPr>
          <a:lstStyle/>
          <a:p>
            <a:pPr marL="0" lvl="1" algn="ctr">
              <a:spcBef>
                <a:spcPts val="0"/>
              </a:spcBef>
            </a:pPr>
            <a:r>
              <a:rPr lang="en-US" sz="4000" b="1">
                <a:latin typeface="Calibri" panose="020F0502020204030204" pitchFamily="34" charset="0"/>
                <a:ea typeface="Times New Roman" panose="02020603050405020304" pitchFamily="18" charset="0"/>
              </a:rPr>
              <a:t>Support </a:t>
            </a:r>
            <a:endParaRPr lang="en-US" sz="4000" b="1">
              <a:effectLst/>
              <a:latin typeface="Calibri" panose="020F05020202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2CE22CD1-F8D3-4E27-98EA-0371635E80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9231" y="764111"/>
            <a:ext cx="1166920" cy="1166920"/>
          </a:xfrm>
          <a:prstGeom prst="rect">
            <a:avLst/>
          </a:prstGeom>
        </p:spPr>
      </p:pic>
    </p:spTree>
    <p:extLst>
      <p:ext uri="{BB962C8B-B14F-4D97-AF65-F5344CB8AC3E}">
        <p14:creationId xmlns:p14="http://schemas.microsoft.com/office/powerpoint/2010/main" val="1311278197"/>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6E6C0F-306F-40E7-9BA2-C7ED8B2A5FC7}"/>
              </a:ext>
            </a:extLst>
          </p:cNvPr>
          <p:cNvPicPr>
            <a:picLocks noChangeAspect="1"/>
          </p:cNvPicPr>
          <p:nvPr/>
        </p:nvPicPr>
        <p:blipFill rotWithShape="1">
          <a:blip r:embed="rId2">
            <a:extLst>
              <a:ext uri="{28A0092B-C50C-407E-A947-70E740481C1C}">
                <a14:useLocalDpi xmlns:a14="http://schemas.microsoft.com/office/drawing/2010/main" val="0"/>
              </a:ext>
            </a:extLst>
          </a:blip>
          <a:srcRect t="4919"/>
          <a:stretch/>
        </p:blipFill>
        <p:spPr>
          <a:xfrm>
            <a:off x="-5615" y="-94953"/>
            <a:ext cx="9144000" cy="6955359"/>
          </a:xfrm>
          <a:prstGeom prst="rect">
            <a:avLst/>
          </a:prstGeom>
        </p:spPr>
      </p:pic>
      <p:sp>
        <p:nvSpPr>
          <p:cNvPr id="2" name="Title 1">
            <a:extLst>
              <a:ext uri="{FF2B5EF4-FFF2-40B4-BE49-F238E27FC236}">
                <a16:creationId xmlns:a16="http://schemas.microsoft.com/office/drawing/2014/main" id="{71F27665-FAAD-47F1-8D20-DBA33C14D723}"/>
              </a:ext>
            </a:extLst>
          </p:cNvPr>
          <p:cNvSpPr>
            <a:spLocks noGrp="1"/>
          </p:cNvSpPr>
          <p:nvPr>
            <p:ph type="title"/>
          </p:nvPr>
        </p:nvSpPr>
        <p:spPr>
          <a:xfrm>
            <a:off x="628650" y="365126"/>
            <a:ext cx="7886700" cy="725339"/>
          </a:xfrm>
        </p:spPr>
        <p:txBody>
          <a:bodyPr>
            <a:normAutofit/>
          </a:bodyPr>
          <a:lstStyle/>
          <a:p>
            <a:pPr algn="ctr"/>
            <a:r>
              <a:rPr lang="en-US" sz="4000" b="1">
                <a:latin typeface="+mn-lt"/>
              </a:rPr>
              <a:t>Support for Application </a:t>
            </a:r>
          </a:p>
        </p:txBody>
      </p:sp>
      <p:sp>
        <p:nvSpPr>
          <p:cNvPr id="3" name="Content Placeholder 2">
            <a:extLst>
              <a:ext uri="{FF2B5EF4-FFF2-40B4-BE49-F238E27FC236}">
                <a16:creationId xmlns:a16="http://schemas.microsoft.com/office/drawing/2014/main" id="{C1469C96-CF54-4BC4-8244-908A7C1889C8}"/>
              </a:ext>
            </a:extLst>
          </p:cNvPr>
          <p:cNvSpPr>
            <a:spLocks noGrp="1"/>
          </p:cNvSpPr>
          <p:nvPr>
            <p:ph idx="1"/>
          </p:nvPr>
        </p:nvSpPr>
        <p:spPr>
          <a:xfrm>
            <a:off x="628650" y="1291753"/>
            <a:ext cx="7886700" cy="4351338"/>
          </a:xfrm>
        </p:spPr>
        <p:txBody>
          <a:bodyPr vert="horz" lIns="91440" tIns="45720" rIns="91440" bIns="45720" rtlCol="0" anchor="t">
            <a:normAutofit fontScale="70000" lnSpcReduction="20000"/>
          </a:bodyPr>
          <a:lstStyle/>
          <a:p>
            <a:pPr>
              <a:lnSpc>
                <a:spcPts val="3300"/>
              </a:lnSpc>
            </a:pPr>
            <a:r>
              <a:rPr lang="en-US"/>
              <a:t>Consultants</a:t>
            </a:r>
            <a:endParaRPr lang="en-US">
              <a:cs typeface="Calibri" panose="020F0502020204030204"/>
            </a:endParaRPr>
          </a:p>
          <a:p>
            <a:pPr>
              <a:lnSpc>
                <a:spcPts val="3300"/>
              </a:lnSpc>
            </a:pPr>
            <a:r>
              <a:rPr lang="en-US"/>
              <a:t>Collaborative meetings </a:t>
            </a:r>
          </a:p>
          <a:p>
            <a:pPr>
              <a:lnSpc>
                <a:spcPts val="3300"/>
              </a:lnSpc>
            </a:pPr>
            <a:r>
              <a:rPr lang="en-US"/>
              <a:t>Funding Matrix </a:t>
            </a:r>
          </a:p>
          <a:p>
            <a:pPr>
              <a:lnSpc>
                <a:spcPts val="3300"/>
              </a:lnSpc>
            </a:pPr>
            <a:r>
              <a:rPr lang="en-US">
                <a:ea typeface="+mn-lt"/>
                <a:cs typeface="+mn-lt"/>
              </a:rPr>
              <a:t>Private Funding </a:t>
            </a:r>
            <a:endParaRPr lang="en-US"/>
          </a:p>
          <a:p>
            <a:pPr>
              <a:lnSpc>
                <a:spcPts val="3300"/>
              </a:lnSpc>
            </a:pPr>
            <a:r>
              <a:rPr lang="en-US"/>
              <a:t>Call DHHS for TA on Application</a:t>
            </a:r>
            <a:endParaRPr lang="en-US">
              <a:highlight>
                <a:srgbClr val="FFFF00"/>
              </a:highlight>
              <a:ea typeface="+mn-lt"/>
              <a:cs typeface="+mn-lt"/>
            </a:endParaRPr>
          </a:p>
          <a:p>
            <a:pPr lvl="1">
              <a:lnSpc>
                <a:spcPts val="3300"/>
              </a:lnSpc>
            </a:pPr>
            <a:r>
              <a:rPr lang="en-US" sz="2800">
                <a:ea typeface="+mn-lt"/>
                <a:cs typeface="+mn-lt"/>
              </a:rPr>
              <a:t>Agency Contact Number - (833) 220-0018 (available 7am-7pm, including on Friday) or </a:t>
            </a:r>
            <a:r>
              <a:rPr lang="en-US" sz="2800">
                <a:ea typeface="+mn-lt"/>
                <a:cs typeface="+mn-lt"/>
                <a:hlinkClick r:id="rId3"/>
              </a:rPr>
              <a:t>http://dhhs.ne.gov/Pages/COVID-19-Community-CARES.aspx</a:t>
            </a:r>
            <a:r>
              <a:rPr lang="en-US" sz="2800">
                <a:ea typeface="+mn-lt"/>
                <a:cs typeface="+mn-lt"/>
              </a:rPr>
              <a:t> </a:t>
            </a:r>
            <a:endParaRPr lang="en-US" sz="2800">
              <a:highlight>
                <a:srgbClr val="FFFF00"/>
              </a:highlight>
              <a:cs typeface="Calibri"/>
            </a:endParaRPr>
          </a:p>
        </p:txBody>
      </p:sp>
    </p:spTree>
    <p:extLst>
      <p:ext uri="{BB962C8B-B14F-4D97-AF65-F5344CB8AC3E}">
        <p14:creationId xmlns:p14="http://schemas.microsoft.com/office/powerpoint/2010/main" val="1320989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8850" y="1016194"/>
            <a:ext cx="7772400" cy="2412806"/>
          </a:xfrm>
        </p:spPr>
        <p:txBody>
          <a:bodyPr>
            <a:normAutofit/>
          </a:bodyPr>
          <a:lstStyle/>
          <a:p>
            <a:br>
              <a:rPr lang="en-US" b="1">
                <a:solidFill>
                  <a:srgbClr val="2E7D96"/>
                </a:solidFill>
                <a:latin typeface="+mn-lt"/>
              </a:rPr>
            </a:br>
            <a:endParaRPr lang="en-US" sz="4000" b="1">
              <a:solidFill>
                <a:srgbClr val="2E7D96"/>
              </a:solidFill>
              <a:latin typeface="+mn-lt"/>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68137" b="-63474"/>
          <a:stretch/>
        </p:blipFill>
        <p:spPr>
          <a:xfrm>
            <a:off x="40322" y="4572000"/>
            <a:ext cx="9103677" cy="6836124"/>
          </a:xfrm>
          <a:prstGeom prst="rect">
            <a:avLst/>
          </a:prstGeom>
        </p:spPr>
      </p:pic>
      <p:sp>
        <p:nvSpPr>
          <p:cNvPr id="7" name="Rectangle 6">
            <a:extLst>
              <a:ext uri="{FF2B5EF4-FFF2-40B4-BE49-F238E27FC236}">
                <a16:creationId xmlns:a16="http://schemas.microsoft.com/office/drawing/2014/main" id="{3D565040-2CDC-4875-9B37-B93A2D266A4A}"/>
              </a:ext>
            </a:extLst>
          </p:cNvPr>
          <p:cNvSpPr/>
          <p:nvPr/>
        </p:nvSpPr>
        <p:spPr>
          <a:xfrm>
            <a:off x="0" y="0"/>
            <a:ext cx="9144000" cy="40608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C1B71EB-9CD3-4D33-8E9A-BCB0F4A23793}"/>
              </a:ext>
            </a:extLst>
          </p:cNvPr>
          <p:cNvSpPr txBox="1"/>
          <p:nvPr/>
        </p:nvSpPr>
        <p:spPr>
          <a:xfrm>
            <a:off x="1848677" y="1554663"/>
            <a:ext cx="5682343" cy="707886"/>
          </a:xfrm>
          <a:prstGeom prst="rect">
            <a:avLst/>
          </a:prstGeom>
          <a:noFill/>
        </p:spPr>
        <p:txBody>
          <a:bodyPr wrap="square" anchor="t">
            <a:spAutoFit/>
          </a:bodyPr>
          <a:lstStyle/>
          <a:p>
            <a:pPr algn="ctr"/>
            <a:r>
              <a:rPr lang="en-US" sz="4000" b="1">
                <a:latin typeface="Calibri"/>
                <a:ea typeface="Times New Roman" panose="02020603050405020304" pitchFamily="18" charset="0"/>
                <a:cs typeface="Calibri"/>
              </a:rPr>
              <a:t>Questions?  </a:t>
            </a:r>
            <a:endParaRPr lang="en-US" sz="4000" b="1">
              <a:cs typeface="Calibri"/>
            </a:endParaRPr>
          </a:p>
        </p:txBody>
      </p:sp>
    </p:spTree>
    <p:extLst>
      <p:ext uri="{BB962C8B-B14F-4D97-AF65-F5344CB8AC3E}">
        <p14:creationId xmlns:p14="http://schemas.microsoft.com/office/powerpoint/2010/main" val="4216384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B964826C-54F7-435D-A169-B7F7E6F7B69B}"/>
              </a:ext>
            </a:extLst>
          </p:cNvPr>
          <p:cNvPicPr>
            <a:picLocks noChangeAspect="1"/>
          </p:cNvPicPr>
          <p:nvPr/>
        </p:nvPicPr>
        <p:blipFill rotWithShape="1">
          <a:blip r:embed="rId2">
            <a:extLst>
              <a:ext uri="{28A0092B-C50C-407E-A947-70E740481C1C}">
                <a14:useLocalDpi xmlns:a14="http://schemas.microsoft.com/office/drawing/2010/main" val="0"/>
              </a:ext>
            </a:extLst>
          </a:blip>
          <a:srcRect t="4919"/>
          <a:stretch/>
        </p:blipFill>
        <p:spPr>
          <a:xfrm>
            <a:off x="-5615" y="-94953"/>
            <a:ext cx="9144000" cy="6955359"/>
          </a:xfrm>
          <a:prstGeom prst="rect">
            <a:avLst/>
          </a:prstGeom>
        </p:spPr>
      </p:pic>
      <p:sp>
        <p:nvSpPr>
          <p:cNvPr id="2" name="Title 1">
            <a:extLst>
              <a:ext uri="{FF2B5EF4-FFF2-40B4-BE49-F238E27FC236}">
                <a16:creationId xmlns:a16="http://schemas.microsoft.com/office/drawing/2014/main" id="{3BD37D5C-03CD-4DC8-AB68-3E919577DCF6}"/>
              </a:ext>
            </a:extLst>
          </p:cNvPr>
          <p:cNvSpPr>
            <a:spLocks noGrp="1"/>
          </p:cNvSpPr>
          <p:nvPr>
            <p:ph type="title"/>
          </p:nvPr>
        </p:nvSpPr>
        <p:spPr>
          <a:xfrm>
            <a:off x="628650" y="137946"/>
            <a:ext cx="7886700" cy="1325563"/>
          </a:xfrm>
        </p:spPr>
        <p:txBody>
          <a:bodyPr>
            <a:normAutofit fontScale="90000"/>
          </a:bodyPr>
          <a:lstStyle/>
          <a:p>
            <a:r>
              <a:rPr lang="en-US">
                <a:cs typeface="Calibri Light"/>
              </a:rPr>
              <a:t>Purpose of Community CARES Response and Recovery Grant (R&amp;R)</a:t>
            </a:r>
            <a:endParaRPr lang="en-US"/>
          </a:p>
        </p:txBody>
      </p:sp>
      <p:sp>
        <p:nvSpPr>
          <p:cNvPr id="3" name="Content Placeholder 2">
            <a:extLst>
              <a:ext uri="{FF2B5EF4-FFF2-40B4-BE49-F238E27FC236}">
                <a16:creationId xmlns:a16="http://schemas.microsoft.com/office/drawing/2014/main" id="{73E6F269-6AF1-4101-9C77-0C71FC19FE2D}"/>
              </a:ext>
            </a:extLst>
          </p:cNvPr>
          <p:cNvSpPr>
            <a:spLocks noGrp="1"/>
          </p:cNvSpPr>
          <p:nvPr>
            <p:ph idx="1"/>
          </p:nvPr>
        </p:nvSpPr>
        <p:spPr>
          <a:xfrm>
            <a:off x="571855" y="1612643"/>
            <a:ext cx="7886700" cy="4109960"/>
          </a:xfrm>
        </p:spPr>
        <p:txBody>
          <a:bodyPr vert="horz" lIns="91440" tIns="45720" rIns="91440" bIns="45720" rtlCol="0" anchor="t">
            <a:normAutofit fontScale="92500" lnSpcReduction="20000"/>
          </a:bodyPr>
          <a:lstStyle/>
          <a:p>
            <a:r>
              <a:rPr lang="en-US">
                <a:ea typeface="+mn-lt"/>
                <a:cs typeface="+mn-lt"/>
              </a:rPr>
              <a:t>The purpose of the R&amp;R Grant is to encourage entities to exceed its pre-pandemic operations and programming in response to increased needs of its service area. </a:t>
            </a:r>
          </a:p>
          <a:p>
            <a:r>
              <a:rPr lang="en-US">
                <a:ea typeface="+mn-lt"/>
                <a:cs typeface="+mn-lt"/>
              </a:rPr>
              <a:t>Charitable organizations and providers can use the Community CARES Response &amp; Recovery Grant as </a:t>
            </a:r>
            <a:r>
              <a:rPr lang="en-US" i="1">
                <a:ea typeface="+mn-lt"/>
                <a:cs typeface="+mn-lt"/>
              </a:rPr>
              <a:t>working capital to pay for operational expenses above its usual costs </a:t>
            </a:r>
            <a:r>
              <a:rPr lang="en-US">
                <a:ea typeface="+mn-lt"/>
                <a:cs typeface="+mn-lt"/>
              </a:rPr>
              <a:t>in order to meet the health and human service needs due to the pandemic, with the purpose of </a:t>
            </a:r>
            <a:r>
              <a:rPr lang="en-US" i="1">
                <a:ea typeface="+mn-lt"/>
                <a:cs typeface="+mn-lt"/>
              </a:rPr>
              <a:t>helping sustain operations</a:t>
            </a:r>
            <a:r>
              <a:rPr lang="en-US">
                <a:ea typeface="+mn-lt"/>
                <a:cs typeface="+mn-lt"/>
              </a:rPr>
              <a:t> to continue providing housing security, food access and behavioral health resources, and other COVID-19- related response and recovery activities </a:t>
            </a:r>
            <a:r>
              <a:rPr lang="en-US" i="1">
                <a:ea typeface="+mn-lt"/>
                <a:cs typeface="+mn-lt"/>
              </a:rPr>
              <a:t>in its usual service area</a:t>
            </a:r>
            <a:r>
              <a:rPr lang="en-US">
                <a:ea typeface="+mn-lt"/>
                <a:cs typeface="+mn-lt"/>
              </a:rPr>
              <a:t>. </a:t>
            </a:r>
            <a:endParaRPr lang="en-US">
              <a:cs typeface="Calibri"/>
            </a:endParaRPr>
          </a:p>
        </p:txBody>
      </p:sp>
    </p:spTree>
    <p:extLst>
      <p:ext uri="{BB962C8B-B14F-4D97-AF65-F5344CB8AC3E}">
        <p14:creationId xmlns:p14="http://schemas.microsoft.com/office/powerpoint/2010/main" val="300436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F2F1B0-5D03-4FDB-8BDE-34141F8ACD20}"/>
              </a:ext>
            </a:extLst>
          </p:cNvPr>
          <p:cNvSpPr/>
          <p:nvPr/>
        </p:nvSpPr>
        <p:spPr>
          <a:xfrm>
            <a:off x="0" y="0"/>
            <a:ext cx="9144000" cy="40608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8203" b="-63541"/>
          <a:stretch/>
        </p:blipFill>
        <p:spPr>
          <a:xfrm>
            <a:off x="0" y="4572000"/>
            <a:ext cx="9144000" cy="6858000"/>
          </a:xfrm>
          <a:prstGeom prst="rect">
            <a:avLst/>
          </a:prstGeom>
        </p:spPr>
      </p:pic>
      <p:sp>
        <p:nvSpPr>
          <p:cNvPr id="6" name="TextBox 5">
            <a:extLst>
              <a:ext uri="{FF2B5EF4-FFF2-40B4-BE49-F238E27FC236}">
                <a16:creationId xmlns:a16="http://schemas.microsoft.com/office/drawing/2014/main" id="{D1357DDE-1DF1-4608-A25F-253DE362E187}"/>
              </a:ext>
            </a:extLst>
          </p:cNvPr>
          <p:cNvSpPr txBox="1"/>
          <p:nvPr/>
        </p:nvSpPr>
        <p:spPr>
          <a:xfrm>
            <a:off x="1669773" y="1970789"/>
            <a:ext cx="5889645" cy="1323439"/>
          </a:xfrm>
          <a:prstGeom prst="rect">
            <a:avLst/>
          </a:prstGeom>
          <a:noFill/>
        </p:spPr>
        <p:txBody>
          <a:bodyPr wrap="square" anchor="t">
            <a:spAutoFit/>
          </a:bodyPr>
          <a:lstStyle/>
          <a:p>
            <a:pPr algn="ctr"/>
            <a:r>
              <a:rPr lang="en-US" sz="4000" b="1">
                <a:latin typeface="Calibri"/>
                <a:cs typeface="Calibri"/>
              </a:rPr>
              <a:t>Nebraska COVID-19 Funding Matrix</a:t>
            </a:r>
            <a:endParaRPr lang="en-US"/>
          </a:p>
        </p:txBody>
      </p:sp>
      <p:sp>
        <p:nvSpPr>
          <p:cNvPr id="7" name="Freeform 1">
            <a:extLst>
              <a:ext uri="{FF2B5EF4-FFF2-40B4-BE49-F238E27FC236}">
                <a16:creationId xmlns:a16="http://schemas.microsoft.com/office/drawing/2014/main" id="{EDDFEC28-1914-48DA-9D32-888EF89CE82C}"/>
              </a:ext>
            </a:extLst>
          </p:cNvPr>
          <p:cNvSpPr>
            <a:spLocks noChangeArrowheads="1"/>
          </p:cNvSpPr>
          <p:nvPr/>
        </p:nvSpPr>
        <p:spPr bwMode="auto">
          <a:xfrm>
            <a:off x="4346621" y="1107663"/>
            <a:ext cx="532633" cy="760893"/>
          </a:xfrm>
          <a:custGeom>
            <a:avLst/>
            <a:gdLst>
              <a:gd name="T0" fmla="*/ 4338 w 4818"/>
              <a:gd name="T1" fmla="*/ 688 h 6883"/>
              <a:gd name="T2" fmla="*/ 4338 w 4818"/>
              <a:gd name="T3" fmla="*/ 688 h 6883"/>
              <a:gd name="T4" fmla="*/ 3932 w 4818"/>
              <a:gd name="T5" fmla="*/ 1721 h 6883"/>
              <a:gd name="T6" fmla="*/ 897 w 4818"/>
              <a:gd name="T7" fmla="*/ 1721 h 6883"/>
              <a:gd name="T8" fmla="*/ 491 w 4818"/>
              <a:gd name="T9" fmla="*/ 688 h 6883"/>
              <a:gd name="T10" fmla="*/ 0 w 4818"/>
              <a:gd name="T11" fmla="*/ 1168 h 6883"/>
              <a:gd name="T12" fmla="*/ 0 w 4818"/>
              <a:gd name="T13" fmla="*/ 6403 h 6883"/>
              <a:gd name="T14" fmla="*/ 491 w 4818"/>
              <a:gd name="T15" fmla="*/ 6882 h 6883"/>
              <a:gd name="T16" fmla="*/ 4338 w 4818"/>
              <a:gd name="T17" fmla="*/ 6882 h 6883"/>
              <a:gd name="T18" fmla="*/ 4817 w 4818"/>
              <a:gd name="T19" fmla="*/ 6403 h 6883"/>
              <a:gd name="T20" fmla="*/ 4817 w 4818"/>
              <a:gd name="T21" fmla="*/ 1168 h 6883"/>
              <a:gd name="T22" fmla="*/ 4338 w 4818"/>
              <a:gd name="T23" fmla="*/ 688 h 6883"/>
              <a:gd name="T24" fmla="*/ 3650 w 4818"/>
              <a:gd name="T25" fmla="*/ 1376 h 6883"/>
              <a:gd name="T26" fmla="*/ 3650 w 4818"/>
              <a:gd name="T27" fmla="*/ 1376 h 6883"/>
              <a:gd name="T28" fmla="*/ 3957 w 4818"/>
              <a:gd name="T29" fmla="*/ 688 h 6883"/>
              <a:gd name="T30" fmla="*/ 3207 w 4818"/>
              <a:gd name="T31" fmla="*/ 688 h 6883"/>
              <a:gd name="T32" fmla="*/ 2962 w 4818"/>
              <a:gd name="T33" fmla="*/ 0 h 6883"/>
              <a:gd name="T34" fmla="*/ 1868 w 4818"/>
              <a:gd name="T35" fmla="*/ 0 h 6883"/>
              <a:gd name="T36" fmla="*/ 1610 w 4818"/>
              <a:gd name="T37" fmla="*/ 688 h 6883"/>
              <a:gd name="T38" fmla="*/ 860 w 4818"/>
              <a:gd name="T39" fmla="*/ 688 h 6883"/>
              <a:gd name="T40" fmla="*/ 1179 w 4818"/>
              <a:gd name="T41" fmla="*/ 1376 h 6883"/>
              <a:gd name="T42" fmla="*/ 3650 w 4818"/>
              <a:gd name="T43" fmla="*/ 1376 h 6883"/>
              <a:gd name="T44" fmla="*/ 3650 w 4818"/>
              <a:gd name="T45" fmla="*/ 1376 h 6883"/>
              <a:gd name="T46" fmla="*/ 3650 w 4818"/>
              <a:gd name="T47" fmla="*/ 1376 h 6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18" h="6883">
                <a:moveTo>
                  <a:pt x="4338" y="688"/>
                </a:moveTo>
                <a:lnTo>
                  <a:pt x="4338" y="688"/>
                </a:lnTo>
                <a:cubicBezTo>
                  <a:pt x="3932" y="1721"/>
                  <a:pt x="3932" y="1721"/>
                  <a:pt x="3932" y="1721"/>
                </a:cubicBezTo>
                <a:cubicBezTo>
                  <a:pt x="897" y="1721"/>
                  <a:pt x="897" y="1721"/>
                  <a:pt x="897" y="1721"/>
                </a:cubicBezTo>
                <a:cubicBezTo>
                  <a:pt x="491" y="688"/>
                  <a:pt x="491" y="688"/>
                  <a:pt x="491" y="688"/>
                </a:cubicBezTo>
                <a:cubicBezTo>
                  <a:pt x="221" y="688"/>
                  <a:pt x="0" y="910"/>
                  <a:pt x="0" y="1168"/>
                </a:cubicBezTo>
                <a:cubicBezTo>
                  <a:pt x="0" y="6403"/>
                  <a:pt x="0" y="6403"/>
                  <a:pt x="0" y="6403"/>
                </a:cubicBezTo>
                <a:cubicBezTo>
                  <a:pt x="0" y="6661"/>
                  <a:pt x="221" y="6882"/>
                  <a:pt x="491" y="6882"/>
                </a:cubicBezTo>
                <a:cubicBezTo>
                  <a:pt x="4338" y="6882"/>
                  <a:pt x="4338" y="6882"/>
                  <a:pt x="4338" y="6882"/>
                </a:cubicBezTo>
                <a:cubicBezTo>
                  <a:pt x="4608" y="6882"/>
                  <a:pt x="4817" y="6661"/>
                  <a:pt x="4817" y="6403"/>
                </a:cubicBezTo>
                <a:cubicBezTo>
                  <a:pt x="4817" y="1168"/>
                  <a:pt x="4817" y="1168"/>
                  <a:pt x="4817" y="1168"/>
                </a:cubicBezTo>
                <a:cubicBezTo>
                  <a:pt x="4817" y="910"/>
                  <a:pt x="4608" y="688"/>
                  <a:pt x="4338" y="688"/>
                </a:cubicBezTo>
                <a:close/>
                <a:moveTo>
                  <a:pt x="3650" y="1376"/>
                </a:moveTo>
                <a:lnTo>
                  <a:pt x="3650" y="1376"/>
                </a:lnTo>
                <a:cubicBezTo>
                  <a:pt x="3957" y="688"/>
                  <a:pt x="3957" y="688"/>
                  <a:pt x="3957" y="688"/>
                </a:cubicBezTo>
                <a:cubicBezTo>
                  <a:pt x="3207" y="688"/>
                  <a:pt x="3207" y="688"/>
                  <a:pt x="3207" y="688"/>
                </a:cubicBezTo>
                <a:cubicBezTo>
                  <a:pt x="2962" y="0"/>
                  <a:pt x="2962" y="0"/>
                  <a:pt x="2962" y="0"/>
                </a:cubicBezTo>
                <a:cubicBezTo>
                  <a:pt x="1868" y="0"/>
                  <a:pt x="1868" y="0"/>
                  <a:pt x="1868" y="0"/>
                </a:cubicBezTo>
                <a:cubicBezTo>
                  <a:pt x="1610" y="688"/>
                  <a:pt x="1610" y="688"/>
                  <a:pt x="1610" y="688"/>
                </a:cubicBezTo>
                <a:cubicBezTo>
                  <a:pt x="860" y="688"/>
                  <a:pt x="860" y="688"/>
                  <a:pt x="860" y="688"/>
                </a:cubicBezTo>
                <a:cubicBezTo>
                  <a:pt x="1179" y="1376"/>
                  <a:pt x="1179" y="1376"/>
                  <a:pt x="1179" y="1376"/>
                </a:cubicBezTo>
                <a:lnTo>
                  <a:pt x="3650" y="1376"/>
                </a:lnTo>
                <a:close/>
                <a:moveTo>
                  <a:pt x="3650" y="1376"/>
                </a:moveTo>
                <a:lnTo>
                  <a:pt x="3650" y="1376"/>
                </a:lnTo>
                <a:close/>
              </a:path>
            </a:pathLst>
          </a:custGeom>
          <a:solidFill>
            <a:schemeClr val="tx1">
              <a:lumMod val="65000"/>
              <a:lumOff val="35000"/>
            </a:schemeClr>
          </a:solidFill>
          <a:ln>
            <a:noFill/>
          </a:ln>
          <a:effectLst/>
        </p:spPr>
        <p:txBody>
          <a:bodyPr wrap="none" lIns="243785" tIns="121892" rIns="243785" bIns="121892" anchor="ctr"/>
          <a:lstStyle/>
          <a:p>
            <a:endParaRPr lang="en-US"/>
          </a:p>
        </p:txBody>
      </p:sp>
    </p:spTree>
    <p:extLst>
      <p:ext uri="{BB962C8B-B14F-4D97-AF65-F5344CB8AC3E}">
        <p14:creationId xmlns:p14="http://schemas.microsoft.com/office/powerpoint/2010/main" val="3740772943"/>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6" descr="A screenshot of a cell phone&#10;&#10;Description automatically generated">
            <a:extLst>
              <a:ext uri="{FF2B5EF4-FFF2-40B4-BE49-F238E27FC236}">
                <a16:creationId xmlns:a16="http://schemas.microsoft.com/office/drawing/2014/main" id="{AE1A1B72-6A88-4321-BAD8-0E19B53C4CC8}"/>
              </a:ext>
            </a:extLst>
          </p:cNvPr>
          <p:cNvPicPr>
            <a:picLocks noGrp="1" noChangeAspect="1"/>
          </p:cNvPicPr>
          <p:nvPr>
            <p:ph idx="1"/>
          </p:nvPr>
        </p:nvPicPr>
        <p:blipFill>
          <a:blip r:embed="rId2"/>
          <a:stretch>
            <a:fillRect/>
          </a:stretch>
        </p:blipFill>
        <p:spPr>
          <a:xfrm>
            <a:off x="274968" y="865054"/>
            <a:ext cx="8913242" cy="4944012"/>
          </a:xfrm>
        </p:spPr>
      </p:pic>
    </p:spTree>
    <p:extLst>
      <p:ext uri="{BB962C8B-B14F-4D97-AF65-F5344CB8AC3E}">
        <p14:creationId xmlns:p14="http://schemas.microsoft.com/office/powerpoint/2010/main" val="148815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text, map&#10;&#10;Description automatically generated">
            <a:extLst>
              <a:ext uri="{FF2B5EF4-FFF2-40B4-BE49-F238E27FC236}">
                <a16:creationId xmlns:a16="http://schemas.microsoft.com/office/drawing/2014/main" id="{ACA7C20A-A424-4AD5-BF0C-8D67725CE42E}"/>
              </a:ext>
            </a:extLst>
          </p:cNvPr>
          <p:cNvPicPr>
            <a:picLocks noGrp="1" noChangeAspect="1"/>
          </p:cNvPicPr>
          <p:nvPr>
            <p:ph idx="1"/>
          </p:nvPr>
        </p:nvPicPr>
        <p:blipFill>
          <a:blip r:embed="rId2"/>
          <a:stretch>
            <a:fillRect/>
          </a:stretch>
        </p:blipFill>
        <p:spPr>
          <a:xfrm>
            <a:off x="-104595" y="658019"/>
            <a:ext cx="9361816" cy="4944013"/>
          </a:xfrm>
        </p:spPr>
      </p:pic>
    </p:spTree>
    <p:extLst>
      <p:ext uri="{BB962C8B-B14F-4D97-AF65-F5344CB8AC3E}">
        <p14:creationId xmlns:p14="http://schemas.microsoft.com/office/powerpoint/2010/main" val="229708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automatically generated">
            <a:extLst>
              <a:ext uri="{FF2B5EF4-FFF2-40B4-BE49-F238E27FC236}">
                <a16:creationId xmlns:a16="http://schemas.microsoft.com/office/drawing/2014/main" id="{53D85700-8603-4E46-A29E-3340C86740DC}"/>
              </a:ext>
            </a:extLst>
          </p:cNvPr>
          <p:cNvPicPr>
            <a:picLocks noGrp="1" noChangeAspect="1"/>
          </p:cNvPicPr>
          <p:nvPr>
            <p:ph idx="1"/>
          </p:nvPr>
        </p:nvPicPr>
        <p:blipFill>
          <a:blip r:embed="rId2"/>
          <a:stretch>
            <a:fillRect/>
          </a:stretch>
        </p:blipFill>
        <p:spPr>
          <a:xfrm>
            <a:off x="177967" y="1091818"/>
            <a:ext cx="8622970" cy="4311485"/>
          </a:xfrm>
        </p:spPr>
      </p:pic>
    </p:spTree>
    <p:extLst>
      <p:ext uri="{BB962C8B-B14F-4D97-AF65-F5344CB8AC3E}">
        <p14:creationId xmlns:p14="http://schemas.microsoft.com/office/powerpoint/2010/main" val="329980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FC8B4-85D8-4CEA-BD41-B46510F5383A}"/>
              </a:ext>
            </a:extLst>
          </p:cNvPr>
          <p:cNvPicPr>
            <a:picLocks noChangeAspect="1"/>
          </p:cNvPicPr>
          <p:nvPr/>
        </p:nvPicPr>
        <p:blipFill rotWithShape="1">
          <a:blip r:embed="rId2">
            <a:extLst>
              <a:ext uri="{28A0092B-C50C-407E-A947-70E740481C1C}">
                <a14:useLocalDpi xmlns:a14="http://schemas.microsoft.com/office/drawing/2010/main" val="0"/>
              </a:ext>
            </a:extLst>
          </a:blip>
          <a:srcRect t="4919"/>
          <a:stretch/>
        </p:blipFill>
        <p:spPr>
          <a:xfrm>
            <a:off x="-5615" y="-94953"/>
            <a:ext cx="9144000" cy="6955359"/>
          </a:xfrm>
          <a:prstGeom prst="rect">
            <a:avLst/>
          </a:prstGeom>
        </p:spPr>
      </p:pic>
      <p:sp>
        <p:nvSpPr>
          <p:cNvPr id="2" name="Title 1">
            <a:extLst>
              <a:ext uri="{FF2B5EF4-FFF2-40B4-BE49-F238E27FC236}">
                <a16:creationId xmlns:a16="http://schemas.microsoft.com/office/drawing/2014/main" id="{FAAAF8C7-DE62-42DA-B12D-0A659B073CB0}"/>
              </a:ext>
            </a:extLst>
          </p:cNvPr>
          <p:cNvSpPr>
            <a:spLocks noGrp="1"/>
          </p:cNvSpPr>
          <p:nvPr>
            <p:ph type="title"/>
          </p:nvPr>
        </p:nvSpPr>
        <p:spPr>
          <a:xfrm>
            <a:off x="628650" y="268572"/>
            <a:ext cx="7886700" cy="713983"/>
          </a:xfrm>
        </p:spPr>
        <p:txBody>
          <a:bodyPr>
            <a:normAutofit/>
          </a:bodyPr>
          <a:lstStyle/>
          <a:p>
            <a:pPr algn="ctr"/>
            <a:r>
              <a:rPr lang="en-US" sz="4000" b="1">
                <a:latin typeface="+mn-lt"/>
                <a:cs typeface="Calibri Light"/>
              </a:rPr>
              <a:t>Community CARES R&amp;R Basics</a:t>
            </a:r>
            <a:endParaRPr lang="en-US" sz="4000" b="1">
              <a:latin typeface="+mn-lt"/>
            </a:endParaRPr>
          </a:p>
        </p:txBody>
      </p:sp>
      <p:sp>
        <p:nvSpPr>
          <p:cNvPr id="4" name="Content Placeholder 3">
            <a:extLst>
              <a:ext uri="{FF2B5EF4-FFF2-40B4-BE49-F238E27FC236}">
                <a16:creationId xmlns:a16="http://schemas.microsoft.com/office/drawing/2014/main" id="{7FB46D22-8D47-4E1B-9E46-A8BBB4CC4E9E}"/>
              </a:ext>
            </a:extLst>
          </p:cNvPr>
          <p:cNvSpPr>
            <a:spLocks noGrp="1"/>
          </p:cNvSpPr>
          <p:nvPr>
            <p:ph sz="half" idx="2"/>
          </p:nvPr>
        </p:nvSpPr>
        <p:spPr>
          <a:xfrm>
            <a:off x="4619294" y="1070585"/>
            <a:ext cx="4047628" cy="4503738"/>
          </a:xfrm>
        </p:spPr>
        <p:txBody>
          <a:bodyPr vert="horz" lIns="91440" tIns="45720" rIns="91440" bIns="45720" rtlCol="0" anchor="t">
            <a:normAutofit fontScale="55000" lnSpcReduction="20000"/>
          </a:bodyPr>
          <a:lstStyle/>
          <a:p>
            <a:pPr fontAlgn="base"/>
            <a:r>
              <a:rPr lang="en-US" sz="2500" b="0" i="0" u="none" strike="noStrike">
                <a:solidFill>
                  <a:srgbClr val="000000"/>
                </a:solidFill>
                <a:effectLst/>
                <a:latin typeface="Calibri"/>
                <a:cs typeface="Calibri"/>
              </a:rPr>
              <a:t>Applications will be submitted through an online portal available here </a:t>
            </a:r>
            <a:r>
              <a:rPr lang="en-US" sz="2500">
                <a:ea typeface="+mn-lt"/>
                <a:cs typeface="+mn-lt"/>
                <a:hlinkClick r:id="rId3"/>
              </a:rPr>
              <a:t>http://dhhs.ne.gov/CommunityCares</a:t>
            </a:r>
            <a:r>
              <a:rPr lang="en-US" sz="2500">
                <a:ea typeface="+mn-lt"/>
                <a:cs typeface="+mn-lt"/>
              </a:rPr>
              <a:t> </a:t>
            </a:r>
            <a:endParaRPr lang="en-US">
              <a:solidFill>
                <a:srgbClr val="000000"/>
              </a:solidFill>
              <a:latin typeface="Calibri"/>
              <a:cs typeface="Calibri"/>
            </a:endParaRPr>
          </a:p>
          <a:p>
            <a:r>
              <a:rPr lang="en-US" sz="2500" b="0" i="0" u="none" strike="noStrike">
                <a:solidFill>
                  <a:srgbClr val="000000"/>
                </a:solidFill>
                <a:effectLst/>
                <a:latin typeface="Calibri"/>
                <a:cs typeface="Calibri"/>
              </a:rPr>
              <a:t>Applications are</a:t>
            </a:r>
            <a:r>
              <a:rPr lang="en-US" sz="2500">
                <a:solidFill>
                  <a:srgbClr val="000000"/>
                </a:solidFill>
                <a:latin typeface="Calibri"/>
                <a:cs typeface="Calibri"/>
              </a:rPr>
              <a:t> brief, with tight character limits for narrative sections between 500-3,000 characters.</a:t>
            </a:r>
            <a:endParaRPr lang="en-US" sz="2500">
              <a:ea typeface="+mn-lt"/>
              <a:cs typeface="+mn-lt"/>
            </a:endParaRPr>
          </a:p>
          <a:p>
            <a:pPr algn="l">
              <a:buFont typeface="Arial" panose="020B0604020202020204" pitchFamily="34" charset="0"/>
              <a:buChar char="•"/>
            </a:pPr>
            <a:r>
              <a:rPr lang="en-US" sz="2500" b="0" i="0" u="none" strike="noStrike">
                <a:solidFill>
                  <a:srgbClr val="000000"/>
                </a:solidFill>
                <a:effectLst/>
                <a:latin typeface="Calibri"/>
                <a:cs typeface="Calibri"/>
              </a:rPr>
              <a:t>Multiple applications from a community are </a:t>
            </a:r>
            <a:r>
              <a:rPr lang="en-US" sz="2500">
                <a:solidFill>
                  <a:srgbClr val="000000"/>
                </a:solidFill>
                <a:latin typeface="Calibri"/>
                <a:cs typeface="Calibri"/>
              </a:rPr>
              <a:t>possible</a:t>
            </a:r>
            <a:r>
              <a:rPr lang="en-US" sz="2500" b="0" i="0" u="none" strike="noStrike">
                <a:solidFill>
                  <a:srgbClr val="000000"/>
                </a:solidFill>
                <a:effectLst/>
                <a:latin typeface="Calibri"/>
                <a:cs typeface="Calibri"/>
              </a:rPr>
              <a:t>. </a:t>
            </a:r>
            <a:r>
              <a:rPr lang="en-US" sz="2500" b="0" i="0">
                <a:solidFill>
                  <a:srgbClr val="000000"/>
                </a:solidFill>
                <a:effectLst/>
                <a:latin typeface="Calibri"/>
                <a:cs typeface="Calibri"/>
              </a:rPr>
              <a:t>​</a:t>
            </a:r>
            <a:endParaRPr lang="en-US" b="0" i="0">
              <a:solidFill>
                <a:srgbClr val="000000"/>
              </a:solidFill>
              <a:effectLst/>
              <a:latin typeface="Calibri"/>
              <a:cs typeface="Calibri"/>
            </a:endParaRPr>
          </a:p>
          <a:p>
            <a:r>
              <a:rPr lang="en-US" sz="2500">
                <a:solidFill>
                  <a:srgbClr val="000000"/>
                </a:solidFill>
                <a:latin typeface="Calibri"/>
                <a:cs typeface="Calibri"/>
              </a:rPr>
              <a:t>Project </a:t>
            </a:r>
            <a:r>
              <a:rPr lang="en-US" sz="2500" b="1">
                <a:solidFill>
                  <a:srgbClr val="000000"/>
                </a:solidFill>
                <a:latin typeface="Calibri"/>
                <a:cs typeface="Calibri"/>
              </a:rPr>
              <a:t>selection criteria</a:t>
            </a:r>
            <a:r>
              <a:rPr lang="en-US" sz="2500">
                <a:solidFill>
                  <a:srgbClr val="000000"/>
                </a:solidFill>
                <a:latin typeface="Calibri"/>
                <a:cs typeface="Calibri"/>
              </a:rPr>
              <a:t> includes </a:t>
            </a:r>
          </a:p>
          <a:p>
            <a:pPr lvl="1"/>
            <a:r>
              <a:rPr lang="en-US" sz="2100">
                <a:solidFill>
                  <a:srgbClr val="000000"/>
                </a:solidFill>
                <a:latin typeface="Calibri"/>
                <a:cs typeface="Calibri"/>
              </a:rPr>
              <a:t>the applicant’s capacity to deliver needed assistance and responsibly manage federal financial assistance; </a:t>
            </a:r>
          </a:p>
          <a:p>
            <a:pPr lvl="1"/>
            <a:r>
              <a:rPr lang="en-US" sz="2100">
                <a:solidFill>
                  <a:srgbClr val="000000"/>
                </a:solidFill>
                <a:latin typeface="Calibri"/>
                <a:cs typeface="Calibri"/>
              </a:rPr>
              <a:t>applicant’s response to stated needs of children, families and communities in its usual service area; </a:t>
            </a:r>
          </a:p>
          <a:p>
            <a:pPr lvl="1"/>
            <a:r>
              <a:rPr lang="en-US" sz="2100">
                <a:solidFill>
                  <a:srgbClr val="000000"/>
                </a:solidFill>
                <a:latin typeface="Calibri"/>
                <a:cs typeface="Calibri"/>
              </a:rPr>
              <a:t>applicant’s focus on services to higher-risk population(s); and</a:t>
            </a:r>
          </a:p>
          <a:p>
            <a:pPr lvl="1"/>
            <a:r>
              <a:rPr lang="en-US" sz="2100">
                <a:solidFill>
                  <a:srgbClr val="000000"/>
                </a:solidFill>
                <a:latin typeface="Calibri"/>
                <a:cs typeface="Calibri"/>
              </a:rPr>
              <a:t>applicant’s budget.</a:t>
            </a:r>
          </a:p>
          <a:p>
            <a:r>
              <a:rPr lang="en-US" sz="2500">
                <a:solidFill>
                  <a:srgbClr val="000000"/>
                </a:solidFill>
                <a:latin typeface="Calibri"/>
                <a:cs typeface="Calibri"/>
              </a:rPr>
              <a:t>DHHS is committed to prioritizing availability of funding for </a:t>
            </a:r>
            <a:r>
              <a:rPr lang="en-US" sz="2500" b="1">
                <a:solidFill>
                  <a:srgbClr val="000000"/>
                </a:solidFill>
                <a:latin typeface="Calibri"/>
                <a:cs typeface="Calibri"/>
              </a:rPr>
              <a:t>a) underserved communities, and b) applications with a single entity coordinating with partner organizations to streamline assistance to individuals and families in their community. </a:t>
            </a:r>
            <a:endParaRPr lang="en-US" sz="2500" b="1">
              <a:cs typeface="Calibri"/>
            </a:endParaRPr>
          </a:p>
        </p:txBody>
      </p:sp>
      <p:sp>
        <p:nvSpPr>
          <p:cNvPr id="7" name="Content Placeholder 6">
            <a:extLst>
              <a:ext uri="{FF2B5EF4-FFF2-40B4-BE49-F238E27FC236}">
                <a16:creationId xmlns:a16="http://schemas.microsoft.com/office/drawing/2014/main" id="{52AE23FF-ED42-4B6D-90DA-38532C7AA0FA}"/>
              </a:ext>
            </a:extLst>
          </p:cNvPr>
          <p:cNvSpPr>
            <a:spLocks noGrp="1"/>
          </p:cNvSpPr>
          <p:nvPr>
            <p:ph sz="half" idx="1"/>
          </p:nvPr>
        </p:nvSpPr>
        <p:spPr>
          <a:xfrm>
            <a:off x="477078" y="1068067"/>
            <a:ext cx="4020670" cy="4342374"/>
          </a:xfrm>
        </p:spPr>
        <p:txBody>
          <a:bodyPr vert="horz" lIns="91440" tIns="45720" rIns="91440" bIns="45720" rtlCol="0" anchor="t">
            <a:normAutofit fontScale="55000" lnSpcReduction="20000"/>
          </a:bodyPr>
          <a:lstStyle/>
          <a:p>
            <a:pPr fontAlgn="base"/>
            <a:r>
              <a:rPr lang="en-US" b="0" i="0" u="none" strike="noStrike">
                <a:solidFill>
                  <a:srgbClr val="000000"/>
                </a:solidFill>
                <a:effectLst/>
                <a:latin typeface="Calibri"/>
                <a:cs typeface="Calibri"/>
              </a:rPr>
              <a:t>Funding comes from the federal Coronavirus Aid Relief and Economic Security Act (CARES Act) allocated</a:t>
            </a:r>
            <a:r>
              <a:rPr lang="en-US">
                <a:solidFill>
                  <a:srgbClr val="000000"/>
                </a:solidFill>
                <a:latin typeface="Calibri"/>
                <a:cs typeface="Calibri"/>
              </a:rPr>
              <a:t> </a:t>
            </a:r>
            <a:r>
              <a:rPr lang="en-US" b="0" i="0" u="none" strike="noStrike">
                <a:solidFill>
                  <a:srgbClr val="000000"/>
                </a:solidFill>
                <a:effectLst/>
                <a:latin typeface="Calibri"/>
                <a:cs typeface="Calibri"/>
              </a:rPr>
              <a:t>to</a:t>
            </a:r>
            <a:r>
              <a:rPr lang="en-US">
                <a:solidFill>
                  <a:srgbClr val="000000"/>
                </a:solidFill>
                <a:latin typeface="Calibri"/>
                <a:cs typeface="Calibri"/>
              </a:rPr>
              <a:t> </a:t>
            </a:r>
            <a:r>
              <a:rPr lang="en-US" b="0" i="0" u="none" strike="noStrike">
                <a:solidFill>
                  <a:srgbClr val="000000"/>
                </a:solidFill>
                <a:effectLst/>
                <a:latin typeface="Calibri"/>
                <a:cs typeface="Calibri"/>
              </a:rPr>
              <a:t>state</a:t>
            </a:r>
            <a:r>
              <a:rPr lang="en-US">
                <a:solidFill>
                  <a:srgbClr val="000000"/>
                </a:solidFill>
                <a:latin typeface="Calibri"/>
                <a:cs typeface="Calibri"/>
              </a:rPr>
              <a:t> </a:t>
            </a:r>
            <a:r>
              <a:rPr lang="en-US" b="0" i="0" u="none" strike="noStrike">
                <a:solidFill>
                  <a:srgbClr val="000000"/>
                </a:solidFill>
                <a:effectLst/>
                <a:latin typeface="Calibri"/>
                <a:cs typeface="Calibri"/>
              </a:rPr>
              <a:t>governments for community-based health and human </a:t>
            </a:r>
            <a:r>
              <a:rPr lang="en-US">
                <a:solidFill>
                  <a:srgbClr val="000000"/>
                </a:solidFill>
                <a:latin typeface="Calibri"/>
                <a:cs typeface="Calibri"/>
              </a:rPr>
              <a:t>service needs</a:t>
            </a:r>
            <a:r>
              <a:rPr lang="en-US" b="0" i="0" u="none" strike="noStrike">
                <a:solidFill>
                  <a:srgbClr val="000000"/>
                </a:solidFill>
                <a:effectLst/>
                <a:latin typeface="Calibri"/>
                <a:cs typeface="Calibri"/>
              </a:rPr>
              <a:t> created by COVID-19. </a:t>
            </a:r>
            <a:r>
              <a:rPr lang="en-US" b="0" i="0">
                <a:solidFill>
                  <a:srgbClr val="000000"/>
                </a:solidFill>
                <a:effectLst/>
                <a:latin typeface="Calibri"/>
                <a:cs typeface="Calibri"/>
              </a:rPr>
              <a:t>​</a:t>
            </a:r>
            <a:r>
              <a:rPr lang="en-US">
                <a:solidFill>
                  <a:srgbClr val="000000"/>
                </a:solidFill>
                <a:latin typeface="Calibri"/>
                <a:cs typeface="Calibri"/>
              </a:rPr>
              <a:t>Nebraska DHHS has three (3) separate applications currently available under the Community CARES umbrella. Response and Recovery (R&amp;R) is one of the three.</a:t>
            </a:r>
            <a:endParaRPr lang="en-US" b="0" i="0">
              <a:solidFill>
                <a:srgbClr val="000000"/>
              </a:solidFill>
              <a:effectLst/>
              <a:latin typeface="Calibri"/>
              <a:cs typeface="Calibri"/>
            </a:endParaRPr>
          </a:p>
          <a:p>
            <a:pPr lvl="1"/>
            <a:r>
              <a:rPr lang="en-US">
                <a:solidFill>
                  <a:srgbClr val="000000"/>
                </a:solidFill>
                <a:latin typeface="Calibri"/>
                <a:cs typeface="Calibri"/>
              </a:rPr>
              <a:t>Organizations may apply for any or all three grant programs if they meet eligibility criteria specified by each grant program. </a:t>
            </a:r>
          </a:p>
          <a:p>
            <a:pPr algn="l" rtl="0" fontAlgn="base">
              <a:buFont typeface="Arial" panose="020B0604020202020204" pitchFamily="34" charset="0"/>
              <a:buChar char="•"/>
            </a:pPr>
            <a:r>
              <a:rPr lang="en-US" b="0" i="0" u="none" strike="noStrike">
                <a:solidFill>
                  <a:srgbClr val="000000"/>
                </a:solidFill>
                <a:effectLst/>
                <a:latin typeface="Calibri"/>
                <a:cs typeface="Calibri"/>
              </a:rPr>
              <a:t>Applications for R&amp;R open on July 1st and are </a:t>
            </a:r>
            <a:r>
              <a:rPr lang="en-US" b="1" i="0" u="none" strike="noStrike">
                <a:solidFill>
                  <a:srgbClr val="FF0000"/>
                </a:solidFill>
                <a:effectLst/>
                <a:latin typeface="Calibri"/>
                <a:cs typeface="Calibri"/>
              </a:rPr>
              <a:t>Due July 8, 2020.</a:t>
            </a:r>
            <a:r>
              <a:rPr lang="en-US" b="0" i="0" u="none" strike="noStrike">
                <a:solidFill>
                  <a:srgbClr val="FF0000"/>
                </a:solidFill>
                <a:effectLst/>
                <a:latin typeface="Calibri"/>
                <a:cs typeface="Calibri"/>
              </a:rPr>
              <a:t> </a:t>
            </a:r>
            <a:r>
              <a:rPr lang="en-US" b="0" i="0">
                <a:solidFill>
                  <a:srgbClr val="000000"/>
                </a:solidFill>
                <a:effectLst/>
                <a:latin typeface="Calibri"/>
                <a:cs typeface="Calibri"/>
              </a:rPr>
              <a:t>​</a:t>
            </a:r>
          </a:p>
          <a:p>
            <a:pPr fontAlgn="base"/>
            <a:r>
              <a:rPr lang="en-US" b="0" i="0" u="none" strike="noStrike">
                <a:solidFill>
                  <a:srgbClr val="000000"/>
                </a:solidFill>
                <a:effectLst/>
                <a:latin typeface="Calibri"/>
                <a:cs typeface="Calibri"/>
              </a:rPr>
              <a:t>Award amount will range between $50,000 and $2,000,000 maximum</a:t>
            </a:r>
            <a:r>
              <a:rPr lang="en-US">
                <a:solidFill>
                  <a:srgbClr val="000000"/>
                </a:solidFill>
                <a:latin typeface="Calibri"/>
                <a:cs typeface="Calibri"/>
              </a:rPr>
              <a:t>, per entity</a:t>
            </a:r>
            <a:r>
              <a:rPr lang="en-US" b="0" i="0">
                <a:solidFill>
                  <a:srgbClr val="000000"/>
                </a:solidFill>
                <a:effectLst/>
                <a:latin typeface="Calibri"/>
                <a:cs typeface="Calibri"/>
              </a:rPr>
              <a:t>​</a:t>
            </a:r>
          </a:p>
          <a:p>
            <a:pPr algn="l" rtl="0" fontAlgn="base">
              <a:buFont typeface="Arial" panose="020B0604020202020204" pitchFamily="34" charset="0"/>
              <a:buChar char="•"/>
            </a:pPr>
            <a:r>
              <a:rPr lang="en-US" b="0" i="0" u="none" strike="noStrike">
                <a:solidFill>
                  <a:srgbClr val="000000"/>
                </a:solidFill>
                <a:effectLst/>
                <a:latin typeface="Calibri"/>
                <a:cs typeface="Calibri"/>
              </a:rPr>
              <a:t>Total amount allocated to the R&amp;R grant program is $43 million</a:t>
            </a:r>
            <a:r>
              <a:rPr lang="en-US" b="0" i="0">
                <a:solidFill>
                  <a:srgbClr val="000000"/>
                </a:solidFill>
                <a:effectLst/>
                <a:latin typeface="Calibri"/>
                <a:cs typeface="Calibri"/>
              </a:rPr>
              <a:t>​</a:t>
            </a:r>
          </a:p>
          <a:p>
            <a:r>
              <a:rPr lang="en-US">
                <a:solidFill>
                  <a:srgbClr val="000000"/>
                </a:solidFill>
                <a:latin typeface="Calibri"/>
                <a:cs typeface="Calibri"/>
              </a:rPr>
              <a:t>Awards to be announced mid-July and funds to be expended by December 30, 2020.</a:t>
            </a:r>
            <a:endParaRPr lang="en-US" b="0" i="0">
              <a:solidFill>
                <a:srgbClr val="000000"/>
              </a:solidFill>
              <a:effectLst/>
              <a:latin typeface="Calibri"/>
              <a:cs typeface="Calibri"/>
            </a:endParaRPr>
          </a:p>
          <a:p>
            <a:pPr fontAlgn="base"/>
            <a:endParaRPr lang="en-US" sz="1200">
              <a:cs typeface="Calibri"/>
            </a:endParaRPr>
          </a:p>
          <a:p>
            <a:endParaRPr lang="en-US" sz="1200">
              <a:cs typeface="Calibri"/>
            </a:endParaRPr>
          </a:p>
        </p:txBody>
      </p:sp>
    </p:spTree>
    <p:extLst>
      <p:ext uri="{BB962C8B-B14F-4D97-AF65-F5344CB8AC3E}">
        <p14:creationId xmlns:p14="http://schemas.microsoft.com/office/powerpoint/2010/main" val="2514085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SourceURL xmlns="a0a068f4-6712-48ec-a20f-1de656eaa10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1E24B2F95E5F4E875E0D91393FFE18" ma:contentTypeVersion="13" ma:contentTypeDescription="Create a new document." ma:contentTypeScope="" ma:versionID="b85a16b0b62b36a54b913890b75c3b4e">
  <xsd:schema xmlns:xsd="http://www.w3.org/2001/XMLSchema" xmlns:xs="http://www.w3.org/2001/XMLSchema" xmlns:p="http://schemas.microsoft.com/office/2006/metadata/properties" xmlns:ns2="a0a068f4-6712-48ec-a20f-1de656eaa10e" xmlns:ns3="f91effe1-71ed-4fb6-9e64-44cf3223fcfb" targetNamespace="http://schemas.microsoft.com/office/2006/metadata/properties" ma:root="true" ma:fieldsID="d6f05e49a22eafa737a5370499ab9d8f" ns2:_="" ns3:_="">
    <xsd:import namespace="a0a068f4-6712-48ec-a20f-1de656eaa10e"/>
    <xsd:import namespace="f91effe1-71ed-4fb6-9e64-44cf3223fcfb"/>
    <xsd:element name="properties">
      <xsd:complexType>
        <xsd:sequence>
          <xsd:element name="documentManagement">
            <xsd:complexType>
              <xsd:all>
                <xsd:element ref="ns2:MigrationSourceURL"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a068f4-6712-48ec-a20f-1de656eaa10e" elementFormDefault="qualified">
    <xsd:import namespace="http://schemas.microsoft.com/office/2006/documentManagement/types"/>
    <xsd:import namespace="http://schemas.microsoft.com/office/infopath/2007/PartnerControls"/>
    <xsd:element name="MigrationSourceURL" ma:index="8" nillable="true" ma:displayName="MigrationSourceURL" ma:internalName="MigrationSourceURL">
      <xsd:simpleType>
        <xsd:restriction base="dms:Note">
          <xsd:maxLength value="255"/>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1effe1-71ed-4fb6-9e64-44cf3223fcfb"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AC211E-760F-4DED-82E4-55C138EEFD46}">
  <ds:schemaRefs>
    <ds:schemaRef ds:uri="http://schemas.microsoft.com/office/2006/metadata/properties"/>
    <ds:schemaRef ds:uri="http://schemas.microsoft.com/office/infopath/2007/PartnerControls"/>
    <ds:schemaRef ds:uri="a0a068f4-6712-48ec-a20f-1de656eaa10e"/>
  </ds:schemaRefs>
</ds:datastoreItem>
</file>

<file path=customXml/itemProps2.xml><?xml version="1.0" encoding="utf-8"?>
<ds:datastoreItem xmlns:ds="http://schemas.openxmlformats.org/officeDocument/2006/customXml" ds:itemID="{5D506636-DBD5-4CA8-BC8D-3800DCC4AEF2}">
  <ds:schemaRefs>
    <ds:schemaRef ds:uri="http://schemas.microsoft.com/sharepoint/v3/contenttype/forms"/>
  </ds:schemaRefs>
</ds:datastoreItem>
</file>

<file path=customXml/itemProps3.xml><?xml version="1.0" encoding="utf-8"?>
<ds:datastoreItem xmlns:ds="http://schemas.openxmlformats.org/officeDocument/2006/customXml" ds:itemID="{6CFC9E85-E9D5-4A1E-BEAD-32DB371CB0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a068f4-6712-48ec-a20f-1de656eaa10e"/>
    <ds:schemaRef ds:uri="f91effe1-71ed-4fb6-9e64-44cf3223fc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Letter Paper (8.5x11 in)</PresentationFormat>
  <Slides>37</Slides>
  <Notes>2</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 </vt:lpstr>
      <vt:lpstr>Community CARES Response and  Recovery Grant Opportunity</vt:lpstr>
      <vt:lpstr>Outline for today’s webinar </vt:lpstr>
      <vt:lpstr>Purpose of Community CARES Response and Recovery Grant (R&amp;R)</vt:lpstr>
      <vt:lpstr>PowerPoint Presentation</vt:lpstr>
      <vt:lpstr>PowerPoint Presentation</vt:lpstr>
      <vt:lpstr>PowerPoint Presentation</vt:lpstr>
      <vt:lpstr>PowerPoint Presentation</vt:lpstr>
      <vt:lpstr>Community CARES R&amp;R Basics</vt:lpstr>
      <vt:lpstr>PowerPoint Presentation</vt:lpstr>
      <vt:lpstr>Eligibility Criteria</vt:lpstr>
      <vt:lpstr>PowerPoint Presentation</vt:lpstr>
      <vt:lpstr>Eligible Use of Funds </vt:lpstr>
      <vt:lpstr>PowerPoint Presentation</vt:lpstr>
      <vt:lpstr>Talk with your community  and assess your needs </vt:lpstr>
      <vt:lpstr>Use Data To Show Need and Impact</vt:lpstr>
      <vt:lpstr>COVID-19 Playbooks</vt:lpstr>
      <vt:lpstr>HOUSING NEEDS </vt:lpstr>
      <vt:lpstr>HOUSING COVID-19 RELIEF FUNDS </vt:lpstr>
      <vt:lpstr>PowerPoint Presentation</vt:lpstr>
      <vt:lpstr>HOUSING RESPONSE – Private Funds  </vt:lpstr>
      <vt:lpstr>PowerPoint Presentation</vt:lpstr>
      <vt:lpstr>Budget FAQs</vt:lpstr>
      <vt:lpstr>Budget Narrative</vt:lpstr>
      <vt:lpstr>PowerPoint Presentation</vt:lpstr>
      <vt:lpstr>PowerPoint Presentation</vt:lpstr>
      <vt:lpstr>Reporting &amp; Audit Requirements</vt:lpstr>
      <vt:lpstr>PowerPoint Presentation</vt:lpstr>
      <vt:lpstr>Performance Plan </vt:lpstr>
      <vt:lpstr>PowerPoint Presentation</vt:lpstr>
      <vt:lpstr>Application Portal Tips  </vt:lpstr>
      <vt:lpstr>Application Portal Tips</vt:lpstr>
      <vt:lpstr>Submitting Your Application</vt:lpstr>
      <vt:lpstr>Requirements</vt:lpstr>
      <vt:lpstr>PowerPoint Presentation</vt:lpstr>
      <vt:lpstr>Support for Application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Thielen</dc:creator>
  <cp:revision>3</cp:revision>
  <cp:lastPrinted>2019-01-14T20:46:49Z</cp:lastPrinted>
  <dcterms:created xsi:type="dcterms:W3CDTF">2018-05-02T16:37:40Z</dcterms:created>
  <dcterms:modified xsi:type="dcterms:W3CDTF">2020-07-01T18:28:16Z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0x0101005D1E24B2F95E5F4E875E0D91393FFE18</vt:lpwstr>
  </property>
</Properties>
</file>