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5.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4.xml" ContentType="application/vnd.openxmlformats-officedocument.presentationml.notesSlide+xml"/>
  <Override PartName="/ppt/tags/tag27.xml" ContentType="application/vnd.openxmlformats-officedocument.presentationml.tags+xml"/>
  <Override PartName="/ppt/notesSlides/notesSlide5.xml" ContentType="application/vnd.openxmlformats-officedocument.presentationml.notesSlide+xml"/>
  <Override PartName="/ppt/tags/tag28.xml" ContentType="application/vnd.openxmlformats-officedocument.presentationml.tags+xml"/>
  <Override PartName="/ppt/notesSlides/notesSlide6.xml" ContentType="application/vnd.openxmlformats-officedocument.presentationml.notesSlide+xml"/>
  <Override PartName="/ppt/tags/tag29.xml" ContentType="application/vnd.openxmlformats-officedocument.presentationml.tags+xml"/>
  <Override PartName="/ppt/notesSlides/notesSlide7.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8.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9.xml" ContentType="application/vnd.openxmlformats-officedocument.presentationml.notesSlide+xml"/>
  <Override PartName="/ppt/tags/tag45.xml" ContentType="application/vnd.openxmlformats-officedocument.presentationml.tags+xml"/>
  <Override PartName="/ppt/notesSlides/notesSlide10.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3.xml" ContentType="application/vnd.openxmlformats-officedocument.presentationml.notesSlide+xml"/>
  <Override PartName="/ppt/tags/tag6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notesSlides/notesSlide17.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8.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notesSlides/notesSlide19.xml" ContentType="application/vnd.openxmlformats-officedocument.presentationml.notesSlide+xml"/>
  <Override PartName="/ppt/tags/tag71.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829" r:id="rId2"/>
    <p:sldMasterId id="2147483832" r:id="rId3"/>
    <p:sldMasterId id="2147483850" r:id="rId4"/>
    <p:sldMasterId id="2147483858" r:id="rId5"/>
    <p:sldMasterId id="2147483867" r:id="rId6"/>
  </p:sldMasterIdLst>
  <p:notesMasterIdLst>
    <p:notesMasterId r:id="rId33"/>
  </p:notesMasterIdLst>
  <p:sldIdLst>
    <p:sldId id="395" r:id="rId7"/>
    <p:sldId id="1069" r:id="rId8"/>
    <p:sldId id="1056" r:id="rId9"/>
    <p:sldId id="1108" r:id="rId10"/>
    <p:sldId id="1063" r:id="rId11"/>
    <p:sldId id="1064" r:id="rId12"/>
    <p:sldId id="1074" r:id="rId13"/>
    <p:sldId id="1072" r:id="rId14"/>
    <p:sldId id="1066" r:id="rId15"/>
    <p:sldId id="1068" r:id="rId16"/>
    <p:sldId id="1070" r:id="rId17"/>
    <p:sldId id="1029" r:id="rId18"/>
    <p:sldId id="1081" r:id="rId19"/>
    <p:sldId id="1002" r:id="rId20"/>
    <p:sldId id="1049" r:id="rId21"/>
    <p:sldId id="1076" r:id="rId22"/>
    <p:sldId id="1078" r:id="rId23"/>
    <p:sldId id="1079" r:id="rId24"/>
    <p:sldId id="1050" r:id="rId25"/>
    <p:sldId id="1052" r:id="rId26"/>
    <p:sldId id="1087" r:id="rId27"/>
    <p:sldId id="1032" r:id="rId28"/>
    <p:sldId id="1034" r:id="rId29"/>
    <p:sldId id="1035" r:id="rId30"/>
    <p:sldId id="1084" r:id="rId31"/>
    <p:sldId id="1100" r:id="rId32"/>
  </p:sldIdLst>
  <p:sldSz cx="9144000" cy="6858000" type="screen4x3"/>
  <p:notesSz cx="7315200" cy="9601200"/>
  <p:custDataLst>
    <p:tags r:id="rId34"/>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jones" initials="n" lastIdx="18" clrIdx="0"/>
  <p:cmAuthor id="1" name="David Phillips" initials="DP" lastIdx="68" clrIdx="1"/>
  <p:cmAuthor id="2" name="Lalitha Vaidyanathan" initials="LV" lastIdx="1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5757"/>
    <a:srgbClr val="555757"/>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2" autoAdjust="0"/>
    <p:restoredTop sz="93609" autoAdjust="0"/>
  </p:normalViewPr>
  <p:slideViewPr>
    <p:cSldViewPr>
      <p:cViewPr>
        <p:scale>
          <a:sx n="60" d="100"/>
          <a:sy n="60" d="100"/>
        </p:scale>
        <p:origin x="-1212" y="-612"/>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gs" Target="tags/tag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04C111D7-87EF-4B94-A3BD-1A1E978D9760}" type="datetimeFigureOut">
              <a:rPr lang="en-US" smtClean="0"/>
              <a:pPr/>
              <a:t>9/16/2014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AF25456D-0D34-4444-86F0-D6F330265127}" type="slidenum">
              <a:rPr lang="en-US" smtClean="0"/>
              <a:pPr/>
              <a:t>‹#›</a:t>
            </a:fld>
            <a:endParaRPr lang="en-US" dirty="0"/>
          </a:p>
        </p:txBody>
      </p:sp>
    </p:spTree>
    <p:extLst>
      <p:ext uri="{BB962C8B-B14F-4D97-AF65-F5344CB8AC3E}">
        <p14:creationId xmlns:p14="http://schemas.microsoft.com/office/powerpoint/2010/main" val="92459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theharwoodinstitute.org/wp-content/uploads/2013/10/CommunityRhythmsReport.pdf"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www.theharwoodinstitute.org/2013/12/the-sweet-spot-of-public-life-public-capital-the-conditions-for-chang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25456D-0D34-4444-86F0-D6F330265127}" type="slidenum">
              <a:rPr lang="en-US" smtClean="0"/>
              <a:pPr/>
              <a:t>1</a:t>
            </a:fld>
            <a:endParaRPr lang="en-US" dirty="0"/>
          </a:p>
        </p:txBody>
      </p:sp>
    </p:spTree>
    <p:extLst>
      <p:ext uri="{BB962C8B-B14F-4D97-AF65-F5344CB8AC3E}">
        <p14:creationId xmlns:p14="http://schemas.microsoft.com/office/powerpoint/2010/main" val="845529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11</a:t>
            </a:fld>
            <a:endParaRPr lang="en-US" dirty="0"/>
          </a:p>
        </p:txBody>
      </p:sp>
    </p:spTree>
    <p:extLst>
      <p:ext uri="{BB962C8B-B14F-4D97-AF65-F5344CB8AC3E}">
        <p14:creationId xmlns:p14="http://schemas.microsoft.com/office/powerpoint/2010/main" val="1261406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25456D-0D34-4444-86F0-D6F330265127}" type="slidenum">
              <a:rPr lang="en-US" smtClean="0"/>
              <a:pPr/>
              <a:t>12</a:t>
            </a:fld>
            <a:endParaRPr lang="en-US" dirty="0"/>
          </a:p>
        </p:txBody>
      </p:sp>
    </p:spTree>
    <p:extLst>
      <p:ext uri="{BB962C8B-B14F-4D97-AF65-F5344CB8AC3E}">
        <p14:creationId xmlns:p14="http://schemas.microsoft.com/office/powerpoint/2010/main" val="3157371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13</a:t>
            </a:fld>
            <a:endParaRPr lang="en-US" dirty="0"/>
          </a:p>
        </p:txBody>
      </p:sp>
    </p:spTree>
    <p:extLst>
      <p:ext uri="{BB962C8B-B14F-4D97-AF65-F5344CB8AC3E}">
        <p14:creationId xmlns:p14="http://schemas.microsoft.com/office/powerpoint/2010/main" val="445590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311"/>
              </a:spcAft>
              <a:buFont typeface="+mj-lt"/>
              <a:buNone/>
              <a:defRPr/>
            </a:pPr>
            <a:r>
              <a:rPr lang="en-US" b="1" dirty="0" smtClean="0"/>
              <a:t>EMPHASIZE THIS IS HAPPENING ACROSS SECTORS</a:t>
            </a:r>
          </a:p>
          <a:p>
            <a:pPr marL="237127" indent="-237127">
              <a:spcAft>
                <a:spcPts val="311"/>
              </a:spcAft>
              <a:buFont typeface="+mj-lt"/>
              <a:buAutoNum type="arabicPeriod"/>
              <a:defRPr/>
            </a:pPr>
            <a:r>
              <a:rPr lang="en-US" b="1" dirty="0" smtClean="0"/>
              <a:t>Guide Vision and Strategy</a:t>
            </a:r>
            <a:r>
              <a:rPr lang="en-US" dirty="0" smtClean="0"/>
              <a:t>: </a:t>
            </a:r>
            <a:r>
              <a:rPr lang="en-US" dirty="0">
                <a:latin typeface="Arial" pitchFamily="34" charset="0"/>
                <a:cs typeface="Arial" pitchFamily="34" charset="0"/>
              </a:rPr>
              <a:t>Build a common understanding of the problem;  Provide strategic guidance to develop a common agenda </a:t>
            </a:r>
          </a:p>
          <a:p>
            <a:pPr marL="237127" indent="-237127">
              <a:spcAft>
                <a:spcPts val="311"/>
              </a:spcAft>
              <a:buFont typeface="+mj-lt"/>
              <a:buAutoNum type="arabicPeriod"/>
              <a:defRPr/>
            </a:pPr>
            <a:r>
              <a:rPr lang="en-US" b="1" dirty="0">
                <a:latin typeface="Arial" pitchFamily="34" charset="0"/>
                <a:cs typeface="Arial" pitchFamily="34" charset="0"/>
              </a:rPr>
              <a:t>Support Aligned Activities</a:t>
            </a:r>
            <a:r>
              <a:rPr lang="en-US" dirty="0">
                <a:latin typeface="Arial" pitchFamily="34" charset="0"/>
                <a:cs typeface="Arial" pitchFamily="34" charset="0"/>
              </a:rPr>
              <a:t>: Convene external stakeholders to do mutually reinforcing activities; Facilitate communication and collaboration; Catalyze or incubate new initiatives</a:t>
            </a:r>
          </a:p>
          <a:p>
            <a:pPr marL="237127" indent="-237127">
              <a:spcAft>
                <a:spcPts val="311"/>
              </a:spcAft>
              <a:buFont typeface="+mj-lt"/>
              <a:buAutoNum type="arabicPeriod"/>
              <a:defRPr/>
            </a:pPr>
            <a:r>
              <a:rPr lang="en-US" b="1" dirty="0">
                <a:latin typeface="Arial" pitchFamily="34" charset="0"/>
                <a:cs typeface="Arial" pitchFamily="34" charset="0"/>
              </a:rPr>
              <a:t>Establish Shared Measurement Practices</a:t>
            </a:r>
            <a:r>
              <a:rPr lang="en-US" dirty="0">
                <a:latin typeface="Arial" pitchFamily="34" charset="0"/>
                <a:cs typeface="Arial" pitchFamily="34" charset="0"/>
              </a:rPr>
              <a:t>: Collect, analyze, interpret, and report data; Catalyze or develop shared measurement systems; Provide technical assistance for building partners’ data capacity</a:t>
            </a:r>
          </a:p>
          <a:p>
            <a:pPr marL="237127" indent="-237127">
              <a:spcAft>
                <a:spcPts val="311"/>
              </a:spcAft>
              <a:buFont typeface="+mj-lt"/>
              <a:buAutoNum type="arabicPeriod"/>
              <a:defRPr/>
            </a:pPr>
            <a:r>
              <a:rPr lang="en-US" b="1" dirty="0">
                <a:latin typeface="Arial" pitchFamily="34" charset="0"/>
                <a:cs typeface="Arial" pitchFamily="34" charset="0"/>
              </a:rPr>
              <a:t>Build public will</a:t>
            </a:r>
            <a:r>
              <a:rPr lang="en-US" dirty="0">
                <a:latin typeface="Arial" pitchFamily="34" charset="0"/>
                <a:cs typeface="Arial" pitchFamily="34" charset="0"/>
              </a:rPr>
              <a:t>: Build public will, consensus, and commitment; Create a sense of urgency and articulate a call to action; Support community member engagement activities</a:t>
            </a:r>
          </a:p>
          <a:p>
            <a:pPr marL="237127" indent="-237127" defTabSz="948507">
              <a:spcAft>
                <a:spcPts val="311"/>
              </a:spcAft>
              <a:buFont typeface="+mj-lt"/>
              <a:buAutoNum type="arabicPeriod"/>
              <a:defRPr/>
            </a:pPr>
            <a:r>
              <a:rPr lang="en-US" b="1" dirty="0">
                <a:latin typeface="Arial" pitchFamily="34" charset="0"/>
                <a:cs typeface="Arial" pitchFamily="34" charset="0"/>
              </a:rPr>
              <a:t>Advance policy</a:t>
            </a:r>
            <a:r>
              <a:rPr lang="en-US" dirty="0">
                <a:latin typeface="Arial" pitchFamily="34" charset="0"/>
                <a:cs typeface="Arial" pitchFamily="34" charset="0"/>
              </a:rPr>
              <a:t>: Advocate for an aligned policy agenda</a:t>
            </a:r>
          </a:p>
          <a:p>
            <a:pPr marL="237127" indent="-237127" defTabSz="948507">
              <a:spcAft>
                <a:spcPts val="311"/>
              </a:spcAft>
              <a:buFont typeface="+mj-lt"/>
              <a:buAutoNum type="arabicPeriod"/>
              <a:defRPr/>
            </a:pPr>
            <a:r>
              <a:rPr lang="en-US" b="1" dirty="0">
                <a:latin typeface="Arial" pitchFamily="34" charset="0"/>
                <a:cs typeface="Arial" pitchFamily="34" charset="0"/>
              </a:rPr>
              <a:t>Mobilize Funding: </a:t>
            </a:r>
            <a:r>
              <a:rPr lang="en-US" dirty="0">
                <a:latin typeface="Arial" pitchFamily="34" charset="0"/>
                <a:cs typeface="Arial" pitchFamily="34" charset="0"/>
              </a:rPr>
              <a:t>Mobilize and align public and private funding to support goals</a:t>
            </a:r>
          </a:p>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14</a:t>
            </a:fld>
            <a:endParaRPr lang="en-US" dirty="0"/>
          </a:p>
        </p:txBody>
      </p:sp>
    </p:spTree>
    <p:extLst>
      <p:ext uri="{BB962C8B-B14F-4D97-AF65-F5344CB8AC3E}">
        <p14:creationId xmlns:p14="http://schemas.microsoft.com/office/powerpoint/2010/main" val="4127551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25" name="Shape 325"/>
          <p:cNvSpPr txBox="1">
            <a:spLocks noGrp="1"/>
          </p:cNvSpPr>
          <p:nvPr>
            <p:ph type="body" idx="1"/>
          </p:nvPr>
        </p:nvSpPr>
        <p:spPr>
          <a:xfrm>
            <a:off x="731839" y="4560888"/>
            <a:ext cx="5851523" cy="276944"/>
          </a:xfrm>
          <a:prstGeom prst="rect">
            <a:avLst/>
          </a:prstGeom>
          <a:noFill/>
          <a:ln>
            <a:noFill/>
          </a:ln>
        </p:spPr>
        <p:txBody>
          <a:bodyPr lIns="91412" tIns="45693" rIns="91412" bIns="45693" anchor="t" anchorCtr="0">
            <a:spAutoFit/>
          </a:bodyPr>
          <a:lstStyle/>
          <a:p>
            <a:endParaRPr dirty="0"/>
          </a:p>
        </p:txBody>
      </p:sp>
      <p:sp>
        <p:nvSpPr>
          <p:cNvPr id="326" name="Shape 326"/>
          <p:cNvSpPr txBox="1">
            <a:spLocks noGrp="1"/>
          </p:cNvSpPr>
          <p:nvPr>
            <p:ph type="sldNum" idx="12"/>
          </p:nvPr>
        </p:nvSpPr>
        <p:spPr>
          <a:xfrm>
            <a:off x="4143374" y="9322669"/>
            <a:ext cx="3170237" cy="276944"/>
          </a:xfrm>
          <a:prstGeom prst="rect">
            <a:avLst/>
          </a:prstGeom>
          <a:noFill/>
          <a:ln>
            <a:noFill/>
          </a:ln>
        </p:spPr>
        <p:txBody>
          <a:bodyPr lIns="91412" tIns="45693" rIns="91412" bIns="45693" anchor="b" anchorCtr="0">
            <a:spAutoFit/>
          </a:bodyPr>
          <a:lstStyle/>
          <a:p>
            <a:pPr>
              <a:buSzPct val="25000"/>
            </a:pPr>
            <a:r>
              <a:rPr lang="x-none"/>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w="9525"/>
        </p:spPr>
      </p:sp>
      <p:sp>
        <p:nvSpPr>
          <p:cNvPr id="3" name="Notes Placeholder 2"/>
          <p:cNvSpPr>
            <a:spLocks noGrp="1"/>
          </p:cNvSpPr>
          <p:nvPr>
            <p:ph type="body" idx="1"/>
          </p:nvPr>
        </p:nvSpPr>
        <p:spPr/>
        <p:txBody>
          <a:bodyPr/>
          <a:lstStyle/>
          <a:p>
            <a:pPr>
              <a:defRPr/>
            </a:pPr>
            <a:endParaRPr lang="en-US" dirty="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C3BDD0-7541-43EA-900B-DF0B8942050A}" type="slidenum">
              <a:rPr lang="en-US">
                <a:cs typeface="Arial" charset="0"/>
              </a:rPr>
              <a:pPr fontAlgn="base">
                <a:spcBef>
                  <a:spcPct val="0"/>
                </a:spcBef>
                <a:spcAft>
                  <a:spcPct val="0"/>
                </a:spcAft>
              </a:pPr>
              <a:t>17</a:t>
            </a:fld>
            <a:endParaRPr lang="en-US" dirty="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w="9525"/>
        </p:spPr>
      </p:sp>
      <p:sp>
        <p:nvSpPr>
          <p:cNvPr id="3" name="Notes Placeholder 2"/>
          <p:cNvSpPr>
            <a:spLocks noGrp="1"/>
          </p:cNvSpPr>
          <p:nvPr>
            <p:ph type="body" idx="1"/>
          </p:nvPr>
        </p:nvSpPr>
        <p:spPr/>
        <p:txBody>
          <a:bodyPr/>
          <a:lstStyle/>
          <a:p>
            <a:pPr>
              <a:defRPr/>
            </a:pPr>
            <a:endParaRPr lang="en-US" dirty="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C3BDD0-7541-43EA-900B-DF0B8942050A}" type="slidenum">
              <a:rPr lang="en-US">
                <a:cs typeface="Arial" charset="0"/>
              </a:rPr>
              <a:pPr fontAlgn="base">
                <a:spcBef>
                  <a:spcPct val="0"/>
                </a:spcBef>
                <a:spcAft>
                  <a:spcPct val="0"/>
                </a:spcAft>
              </a:pPr>
              <a:t>18</a:t>
            </a:fld>
            <a:endParaRPr lang="en-US" dirty="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20</a:t>
            </a:fld>
            <a:endParaRPr lang="en-US" dirty="0"/>
          </a:p>
        </p:txBody>
      </p:sp>
    </p:spTree>
    <p:extLst>
      <p:ext uri="{BB962C8B-B14F-4D97-AF65-F5344CB8AC3E}">
        <p14:creationId xmlns:p14="http://schemas.microsoft.com/office/powerpoint/2010/main" val="9034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25456D-0D34-4444-86F0-D6F330265127}" type="slidenum">
              <a:rPr lang="en-US" smtClean="0"/>
              <a:pPr/>
              <a:t>22</a:t>
            </a:fld>
            <a:endParaRPr lang="en-US" dirty="0"/>
          </a:p>
        </p:txBody>
      </p:sp>
    </p:spTree>
    <p:extLst>
      <p:ext uri="{BB962C8B-B14F-4D97-AF65-F5344CB8AC3E}">
        <p14:creationId xmlns:p14="http://schemas.microsoft.com/office/powerpoint/2010/main" val="1938255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  Community ownership</a:t>
            </a:r>
          </a:p>
          <a:p>
            <a:r>
              <a:rPr lang="en-US" sz="1200" b="0" i="0" kern="1200" dirty="0" smtClean="0">
                <a:solidFill>
                  <a:schemeClr val="tx1"/>
                </a:solidFill>
                <a:effectLst/>
                <a:latin typeface="+mn-lt"/>
                <a:ea typeface="+mn-ea"/>
                <a:cs typeface="+mn-cs"/>
              </a:rPr>
              <a:t>An implicit assumption of collective impact is that if the right leaders, professionals, and experts are at the table, and if they examine enough data, they can create a "common agenda" that the community will support. But the success of collective impact depends on genuine ownership by the larger community, and that starts with placing value on both expert knowledge and </a:t>
            </a:r>
            <a:r>
              <a:rPr lang="en-US" sz="1200" b="0" i="1" kern="1200" dirty="0" smtClean="0">
                <a:solidFill>
                  <a:schemeClr val="tx1"/>
                </a:solidFill>
                <a:effectLst/>
                <a:latin typeface="+mn-lt"/>
                <a:ea typeface="+mn-ea"/>
                <a:cs typeface="+mn-cs"/>
              </a:rPr>
              <a:t>public knowledge</a:t>
            </a:r>
            <a:r>
              <a:rPr lang="en-US" sz="1200" b="0" i="0" kern="1200" dirty="0" smtClean="0">
                <a:solidFill>
                  <a:schemeClr val="tx1"/>
                </a:solidFill>
                <a:effectLst/>
                <a:latin typeface="+mn-lt"/>
                <a:ea typeface="+mn-ea"/>
                <a:cs typeface="+mn-cs"/>
              </a:rPr>
              <a:t>, which can come only from authentically engaging the community.</a:t>
            </a:r>
          </a:p>
          <a:p>
            <a:r>
              <a:rPr lang="en-US" sz="1200" b="0" i="0" kern="1200" dirty="0" smtClean="0">
                <a:solidFill>
                  <a:schemeClr val="tx1"/>
                </a:solidFill>
                <a:effectLst/>
                <a:latin typeface="+mn-lt"/>
                <a:ea typeface="+mn-ea"/>
                <a:cs typeface="+mn-cs"/>
              </a:rPr>
              <a:t>The starting point is to determine </a:t>
            </a:r>
            <a:r>
              <a:rPr lang="en-US" sz="1200" b="0" i="1" kern="1200" dirty="0" smtClean="0">
                <a:solidFill>
                  <a:schemeClr val="tx1"/>
                </a:solidFill>
                <a:effectLst/>
                <a:latin typeface="+mn-lt"/>
                <a:ea typeface="+mn-ea"/>
                <a:cs typeface="+mn-cs"/>
              </a:rPr>
              <a:t>shared aspirations</a:t>
            </a:r>
            <a:r>
              <a:rPr lang="en-US" sz="1200" b="0" i="0" kern="1200" dirty="0" smtClean="0">
                <a:solidFill>
                  <a:schemeClr val="tx1"/>
                </a:solidFill>
                <a:effectLst/>
                <a:latin typeface="+mn-lt"/>
                <a:ea typeface="+mn-ea"/>
                <a:cs typeface="+mn-cs"/>
              </a:rPr>
              <a:t> for a community and to know the challenges people face in moving toward those aspirations. Only then can all involved figure out what they need to address and in what ways.</a:t>
            </a:r>
          </a:p>
          <a:p>
            <a:r>
              <a:rPr lang="en-US" sz="1200" b="0" i="0" kern="1200" dirty="0" smtClean="0">
                <a:solidFill>
                  <a:schemeClr val="tx1"/>
                </a:solidFill>
                <a:effectLst/>
                <a:latin typeface="+mn-lt"/>
                <a:ea typeface="+mn-ea"/>
                <a:cs typeface="+mn-cs"/>
              </a:rPr>
              <a:t>2.  Strategies that fit the community</a:t>
            </a:r>
          </a:p>
          <a:p>
            <a:r>
              <a:rPr lang="en-US" sz="1200" b="0" i="0" kern="1200" dirty="0" smtClean="0">
                <a:solidFill>
                  <a:schemeClr val="tx1"/>
                </a:solidFill>
                <a:effectLst/>
                <a:latin typeface="+mn-lt"/>
                <a:ea typeface="+mn-ea"/>
                <a:cs typeface="+mn-cs"/>
              </a:rPr>
              <a:t>Another important characteristic of collective impact is that organizationally aligned strategies will produce measurable progress when teams base them on data, evidence-based decision-making, best practices, and other inputs. But it is important to not confuse a commitment to rigorous analysis with developing strategies that actually fit a local context.</a:t>
            </a:r>
          </a:p>
          <a:p>
            <a:r>
              <a:rPr lang="en-US" sz="1200" b="0" i="0" kern="1200" dirty="0" smtClean="0">
                <a:solidFill>
                  <a:schemeClr val="tx1"/>
                </a:solidFill>
                <a:effectLst/>
                <a:latin typeface="+mn-lt"/>
                <a:ea typeface="+mn-ea"/>
                <a:cs typeface="+mn-cs"/>
              </a:rPr>
              <a:t>Collective impact efforts should actively use public knowledge to drive the definition of a common agenda and to understand what strategies are relevant to the community. Fit also involves knowing that communities go through several stages. It’s important to know what stage a community is in at any given time. There are five stages of community life—which we call </a:t>
            </a:r>
            <a:r>
              <a:rPr lang="en-US" sz="1200" b="0" i="0" u="none" strike="noStrike" kern="1200" dirty="0" smtClean="0">
                <a:solidFill>
                  <a:schemeClr val="tx1"/>
                </a:solidFill>
                <a:effectLst/>
                <a:latin typeface="+mn-lt"/>
                <a:ea typeface="+mn-ea"/>
                <a:cs typeface="+mn-cs"/>
                <a:hlinkClick r:id="rId3"/>
              </a:rPr>
              <a:t>Community Rhythms</a:t>
            </a:r>
            <a:r>
              <a:rPr lang="en-US" sz="1200" b="0" i="0" kern="1200" dirty="0" smtClean="0">
                <a:solidFill>
                  <a:schemeClr val="tx1"/>
                </a:solidFill>
                <a:effectLst/>
                <a:latin typeface="+mn-lt"/>
                <a:ea typeface="+mn-ea"/>
                <a:cs typeface="+mn-cs"/>
              </a:rPr>
              <a:t>—that help to explain why some communities move faster and others slower when it comes to change. Each stage has its own implications, or do's and don'ts, for creating change. When community actors have public knowledge and know its community rhythm, they can determine and drive strategies that will </a:t>
            </a:r>
            <a:r>
              <a:rPr lang="en-US" sz="1200" b="0" i="1" kern="1200" dirty="0" smtClean="0">
                <a:solidFill>
                  <a:schemeClr val="tx1"/>
                </a:solidFill>
                <a:effectLst/>
                <a:latin typeface="+mn-lt"/>
                <a:ea typeface="+mn-ea"/>
                <a:cs typeface="+mn-cs"/>
              </a:rPr>
              <a:t>fit</a:t>
            </a:r>
            <a:r>
              <a:rPr lang="en-US" sz="1200" b="0" i="0" kern="1200" dirty="0" smtClean="0">
                <a:solidFill>
                  <a:schemeClr val="tx1"/>
                </a:solidFill>
                <a:effectLst/>
                <a:latin typeface="+mn-lt"/>
                <a:ea typeface="+mn-ea"/>
                <a:cs typeface="+mn-cs"/>
              </a:rPr>
              <a:t> the local context.</a:t>
            </a:r>
          </a:p>
          <a:p>
            <a:r>
              <a:rPr lang="en-US" sz="1200" b="0" i="0" kern="1200" dirty="0" smtClean="0">
                <a:solidFill>
                  <a:schemeClr val="tx1"/>
                </a:solidFill>
                <a:effectLst/>
                <a:latin typeface="+mn-lt"/>
                <a:ea typeface="+mn-ea"/>
                <a:cs typeface="+mn-cs"/>
              </a:rPr>
              <a:t>3.  A sustainable enabling environment</a:t>
            </a:r>
          </a:p>
          <a:p>
            <a:r>
              <a:rPr lang="en-US" sz="1200" b="0" i="0" kern="1200" dirty="0" smtClean="0">
                <a:solidFill>
                  <a:schemeClr val="tx1"/>
                </a:solidFill>
                <a:effectLst/>
                <a:latin typeface="+mn-lt"/>
                <a:ea typeface="+mn-ea"/>
                <a:cs typeface="+mn-cs"/>
              </a:rPr>
              <a:t>To forge a sense of possibility and a pathway, it is critical to create the right enabling environment in a community. This means focusing on the underlying conditions in a community that allow change to occur—and for the community itself to change how it works together. (The leaders in Battle Creek were wrestling with this.)</a:t>
            </a:r>
          </a:p>
          <a:p>
            <a:r>
              <a:rPr lang="en-US" sz="1200" b="0" i="0" kern="1200" dirty="0" smtClean="0">
                <a:solidFill>
                  <a:schemeClr val="tx1"/>
                </a:solidFill>
                <a:effectLst/>
                <a:latin typeface="+mn-lt"/>
                <a:ea typeface="+mn-ea"/>
                <a:cs typeface="+mn-cs"/>
              </a:rPr>
              <a:t>There are </a:t>
            </a:r>
            <a:r>
              <a:rPr lang="en-US" sz="1200" b="0" i="0" u="none" strike="noStrike" kern="1200" dirty="0" smtClean="0">
                <a:solidFill>
                  <a:schemeClr val="tx1"/>
                </a:solidFill>
                <a:effectLst/>
                <a:latin typeface="+mn-lt"/>
                <a:ea typeface="+mn-ea"/>
                <a:cs typeface="+mn-cs"/>
                <a:hlinkClick r:id="rId4"/>
              </a:rPr>
              <a:t>nine essential factors</a:t>
            </a:r>
            <a:r>
              <a:rPr lang="en-US" sz="1200" b="0" i="0" kern="1200" dirty="0" smtClean="0">
                <a:solidFill>
                  <a:schemeClr val="tx1"/>
                </a:solidFill>
                <a:effectLst/>
                <a:latin typeface="+mn-lt"/>
                <a:ea typeface="+mn-ea"/>
                <a:cs typeface="+mn-cs"/>
              </a:rPr>
              <a:t>, which, together, form what I call “public capital” and create a community's enabling environment. These include different layers of leadership in a community, norms for interaction, the presence of multiple groups that span boundaries and bring people together, conscious community conversation, and networks for learning and innovation. The good news is that communities can proactively create these conditions; however, they must do so with </a:t>
            </a:r>
            <a:r>
              <a:rPr lang="en-US" sz="1200" b="0" i="1" kern="1200" dirty="0" smtClean="0">
                <a:solidFill>
                  <a:schemeClr val="tx1"/>
                </a:solidFill>
                <a:effectLst/>
                <a:latin typeface="+mn-lt"/>
                <a:ea typeface="+mn-ea"/>
                <a:cs typeface="+mn-cs"/>
              </a:rPr>
              <a:t>intention</a:t>
            </a:r>
            <a:r>
              <a:rPr lang="en-US" sz="1200" b="0" i="0" kern="1200" dirty="0" smtClean="0">
                <a:solidFill>
                  <a:schemeClr val="tx1"/>
                </a:solidFill>
                <a:effectLst/>
                <a:latin typeface="+mn-lt"/>
                <a:ea typeface="+mn-ea"/>
                <a:cs typeface="+mn-cs"/>
              </a:rPr>
              <a:t>. The trick is to focus on a particular "sweet spot": Develop strategies that move the needle on an issue and—simultaneously—build the underlying conditions for change.</a:t>
            </a:r>
          </a:p>
          <a:p>
            <a:r>
              <a:rPr lang="en-US" sz="1200" b="0" i="0" kern="1200" dirty="0" smtClean="0">
                <a:solidFill>
                  <a:schemeClr val="tx1"/>
                </a:solidFill>
                <a:effectLst/>
                <a:latin typeface="+mn-lt"/>
                <a:ea typeface="+mn-ea"/>
                <a:cs typeface="+mn-cs"/>
              </a:rPr>
              <a:t>4.  A focus on impact and belief</a:t>
            </a:r>
          </a:p>
          <a:p>
            <a:r>
              <a:rPr lang="en-US" sz="1200" b="0" i="0" kern="1200" dirty="0" smtClean="0">
                <a:solidFill>
                  <a:schemeClr val="tx1"/>
                </a:solidFill>
                <a:effectLst/>
                <a:latin typeface="+mn-lt"/>
                <a:ea typeface="+mn-ea"/>
                <a:cs typeface="+mn-cs"/>
              </a:rPr>
              <a:t>The chief calling card of a collective impact approach is </a:t>
            </a:r>
            <a:r>
              <a:rPr lang="en-US" sz="1200" b="0" i="1" kern="1200" dirty="0" smtClean="0">
                <a:solidFill>
                  <a:schemeClr val="tx1"/>
                </a:solidFill>
                <a:effectLst/>
                <a:latin typeface="+mn-lt"/>
                <a:ea typeface="+mn-ea"/>
                <a:cs typeface="+mn-cs"/>
              </a:rPr>
              <a:t>impact</a:t>
            </a:r>
            <a:r>
              <a:rPr lang="en-US" sz="1200" b="0" i="0" kern="1200" dirty="0" smtClean="0">
                <a:solidFill>
                  <a:schemeClr val="tx1"/>
                </a:solidFill>
                <a:effectLst/>
                <a:latin typeface="+mn-lt"/>
                <a:ea typeface="+mn-ea"/>
                <a:cs typeface="+mn-cs"/>
              </a:rPr>
              <a:t>. Yet, surprising though it may be, the intense focus on impact alone is not enough to create that desired goal. Another necessary ingredient is belief.</a:t>
            </a:r>
          </a:p>
          <a:p>
            <a:r>
              <a:rPr lang="en-US" sz="1200" b="0" i="0" kern="1200" dirty="0" smtClean="0">
                <a:solidFill>
                  <a:schemeClr val="tx1"/>
                </a:solidFill>
                <a:effectLst/>
                <a:latin typeface="+mn-lt"/>
                <a:ea typeface="+mn-ea"/>
                <a:cs typeface="+mn-cs"/>
              </a:rPr>
              <a:t>Belief, after all, is that intangible factor that prompts and prods people to step forward and engage; makes people willing to join with others; and connects people’s self-interests with others’ and, at times, transcends them. Belief arises when people feel they are part of something bigger than themselves. How we structure collective impact efforts can either enlarge or diminish people's belief.</a:t>
            </a:r>
          </a:p>
          <a:p>
            <a:r>
              <a:rPr lang="en-US" sz="1200" b="0" i="0" kern="1200" dirty="0" smtClean="0">
                <a:solidFill>
                  <a:schemeClr val="tx1"/>
                </a:solidFill>
                <a:effectLst/>
                <a:latin typeface="+mn-lt"/>
                <a:ea typeface="+mn-ea"/>
                <a:cs typeface="+mn-cs"/>
              </a:rPr>
              <a:t>5.  A story</a:t>
            </a:r>
          </a:p>
          <a:p>
            <a:r>
              <a:rPr lang="en-US" sz="1200" b="0" i="0" kern="1200" dirty="0" smtClean="0">
                <a:solidFill>
                  <a:schemeClr val="tx1"/>
                </a:solidFill>
                <a:effectLst/>
                <a:latin typeface="+mn-lt"/>
                <a:ea typeface="+mn-ea"/>
                <a:cs typeface="+mn-cs"/>
              </a:rPr>
              <a:t>Another characteristic of collective impact is ongoing communications. But traditional aspects of communications strategies are not adequate for addressing the challenge that </a:t>
            </a:r>
            <a:r>
              <a:rPr lang="en-US" sz="1200" b="0" i="1" kern="1200" dirty="0" smtClean="0">
                <a:solidFill>
                  <a:schemeClr val="tx1"/>
                </a:solidFill>
                <a:effectLst/>
                <a:latin typeface="+mn-lt"/>
                <a:ea typeface="+mn-ea"/>
                <a:cs typeface="+mn-cs"/>
              </a:rPr>
              <a:t>narratives</a:t>
            </a:r>
            <a:r>
              <a:rPr lang="en-US" sz="1200" b="0" i="0" kern="1200" dirty="0" smtClean="0">
                <a:solidFill>
                  <a:schemeClr val="tx1"/>
                </a:solidFill>
                <a:effectLst/>
                <a:latin typeface="+mn-lt"/>
                <a:ea typeface="+mn-ea"/>
                <a:cs typeface="+mn-cs"/>
              </a:rPr>
              <a:t> play in a community. This is the story the community tells about itself. And it is this story that helps shape people's mindsets, attitudes, behaviors, and actions. It affects their sense of possibility. My own research and observations reveal that whether a community moves forward or not often depends on its narrative.</a:t>
            </a:r>
          </a:p>
          <a:p>
            <a:r>
              <a:rPr lang="en-US" sz="1200" b="0" i="0" kern="1200" dirty="0" smtClean="0">
                <a:solidFill>
                  <a:schemeClr val="tx1"/>
                </a:solidFill>
                <a:effectLst/>
                <a:latin typeface="+mn-lt"/>
                <a:ea typeface="+mn-ea"/>
                <a:cs typeface="+mn-cs"/>
              </a:rPr>
              <a:t>Any quest to bring about collective impact must involve giving rise to a new, "can-do" narrative. As with collective impact efforts generally, we cannot impose these narratives on a community. They emerge; they bubble up from within a community as genuine efforts of progress and new ways of working together—true proof points—start to take root and spread. What's more, the narrative must unfold over time, giving people a sense that a new trajectory is at work.</a:t>
            </a:r>
          </a:p>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25</a:t>
            </a:fld>
            <a:endParaRPr lang="en-US" dirty="0"/>
          </a:p>
        </p:txBody>
      </p:sp>
    </p:spTree>
    <p:extLst>
      <p:ext uri="{BB962C8B-B14F-4D97-AF65-F5344CB8AC3E}">
        <p14:creationId xmlns:p14="http://schemas.microsoft.com/office/powerpoint/2010/main" val="1561884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22"/>
              </a:spcAft>
            </a:pPr>
            <a:endParaRPr lang="en-US" sz="1700" dirty="0"/>
          </a:p>
        </p:txBody>
      </p:sp>
      <p:sp>
        <p:nvSpPr>
          <p:cNvPr id="4" name="Slide Number Placeholder 3"/>
          <p:cNvSpPr>
            <a:spLocks noGrp="1"/>
          </p:cNvSpPr>
          <p:nvPr>
            <p:ph type="sldNum" sz="quarter" idx="10"/>
          </p:nvPr>
        </p:nvSpPr>
        <p:spPr/>
        <p:txBody>
          <a:bodyPr/>
          <a:lstStyle/>
          <a:p>
            <a:fld id="{FDABB069-24E8-4C37-B8D0-74EF0A81D3A0}" type="slidenum">
              <a:rPr lang="en-US" smtClean="0"/>
              <a:pPr/>
              <a:t>2</a:t>
            </a:fld>
            <a:endParaRPr lang="en-US" dirty="0"/>
          </a:p>
        </p:txBody>
      </p:sp>
    </p:spTree>
    <p:extLst>
      <p:ext uri="{BB962C8B-B14F-4D97-AF65-F5344CB8AC3E}">
        <p14:creationId xmlns:p14="http://schemas.microsoft.com/office/powerpoint/2010/main" val="29020544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19" indent="-177819">
              <a:buFont typeface="Arial" pitchFamily="34" charset="0"/>
              <a:buChar char="•"/>
            </a:pPr>
            <a:r>
              <a:rPr lang="en-US" sz="1700" dirty="0"/>
              <a:t>Well, the folks in New York recognized that this is a COMPLEX problem they’re dealing with, so they decided to use an approach that recognizes that complexity.  They used began using the </a:t>
            </a:r>
            <a:r>
              <a:rPr lang="en-US" sz="1700" i="1" dirty="0"/>
              <a:t>collective impact  </a:t>
            </a:r>
            <a:r>
              <a:rPr lang="en-US" sz="1700" dirty="0"/>
              <a:t>approach a few years ago, and their results thus far are nothing short of astounding.  </a:t>
            </a:r>
          </a:p>
          <a:p>
            <a:pPr marL="652003" lvl="1" indent="-177819">
              <a:buFont typeface="Arial" pitchFamily="34" charset="0"/>
              <a:buChar char="•"/>
            </a:pPr>
            <a:r>
              <a:rPr lang="en-US" sz="1700" dirty="0"/>
              <a:t>From 2010 to 2012</a:t>
            </a:r>
          </a:p>
          <a:p>
            <a:pPr marL="1126187" lvl="2" indent="-177819">
              <a:buFont typeface="Arial" pitchFamily="34" charset="0"/>
              <a:buChar char="•"/>
            </a:pPr>
            <a:r>
              <a:rPr lang="en-US" sz="1700" dirty="0"/>
              <a:t>Juvenile arrests down by 24%</a:t>
            </a:r>
          </a:p>
          <a:p>
            <a:pPr marL="1126187" lvl="2" indent="-177819">
              <a:buFont typeface="Arial" pitchFamily="34" charset="0"/>
              <a:buChar char="•"/>
            </a:pPr>
            <a:r>
              <a:rPr lang="en-US" sz="1700" dirty="0"/>
              <a:t>Juvenile admissions to state placement down 28%</a:t>
            </a:r>
          </a:p>
          <a:p>
            <a:pPr marL="1126187" lvl="2" indent="-177819">
              <a:buFont typeface="Arial" pitchFamily="34" charset="0"/>
              <a:buChar char="•"/>
            </a:pPr>
            <a:r>
              <a:rPr lang="en-US" sz="1700" dirty="0"/>
              <a:t>Number of youth in state custody declined by 45%, all while no negative impact on public safety</a:t>
            </a:r>
          </a:p>
          <a:p>
            <a:pPr marL="948368" lvl="2"/>
            <a:endParaRPr lang="en-US" sz="1700" dirty="0"/>
          </a:p>
          <a:p>
            <a:pPr marL="177819" indent="-177819" defTabSz="948368">
              <a:buFont typeface="Arial" pitchFamily="34" charset="0"/>
              <a:buChar char="•"/>
              <a:defRPr/>
            </a:pPr>
            <a:r>
              <a:rPr lang="en-US" sz="1700" dirty="0"/>
              <a:t>This example is from a state-wide CI effort, but the vast majority of successful CI initiatives we’ve seen are at the city or regional level. </a:t>
            </a:r>
          </a:p>
          <a:p>
            <a:pPr marL="177819" indent="-177819">
              <a:buFont typeface="Arial" pitchFamily="34" charset="0"/>
              <a:buChar char="•"/>
            </a:pPr>
            <a:endParaRPr lang="en-US" sz="1700" dirty="0"/>
          </a:p>
          <a:p>
            <a:pPr marL="177819" indent="-177819">
              <a:buFont typeface="Arial" pitchFamily="34" charset="0"/>
              <a:buChar char="•"/>
            </a:pPr>
            <a:r>
              <a:rPr lang="en-US" sz="1700" dirty="0"/>
              <a:t>And the results in New York are early, and there were a lot of factors that went into the progress I just described.  But I’d suggest that movement on those big indicators is possible through a collective impact approach.  </a:t>
            </a:r>
          </a:p>
          <a:p>
            <a:pPr>
              <a:spcAft>
                <a:spcPts val="600"/>
              </a:spcAft>
            </a:pPr>
            <a:endParaRPr lang="en-US" sz="1800" dirty="0" smtClean="0"/>
          </a:p>
          <a:p>
            <a:pPr>
              <a:spcAft>
                <a:spcPts val="600"/>
              </a:spcAft>
            </a:pPr>
            <a:r>
              <a:rPr lang="en-US" sz="1800" dirty="0" smtClean="0"/>
              <a:t>“Because we worked together on developing values and goals that everybody agreed to, people are now more inclined to act on those values. There is now a shared sense of why we’re doing things and, where we want to drive the system to be. The process of having sat at the same table and gotten to know one another has really changed our work and the level of trust we have in each other.” </a:t>
            </a:r>
          </a:p>
          <a:p>
            <a:r>
              <a:rPr lang="en-US" sz="1800" i="1" dirty="0" smtClean="0">
                <a:solidFill>
                  <a:schemeClr val="accent6">
                    <a:lumMod val="75000"/>
                  </a:schemeClr>
                </a:solidFill>
              </a:rPr>
              <a:t>Gladys Carrion, Commissioner Office of Children and Family Services </a:t>
            </a:r>
            <a:endParaRPr lang="en-US" sz="1800" dirty="0" smtClean="0">
              <a:solidFill>
                <a:schemeClr val="accent6">
                  <a:lumMod val="75000"/>
                </a:schemeClr>
              </a:solidFill>
              <a:latin typeface="Arial (Body)"/>
            </a:endParaRPr>
          </a:p>
          <a:p>
            <a:endParaRPr lang="en-US" sz="1700"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26</a:t>
            </a:fld>
            <a:endParaRPr lang="en-US" dirty="0"/>
          </a:p>
        </p:txBody>
      </p:sp>
    </p:spTree>
    <p:extLst>
      <p:ext uri="{BB962C8B-B14F-4D97-AF65-F5344CB8AC3E}">
        <p14:creationId xmlns:p14="http://schemas.microsoft.com/office/powerpoint/2010/main" val="346865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4AB04B-00BD-4971-AE80-4F1B10EC1E91}"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90501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4</a:t>
            </a:fld>
            <a:endParaRPr lang="en-US" dirty="0"/>
          </a:p>
        </p:txBody>
      </p:sp>
    </p:spTree>
    <p:extLst>
      <p:ext uri="{BB962C8B-B14F-4D97-AF65-F5344CB8AC3E}">
        <p14:creationId xmlns:p14="http://schemas.microsoft.com/office/powerpoint/2010/main" val="2442672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6408" indent="-296408">
              <a:buFont typeface="Arial" pitchFamily="34" charset="0"/>
              <a:buChar char="•"/>
            </a:pPr>
            <a:r>
              <a:rPr lang="en-US" dirty="0" smtClean="0"/>
              <a:t>Technical &gt; Adaptive = </a:t>
            </a:r>
            <a:r>
              <a:rPr lang="en-US" dirty="0"/>
              <a:t>Allowing answers to come from within; Supporting common agenda building, information sharing and coordination/ alignment</a:t>
            </a:r>
          </a:p>
          <a:p>
            <a:pPr marL="296408" indent="-296408" defTabSz="948507" fontAlgn="base">
              <a:spcBef>
                <a:spcPct val="30000"/>
              </a:spcBef>
              <a:spcAft>
                <a:spcPct val="0"/>
              </a:spcAft>
              <a:buFont typeface="Arial" pitchFamily="34" charset="0"/>
              <a:buChar char="•"/>
              <a:defRPr/>
            </a:pPr>
            <a:r>
              <a:rPr lang="en-US" dirty="0"/>
              <a:t>Silver Bullet &gt; Buckshot = Many small changes implemented in alignment can add up to large scale progress</a:t>
            </a:r>
          </a:p>
          <a:p>
            <a:pPr marL="296408" indent="-296408" defTabSz="948507" fontAlgn="base">
              <a:spcBef>
                <a:spcPct val="30000"/>
              </a:spcBef>
              <a:spcAft>
                <a:spcPct val="0"/>
              </a:spcAft>
              <a:buFont typeface="Arial" pitchFamily="34" charset="0"/>
              <a:buChar char="•"/>
              <a:defRPr/>
            </a:pPr>
            <a:r>
              <a:rPr lang="en-US" dirty="0"/>
              <a:t>Credit &gt; Credibility = Creating new incentives to work collaboratively vs. competitively</a:t>
            </a:r>
          </a:p>
          <a:p>
            <a:pPr marL="296408" indent="-296408" defTabSz="948507" fontAlgn="base">
              <a:spcBef>
                <a:spcPct val="30000"/>
              </a:spcBef>
              <a:spcAft>
                <a:spcPct val="0"/>
              </a:spcAft>
              <a:buFont typeface="Arial" pitchFamily="34" charset="0"/>
              <a:buChar char="•"/>
              <a:defRPr/>
            </a:pPr>
            <a:endParaRPr lang="en-US" dirty="0"/>
          </a:p>
          <a:p>
            <a:pPr marL="296408" indent="-296408" defTabSz="948507" fontAlgn="base">
              <a:spcBef>
                <a:spcPct val="30000"/>
              </a:spcBef>
              <a:spcAft>
                <a:spcPct val="0"/>
              </a:spcAft>
              <a:buFont typeface="Arial" pitchFamily="34" charset="0"/>
              <a:buChar char="•"/>
              <a:defRPr/>
            </a:pPr>
            <a:endParaRPr lang="en-US" dirty="0"/>
          </a:p>
          <a:p>
            <a:pPr marL="296408" indent="-296408">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5</a:t>
            </a:fld>
            <a:endParaRPr lang="en-US" dirty="0"/>
          </a:p>
        </p:txBody>
      </p:sp>
    </p:spTree>
    <p:extLst>
      <p:ext uri="{BB962C8B-B14F-4D97-AF65-F5344CB8AC3E}">
        <p14:creationId xmlns:p14="http://schemas.microsoft.com/office/powerpoint/2010/main" val="1261406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7938" y="263525"/>
            <a:ext cx="4802187" cy="3600450"/>
          </a:xfrm>
        </p:spPr>
      </p:sp>
      <p:sp>
        <p:nvSpPr>
          <p:cNvPr id="3" name="Notes Placeholder 2"/>
          <p:cNvSpPr>
            <a:spLocks noGrp="1"/>
          </p:cNvSpPr>
          <p:nvPr>
            <p:ph type="body" idx="1"/>
          </p:nvPr>
        </p:nvSpPr>
        <p:spPr>
          <a:xfrm>
            <a:off x="0" y="3982542"/>
            <a:ext cx="7189123" cy="4941689"/>
          </a:xfrm>
        </p:spPr>
        <p:txBody>
          <a:bodyPr>
            <a:no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a:latin typeface="+mj-lt"/>
            </a:endParaRPr>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6</a:t>
            </a:fld>
            <a:endParaRPr lang="en-US" dirty="0"/>
          </a:p>
        </p:txBody>
      </p:sp>
    </p:spTree>
    <p:extLst>
      <p:ext uri="{BB962C8B-B14F-4D97-AF65-F5344CB8AC3E}">
        <p14:creationId xmlns:p14="http://schemas.microsoft.com/office/powerpoint/2010/main" val="2043258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500" dirty="0"/>
          </a:p>
        </p:txBody>
      </p:sp>
      <p:sp>
        <p:nvSpPr>
          <p:cNvPr id="4" name="Slide Number Placeholder 3"/>
          <p:cNvSpPr>
            <a:spLocks noGrp="1"/>
          </p:cNvSpPr>
          <p:nvPr>
            <p:ph type="sldNum" sz="quarter" idx="10"/>
          </p:nvPr>
        </p:nvSpPr>
        <p:spPr/>
        <p:txBody>
          <a:bodyPr/>
          <a:lstStyle/>
          <a:p>
            <a:pPr>
              <a:defRPr/>
            </a:pPr>
            <a:fld id="{1CF66034-E80D-420C-8E02-F57C99342635}" type="slidenum">
              <a:rPr lang="en-US" smtClean="0"/>
              <a:pPr>
                <a:defRPr/>
              </a:pPr>
              <a:t>7</a:t>
            </a:fld>
            <a:endParaRPr lang="en-US" dirty="0"/>
          </a:p>
        </p:txBody>
      </p:sp>
    </p:spTree>
    <p:extLst>
      <p:ext uri="{BB962C8B-B14F-4D97-AF65-F5344CB8AC3E}">
        <p14:creationId xmlns:p14="http://schemas.microsoft.com/office/powerpoint/2010/main" val="3979977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25456D-0D34-4444-86F0-D6F330265127}" type="slidenum">
              <a:rPr lang="en-US" smtClean="0"/>
              <a:pPr/>
              <a:t>9</a:t>
            </a:fld>
            <a:endParaRPr lang="en-US" dirty="0"/>
          </a:p>
        </p:txBody>
      </p:sp>
    </p:spTree>
    <p:extLst>
      <p:ext uri="{BB962C8B-B14F-4D97-AF65-F5344CB8AC3E}">
        <p14:creationId xmlns:p14="http://schemas.microsoft.com/office/powerpoint/2010/main" val="177647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fontAlgn="base">
              <a:spcBef>
                <a:spcPct val="30000"/>
              </a:spcBef>
              <a:spcAft>
                <a:spcPct val="0"/>
              </a:spcAft>
              <a:defRPr/>
            </a:pPr>
            <a:r>
              <a:rPr lang="en-US" dirty="0"/>
              <a:t>Talking Points: </a:t>
            </a:r>
          </a:p>
          <a:p>
            <a:pPr defTabSz="948507" fontAlgn="base">
              <a:spcBef>
                <a:spcPct val="30000"/>
              </a:spcBef>
              <a:spcAft>
                <a:spcPct val="0"/>
              </a:spcAft>
              <a:defRPr/>
            </a:pPr>
            <a:r>
              <a:rPr lang="en-US" dirty="0"/>
              <a:t>“the power of hope”&gt; Collective Impact brings a new way of doing work to many people who are frustrated with change not happening. This new was of doing work, and some quick wins it can accomplish, can really give people hope for addressing the social issues that they are passionate about.</a:t>
            </a:r>
          </a:p>
          <a:p>
            <a:endParaRPr lang="en-US" dirty="0"/>
          </a:p>
        </p:txBody>
      </p:sp>
      <p:sp>
        <p:nvSpPr>
          <p:cNvPr id="4" name="Slide Number Placeholder 3"/>
          <p:cNvSpPr>
            <a:spLocks noGrp="1"/>
          </p:cNvSpPr>
          <p:nvPr>
            <p:ph type="sldNum" sz="quarter" idx="10"/>
          </p:nvPr>
        </p:nvSpPr>
        <p:spPr/>
        <p:txBody>
          <a:bodyPr/>
          <a:lstStyle/>
          <a:p>
            <a:fld id="{FDABB069-24E8-4C37-B8D0-74EF0A81D3A0}" type="slidenum">
              <a:rPr lang="en-US" smtClean="0"/>
              <a:pPr/>
              <a:t>10</a:t>
            </a:fld>
            <a:endParaRPr lang="en-US" dirty="0"/>
          </a:p>
        </p:txBody>
      </p:sp>
    </p:spTree>
    <p:extLst>
      <p:ext uri="{BB962C8B-B14F-4D97-AF65-F5344CB8AC3E}">
        <p14:creationId xmlns:p14="http://schemas.microsoft.com/office/powerpoint/2010/main" val="3759985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pic>
        <p:nvPicPr>
          <p:cNvPr id="5" name="Picture 1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15"/>
          <p:cNvSpPr>
            <a:spLocks noGrp="1" noChangeArrowheads="1"/>
          </p:cNvSpPr>
          <p:nvPr>
            <p:ph type="subTitle" sz="quarter" idx="1"/>
          </p:nvPr>
        </p:nvSpPr>
        <p:spPr>
          <a:xfrm>
            <a:off x="2552703" y="4038601"/>
            <a:ext cx="4038599" cy="307777"/>
          </a:xfrm>
          <a:prstGeom prst="rect">
            <a:avLst/>
          </a:prstGeom>
        </p:spPr>
        <p:txBody>
          <a:bodyPr>
            <a:spAutoFit/>
          </a:bodyPr>
          <a:lstStyle>
            <a:lvl1pPr marL="0" indent="0" algn="ctr">
              <a:buFontTx/>
              <a:buNone/>
              <a:defRPr sz="1400" i="1">
                <a:solidFill>
                  <a:schemeClr val="bg1">
                    <a:lumMod val="50000"/>
                  </a:schemeClr>
                </a:solidFill>
                <a:latin typeface="Arial" pitchFamily="34" charset="0"/>
                <a:cs typeface="Arial" pitchFamily="34" charset="0"/>
              </a:defRPr>
            </a:lvl1pPr>
          </a:lstStyle>
          <a:p>
            <a:r>
              <a:rPr lang="en-US" smtClean="0"/>
              <a:t>Click to edit Master subtitle style</a:t>
            </a:r>
            <a:endParaRPr lang="en-US" dirty="0"/>
          </a:p>
        </p:txBody>
      </p:sp>
      <p:sp>
        <p:nvSpPr>
          <p:cNvPr id="24" name="Rectangle 16"/>
          <p:cNvSpPr>
            <a:spLocks noGrp="1" noChangeArrowheads="1"/>
          </p:cNvSpPr>
          <p:nvPr>
            <p:ph type="ctrTitle" sz="quarter"/>
          </p:nvPr>
        </p:nvSpPr>
        <p:spPr>
          <a:xfrm>
            <a:off x="1828800" y="2438400"/>
            <a:ext cx="5486400" cy="461665"/>
          </a:xfrm>
          <a:prstGeom prst="rect">
            <a:avLst/>
          </a:prstGeom>
        </p:spPr>
        <p:txBody>
          <a:bodyPr wrap="square" tIns="45720" bIns="45720">
            <a:spAutoFit/>
          </a:bodyPr>
          <a:lstStyle>
            <a:lvl1pPr algn="ctr">
              <a:defRPr sz="2400" b="1">
                <a:solidFill>
                  <a:schemeClr val="bg1">
                    <a:lumMod val="50000"/>
                  </a:schemeClr>
                </a:solidFi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sz="quarter" idx="10"/>
          </p:nvPr>
        </p:nvSpPr>
        <p:spPr>
          <a:xfrm>
            <a:off x="2552700" y="5562600"/>
            <a:ext cx="4038600" cy="276999"/>
          </a:xfrm>
          <a:prstGeom prst="rect">
            <a:avLst/>
          </a:prstGeom>
        </p:spPr>
        <p:txBody>
          <a:bodyPr>
            <a:spAutoFit/>
          </a:bodyPr>
          <a:lstStyle>
            <a:lvl1pPr marL="0" indent="0" algn="ctr">
              <a:buNone/>
              <a:defRPr sz="1200" i="0">
                <a:solidFill>
                  <a:schemeClr val="bg1">
                    <a:lumMod val="50000"/>
                  </a:schemeClr>
                </a:solidFill>
                <a:latin typeface="Arial" pitchFamily="34" charset="0"/>
                <a:cs typeface="Arial" pitchFamily="34" charset="0"/>
              </a:defRPr>
            </a:lvl1pPr>
            <a:lvl2pPr>
              <a:defRPr sz="1600" i="1">
                <a:solidFill>
                  <a:schemeClr val="bg1"/>
                </a:solidFill>
                <a:latin typeface="Arial" pitchFamily="34" charset="0"/>
                <a:cs typeface="Arial" pitchFamily="34" charset="0"/>
              </a:defRPr>
            </a:lvl2pPr>
            <a:lvl3pPr>
              <a:defRPr sz="1600" i="1">
                <a:solidFill>
                  <a:schemeClr val="bg1"/>
                </a:solidFill>
                <a:latin typeface="Arial" pitchFamily="34" charset="0"/>
                <a:cs typeface="Arial" pitchFamily="34" charset="0"/>
              </a:defRPr>
            </a:lvl3pPr>
            <a:lvl4pPr>
              <a:defRPr sz="1600" i="1">
                <a:solidFill>
                  <a:schemeClr val="bg1"/>
                </a:solidFill>
                <a:latin typeface="Arial" pitchFamily="34" charset="0"/>
                <a:cs typeface="Arial" pitchFamily="34" charset="0"/>
              </a:defRPr>
            </a:lvl4pPr>
            <a:lvl5pPr>
              <a:defRPr sz="1600" i="1">
                <a:solidFill>
                  <a:schemeClr val="bg1"/>
                </a:solidFill>
                <a:latin typeface="Arial" pitchFamily="34" charset="0"/>
                <a:cs typeface="Arial" pitchFamily="34" charset="0"/>
              </a:defRPr>
            </a:lvl5pPr>
          </a:lstStyle>
          <a:p>
            <a:pPr lvl="0"/>
            <a:r>
              <a:rPr lang="en-US" smtClean="0"/>
              <a:t>Click to edit Master text styles</a:t>
            </a:r>
          </a:p>
        </p:txBody>
      </p:sp>
      <p:sp>
        <p:nvSpPr>
          <p:cNvPr id="7" name="Rectangle 10"/>
          <p:cNvSpPr>
            <a:spLocks noChangeArrowheads="1"/>
          </p:cNvSpPr>
          <p:nvPr userDrawn="1"/>
        </p:nvSpPr>
        <p:spPr bwMode="auto">
          <a:xfrm>
            <a:off x="0" y="6400800"/>
            <a:ext cx="9144000" cy="458788"/>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sz="1800" b="0" dirty="0">
              <a:solidFill>
                <a:srgbClr val="FFFFFF"/>
              </a:solidFill>
            </a:endParaRPr>
          </a:p>
        </p:txBody>
      </p:sp>
      <p:sp>
        <p:nvSpPr>
          <p:cNvPr id="8" name="Rectangle 29"/>
          <p:cNvSpPr>
            <a:spLocks noChangeArrowheads="1"/>
          </p:cNvSpPr>
          <p:nvPr userDrawn="1"/>
        </p:nvSpPr>
        <p:spPr bwMode="auto">
          <a:xfrm>
            <a:off x="304800" y="64008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06400" eaLnBrk="0" hangingPunct="0">
              <a:lnSpc>
                <a:spcPct val="110000"/>
              </a:lnSpc>
              <a:tabLst>
                <a:tab pos="1485900" algn="l"/>
                <a:tab pos="3200400" algn="l"/>
                <a:tab pos="5029200" algn="l"/>
              </a:tabLst>
            </a:pPr>
            <a:r>
              <a:rPr lang="en-US" sz="1200" b="1" dirty="0">
                <a:solidFill>
                  <a:srgbClr val="FFFFFF"/>
                </a:solidFill>
                <a:latin typeface="Arial" pitchFamily="34" charset="0"/>
              </a:rPr>
              <a:t>Boston   |   Geneva   | </a:t>
            </a:r>
            <a:r>
              <a:rPr lang="en-US" sz="1200" b="1" baseline="0" dirty="0" smtClean="0">
                <a:solidFill>
                  <a:srgbClr val="FFFFFF"/>
                </a:solidFill>
                <a:latin typeface="Arial" pitchFamily="34" charset="0"/>
              </a:rPr>
              <a:t>  </a:t>
            </a:r>
            <a:r>
              <a:rPr lang="en-US" sz="1200" b="1" dirty="0" smtClean="0">
                <a:solidFill>
                  <a:srgbClr val="FFFFFF"/>
                </a:solidFill>
                <a:latin typeface="Arial" pitchFamily="34" charset="0"/>
              </a:rPr>
              <a:t>San </a:t>
            </a:r>
            <a:r>
              <a:rPr lang="en-US" sz="1200" b="1" dirty="0">
                <a:solidFill>
                  <a:srgbClr val="FFFFFF"/>
                </a:solidFill>
                <a:latin typeface="Arial" pitchFamily="34" charset="0"/>
              </a:rPr>
              <a:t>Francisco   |   Seattle   |   </a:t>
            </a:r>
            <a:r>
              <a:rPr lang="en-US" sz="1200" b="1" baseline="0" dirty="0" smtClean="0">
                <a:solidFill>
                  <a:srgbClr val="FFFFFF"/>
                </a:solidFill>
                <a:latin typeface="Arial" pitchFamily="34" charset="0"/>
              </a:rPr>
              <a:t>Washington</a:t>
            </a:r>
            <a:endParaRPr lang="en-US" sz="1200" b="1" dirty="0">
              <a:solidFill>
                <a:srgbClr val="FFFFFF"/>
              </a:solidFill>
            </a:endParaRPr>
          </a:p>
        </p:txBody>
      </p:sp>
      <p:sp>
        <p:nvSpPr>
          <p:cNvPr id="9" name="Rectangle 17"/>
          <p:cNvSpPr>
            <a:spLocks noChangeArrowheads="1"/>
          </p:cNvSpPr>
          <p:nvPr userDrawn="1"/>
        </p:nvSpPr>
        <p:spPr bwMode="auto">
          <a:xfrm>
            <a:off x="8056563" y="6490901"/>
            <a:ext cx="896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dirty="0">
                <a:solidFill>
                  <a:srgbClr val="FFFFFF"/>
                </a:solidFill>
                <a:latin typeface="Arial" pitchFamily="34" charset="0"/>
                <a:cs typeface="Arial" pitchFamily="34" charset="0"/>
              </a:rPr>
              <a:t>FSG.ORG</a:t>
            </a:r>
            <a:endParaRPr lang="en-US" sz="1200" b="1" dirty="0">
              <a:latin typeface="Arial" pitchFamily="34" charset="0"/>
              <a:cs typeface="Arial" pitchFamily="34" charset="0"/>
            </a:endParaRPr>
          </a:p>
        </p:txBody>
      </p:sp>
    </p:spTree>
    <p:extLst>
      <p:ext uri="{BB962C8B-B14F-4D97-AF65-F5344CB8AC3E}">
        <p14:creationId xmlns:p14="http://schemas.microsoft.com/office/powerpoint/2010/main" val="12954967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422400" y="79375"/>
            <a:ext cx="7326313" cy="901700"/>
          </a:xfrm>
          <a:prstGeom prst="rect">
            <a:avLst/>
          </a:prstGeom>
        </p:spPr>
        <p:txBody>
          <a:bodyPr/>
          <a:lstStyle/>
          <a:p>
            <a:r>
              <a:rPr lang="en-US" dirty="0" smtClean="0"/>
              <a:t>Click to edit Master title style</a:t>
            </a:r>
            <a:endParaRPr lang="en-US" dirty="0"/>
          </a:p>
        </p:txBody>
      </p:sp>
      <p:sp>
        <p:nvSpPr>
          <p:cNvPr id="3" name="Slide Number Placeholder 5"/>
          <p:cNvSpPr>
            <a:spLocks noGrp="1"/>
          </p:cNvSpPr>
          <p:nvPr>
            <p:ph type="sldNum" sz="quarter" idx="10"/>
          </p:nvPr>
        </p:nvSpPr>
        <p:spPr>
          <a:xfrm>
            <a:off x="8335963" y="6438900"/>
            <a:ext cx="525462" cy="365125"/>
          </a:xfrm>
          <a:prstGeom prst="rect">
            <a:avLst/>
          </a:prstGeom>
        </p:spPr>
        <p:txBody>
          <a:bodyPr/>
          <a:lstStyle>
            <a:lvl1pPr>
              <a:defRPr/>
            </a:lvl1pPr>
          </a:lstStyle>
          <a:p>
            <a:pPr>
              <a:defRPr/>
            </a:pPr>
            <a:fld id="{60F2C04F-AFFE-4120-8FB8-AC74306DD1A8}" type="slidenum">
              <a:rPr lang="en-US"/>
              <a:pPr>
                <a:defRPr/>
              </a:pPr>
              <a:t>‹#›</a:t>
            </a:fld>
            <a:endParaRPr lang="en-US" dirty="0"/>
          </a:p>
        </p:txBody>
      </p:sp>
    </p:spTree>
    <p:extLst>
      <p:ext uri="{BB962C8B-B14F-4D97-AF65-F5344CB8AC3E}">
        <p14:creationId xmlns:p14="http://schemas.microsoft.com/office/powerpoint/2010/main" val="3358130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New FSG Layout">
    <p:spTree>
      <p:nvGrpSpPr>
        <p:cNvPr id="1" name=""/>
        <p:cNvGrpSpPr/>
        <p:nvPr/>
      </p:nvGrpSpPr>
      <p:grpSpPr>
        <a:xfrm>
          <a:off x="0" y="0"/>
          <a:ext cx="0" cy="0"/>
          <a:chOff x="0" y="0"/>
          <a:chExt cx="0" cy="0"/>
        </a:xfrm>
      </p:grpSpPr>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6"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defTabSz="457200" eaLnBrk="0" hangingPunct="0"/>
            <a:fld id="{090EB062-F74A-48E3-949C-AE146B96ACCE}" type="slidenum">
              <a:rPr lang="en-US" sz="1000">
                <a:solidFill>
                  <a:schemeClr val="accent3">
                    <a:lumMod val="50000"/>
                  </a:schemeClr>
                </a:solidFill>
                <a:latin typeface="Arial"/>
              </a:rPr>
              <a:pPr algn="ctr" defTabSz="457200" eaLnBrk="0" hangingPunct="0"/>
              <a:t>‹#›</a:t>
            </a:fld>
            <a:endParaRPr lang="en-US" sz="1000" dirty="0">
              <a:solidFill>
                <a:schemeClr val="accent3">
                  <a:lumMod val="50000"/>
                </a:schemeClr>
              </a:solidFill>
              <a:latin typeface="Arial"/>
            </a:endParaRPr>
          </a:p>
        </p:txBody>
      </p:sp>
      <p:sp>
        <p:nvSpPr>
          <p:cNvPr id="7"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defTabSz="457200" eaLnBrk="0" hangingPunct="0"/>
            <a:r>
              <a:rPr lang="en-US" sz="600" dirty="0">
                <a:solidFill>
                  <a:schemeClr val="accent3">
                    <a:lumMod val="50000"/>
                  </a:schemeClr>
                </a:solidFill>
                <a:latin typeface="Arial"/>
              </a:rPr>
              <a:t>© </a:t>
            </a:r>
            <a:r>
              <a:rPr lang="en-US" sz="600" dirty="0" smtClean="0">
                <a:solidFill>
                  <a:schemeClr val="accent3">
                    <a:lumMod val="50000"/>
                  </a:schemeClr>
                </a:solidFill>
                <a:latin typeface="Arial"/>
              </a:rPr>
              <a:t>2014 FSG</a:t>
            </a:r>
            <a:endParaRPr lang="en-US" sz="600" dirty="0">
              <a:solidFill>
                <a:schemeClr val="accent3">
                  <a:lumMod val="50000"/>
                </a:schemeClr>
              </a:solidFill>
              <a:latin typeface="Arial"/>
            </a:endParaRPr>
          </a:p>
        </p:txBody>
      </p:sp>
    </p:spTree>
    <p:extLst>
      <p:ext uri="{BB962C8B-B14F-4D97-AF65-F5344CB8AC3E}">
        <p14:creationId xmlns:p14="http://schemas.microsoft.com/office/powerpoint/2010/main" val="3855672466"/>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pic>
        <p:nvPicPr>
          <p:cNvPr id="4" name="Picture 4" descr="FSG_Background_Fix.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9"/>
          <p:cNvSpPr/>
          <p:nvPr userDrawn="1"/>
        </p:nvSpPr>
        <p:spPr>
          <a:xfrm>
            <a:off x="303213" y="-9525"/>
            <a:ext cx="8558212" cy="1117600"/>
          </a:xfrm>
          <a:prstGeom prst="rect">
            <a:avLst/>
          </a:prstGeom>
          <a:solidFill>
            <a:schemeClr val="bg2">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a:p>
        </p:txBody>
      </p:sp>
      <p:pic>
        <p:nvPicPr>
          <p:cNvPr id="6" name="Picture 9" descr="CIF-icon-RGB"/>
          <p:cNvPicPr>
            <a:picLocks noChangeAspect="1" noChangeArrowheads="1"/>
          </p:cNvPicPr>
          <p:nvPr userDrawn="1"/>
        </p:nvPicPr>
        <p:blipFill>
          <a:blip r:embed="rId3" cstate="print"/>
          <a:srcRect/>
          <a:stretch>
            <a:fillRect/>
          </a:stretch>
        </p:blipFill>
        <p:spPr bwMode="auto">
          <a:xfrm>
            <a:off x="358775" y="7938"/>
            <a:ext cx="1050925" cy="1050925"/>
          </a:xfrm>
          <a:prstGeom prst="rect">
            <a:avLst/>
          </a:prstGeom>
          <a:noFill/>
          <a:ln w="9525">
            <a:noFill/>
            <a:miter lim="800000"/>
            <a:headEnd/>
            <a:tailEnd/>
          </a:ln>
        </p:spPr>
      </p:pic>
      <p:sp>
        <p:nvSpPr>
          <p:cNvPr id="7" name="TextBox 8"/>
          <p:cNvSpPr txBox="1"/>
          <p:nvPr userDrawn="1"/>
        </p:nvSpPr>
        <p:spPr>
          <a:xfrm>
            <a:off x="217488" y="6516688"/>
            <a:ext cx="5156200" cy="230187"/>
          </a:xfrm>
          <a:prstGeom prst="rect">
            <a:avLst/>
          </a:prstGeom>
          <a:noFill/>
        </p:spPr>
        <p:txBody>
          <a:bodyPr>
            <a:spAutoFit/>
          </a:bodyPr>
          <a:lstStyle/>
          <a:p>
            <a:pPr fontAlgn="auto">
              <a:spcBef>
                <a:spcPts val="0"/>
              </a:spcBef>
              <a:spcAft>
                <a:spcPts val="0"/>
              </a:spcAft>
              <a:defRPr/>
            </a:pPr>
            <a:r>
              <a:rPr lang="en-US" sz="900" dirty="0">
                <a:solidFill>
                  <a:srgbClr val="332F21"/>
                </a:solidFill>
                <a:latin typeface="+mn-lt"/>
                <a:cs typeface="+mn-cs"/>
              </a:rPr>
              <a:t>An Initiative of FSG and Aspen Institute Forum for Community Solutions</a:t>
            </a:r>
          </a:p>
        </p:txBody>
      </p:sp>
      <p:cxnSp>
        <p:nvCxnSpPr>
          <p:cNvPr id="8" name="Straight Connector 7"/>
          <p:cNvCxnSpPr/>
          <p:nvPr userDrawn="1"/>
        </p:nvCxnSpPr>
        <p:spPr>
          <a:xfrm>
            <a:off x="446088" y="5554663"/>
            <a:ext cx="8302625" cy="0"/>
          </a:xfrm>
          <a:prstGeom prst="line">
            <a:avLst/>
          </a:prstGeom>
          <a:ln w="22225" cmpd="sng">
            <a:solidFill>
              <a:schemeClr val="tx1">
                <a:lumMod val="75000"/>
              </a:schemeClr>
            </a:solidFill>
            <a:prstDash val="dot"/>
          </a:ln>
        </p:spPr>
        <p:style>
          <a:lnRef idx="1">
            <a:schemeClr val="accent3"/>
          </a:lnRef>
          <a:fillRef idx="0">
            <a:schemeClr val="accent3"/>
          </a:fillRef>
          <a:effectRef idx="0">
            <a:schemeClr val="accent3"/>
          </a:effectRef>
          <a:fontRef idx="minor">
            <a:schemeClr val="tx1"/>
          </a:fontRef>
        </p:style>
      </p:cxnSp>
      <p:sp>
        <p:nvSpPr>
          <p:cNvPr id="2" name="Title 1"/>
          <p:cNvSpPr>
            <a:spLocks noGrp="1"/>
          </p:cNvSpPr>
          <p:nvPr>
            <p:ph type="title"/>
          </p:nvPr>
        </p:nvSpPr>
        <p:spPr>
          <a:xfrm>
            <a:off x="1422400" y="79375"/>
            <a:ext cx="7326313" cy="901700"/>
          </a:xfrm>
          <a:prstGeom prst="rect">
            <a:avLst/>
          </a:prstGeom>
        </p:spPr>
        <p:txBody>
          <a:bodyPr/>
          <a:lstStyle/>
          <a:p>
            <a:r>
              <a:rPr lang="en-US" dirty="0" smtClean="0"/>
              <a:t>Click to edit Master title style</a:t>
            </a:r>
            <a:endParaRPr lang="en-US" dirty="0"/>
          </a:p>
        </p:txBody>
      </p:sp>
      <p:sp>
        <p:nvSpPr>
          <p:cNvPr id="9" name="Text Placeholder 2"/>
          <p:cNvSpPr>
            <a:spLocks noGrp="1"/>
          </p:cNvSpPr>
          <p:nvPr>
            <p:ph idx="1"/>
          </p:nvPr>
        </p:nvSpPr>
        <p:spPr>
          <a:xfrm>
            <a:off x="445411" y="5706849"/>
            <a:ext cx="8303177" cy="529358"/>
          </a:xfrm>
          <a:prstGeom prst="rect">
            <a:avLst/>
          </a:prstGeom>
        </p:spPr>
        <p:txBody>
          <a:bodyPr lIns="0" tIns="0" rIns="0" bIns="0"/>
          <a:lstStyle>
            <a:lvl1pPr>
              <a:lnSpc>
                <a:spcPts val="1700"/>
              </a:lnSpc>
              <a:spcBef>
                <a:spcPts val="0"/>
              </a:spcBef>
              <a:defRPr lang="en-US" sz="1600" b="1" i="0" kern="1200" spc="0" dirty="0" smtClean="0">
                <a:solidFill>
                  <a:schemeClr val="tx1">
                    <a:lumMod val="75000"/>
                  </a:schemeClr>
                </a:solidFill>
                <a:latin typeface="Arial"/>
                <a:ea typeface="+mn-ea"/>
                <a:cs typeface="Arial"/>
              </a:defRPr>
            </a:lvl1pPr>
          </a:lstStyle>
          <a:p>
            <a:pPr lvl="0"/>
            <a:r>
              <a:rPr lang="en-US" dirty="0" smtClean="0"/>
              <a:t>Click to edit Master text styles</a:t>
            </a:r>
          </a:p>
        </p:txBody>
      </p:sp>
      <p:sp>
        <p:nvSpPr>
          <p:cNvPr id="11"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defTabSz="457200" eaLnBrk="0" hangingPunct="0"/>
            <a:fld id="{090EB062-F74A-48E3-949C-AE146B96ACCE}" type="slidenum">
              <a:rPr lang="en-US" sz="1000">
                <a:solidFill>
                  <a:srgbClr val="C1C6C8">
                    <a:lumMod val="50000"/>
                  </a:srgbClr>
                </a:solidFill>
                <a:latin typeface="Arial"/>
              </a:rPr>
              <a:pPr algn="ctr" defTabSz="457200" eaLnBrk="0" hangingPunct="0"/>
              <a:t>‹#›</a:t>
            </a:fld>
            <a:endParaRPr lang="en-US" sz="1000" dirty="0">
              <a:solidFill>
                <a:srgbClr val="C1C6C8">
                  <a:lumMod val="50000"/>
                </a:srgbClr>
              </a:solidFill>
              <a:latin typeface="Arial"/>
            </a:endParaRPr>
          </a:p>
        </p:txBody>
      </p:sp>
      <p:sp>
        <p:nvSpPr>
          <p:cNvPr id="12"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defTabSz="457200" eaLnBrk="0" hangingPunct="0"/>
            <a:r>
              <a:rPr lang="en-US" sz="600" dirty="0">
                <a:solidFill>
                  <a:srgbClr val="C1C6C8">
                    <a:lumMod val="50000"/>
                  </a:srgbClr>
                </a:solidFill>
                <a:latin typeface="Arial"/>
              </a:rPr>
              <a:t>© </a:t>
            </a:r>
            <a:r>
              <a:rPr lang="en-US" sz="600" dirty="0" smtClean="0">
                <a:solidFill>
                  <a:srgbClr val="C1C6C8">
                    <a:lumMod val="50000"/>
                  </a:srgbClr>
                </a:solidFill>
                <a:latin typeface="Arial"/>
              </a:rPr>
              <a:t>2014 FSG</a:t>
            </a:r>
            <a:endParaRPr lang="en-US" sz="600" dirty="0">
              <a:solidFill>
                <a:srgbClr val="C1C6C8">
                  <a:lumMod val="50000"/>
                </a:srgbClr>
              </a:solidFill>
              <a:latin typeface="Arial"/>
            </a:endParaRPr>
          </a:p>
        </p:txBody>
      </p:sp>
    </p:spTree>
    <p:extLst>
      <p:ext uri="{BB962C8B-B14F-4D97-AF65-F5344CB8AC3E}">
        <p14:creationId xmlns:p14="http://schemas.microsoft.com/office/powerpoint/2010/main" val="131657947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defTabSz="457200" eaLnBrk="0" hangingPunct="0"/>
            <a:fld id="{090EB062-F74A-48E3-949C-AE146B96ACCE}" type="slidenum">
              <a:rPr lang="en-US" sz="1000">
                <a:solidFill>
                  <a:srgbClr val="C1C6C8">
                    <a:lumMod val="50000"/>
                  </a:srgbClr>
                </a:solidFill>
                <a:latin typeface="Arial"/>
              </a:rPr>
              <a:pPr algn="ctr" defTabSz="457200" eaLnBrk="0" hangingPunct="0"/>
              <a:t>‹#›</a:t>
            </a:fld>
            <a:endParaRPr lang="en-US" sz="1000" dirty="0">
              <a:solidFill>
                <a:srgbClr val="C1C6C8">
                  <a:lumMod val="50000"/>
                </a:srgbClr>
              </a:solidFill>
              <a:latin typeface="Arial"/>
            </a:endParaRPr>
          </a:p>
        </p:txBody>
      </p:sp>
      <p:sp>
        <p:nvSpPr>
          <p:cNvPr id="5"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defTabSz="457200" eaLnBrk="0" hangingPunct="0"/>
            <a:r>
              <a:rPr lang="en-US" sz="600" dirty="0">
                <a:solidFill>
                  <a:srgbClr val="C1C6C8">
                    <a:lumMod val="50000"/>
                  </a:srgbClr>
                </a:solidFill>
                <a:latin typeface="Arial"/>
              </a:rPr>
              <a:t>© </a:t>
            </a:r>
            <a:r>
              <a:rPr lang="en-US" sz="600" dirty="0" smtClean="0">
                <a:solidFill>
                  <a:srgbClr val="C1C6C8">
                    <a:lumMod val="50000"/>
                  </a:srgbClr>
                </a:solidFill>
                <a:latin typeface="Arial"/>
              </a:rPr>
              <a:t>2014 FSG</a:t>
            </a:r>
            <a:endParaRPr lang="en-US" sz="600" dirty="0">
              <a:solidFill>
                <a:srgbClr val="C1C6C8">
                  <a:lumMod val="50000"/>
                </a:srgbClr>
              </a:solidFill>
              <a:latin typeface="Arial"/>
            </a:endParaRPr>
          </a:p>
        </p:txBody>
      </p:sp>
    </p:spTree>
    <p:extLst>
      <p:ext uri="{BB962C8B-B14F-4D97-AF65-F5344CB8AC3E}">
        <p14:creationId xmlns:p14="http://schemas.microsoft.com/office/powerpoint/2010/main" val="1367333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New FSG Layout - no grey box">
    <p:spTree>
      <p:nvGrpSpPr>
        <p:cNvPr id="1" name=""/>
        <p:cNvGrpSpPr/>
        <p:nvPr/>
      </p:nvGrpSpPr>
      <p:grpSpPr>
        <a:xfrm>
          <a:off x="0" y="0"/>
          <a:ext cx="0" cy="0"/>
          <a:chOff x="0" y="0"/>
          <a:chExt cx="0" cy="0"/>
        </a:xfrm>
      </p:grpSpPr>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7"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defTabSz="457200" eaLnBrk="0" hangingPunct="0"/>
            <a:fld id="{090EB062-F74A-48E3-949C-AE146B96ACCE}" type="slidenum">
              <a:rPr lang="en-US" sz="1000">
                <a:solidFill>
                  <a:srgbClr val="C1C6C8">
                    <a:lumMod val="50000"/>
                  </a:srgbClr>
                </a:solidFill>
                <a:latin typeface="Arial"/>
              </a:rPr>
              <a:pPr algn="ctr" defTabSz="457200" eaLnBrk="0" hangingPunct="0"/>
              <a:t>‹#›</a:t>
            </a:fld>
            <a:endParaRPr lang="en-US" sz="1000" dirty="0">
              <a:solidFill>
                <a:srgbClr val="C1C6C8">
                  <a:lumMod val="50000"/>
                </a:srgbClr>
              </a:solidFill>
              <a:latin typeface="Arial"/>
            </a:endParaRPr>
          </a:p>
        </p:txBody>
      </p:sp>
      <p:sp>
        <p:nvSpPr>
          <p:cNvPr id="8"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defTabSz="457200" eaLnBrk="0" hangingPunct="0"/>
            <a:r>
              <a:rPr lang="en-US" sz="600" dirty="0">
                <a:solidFill>
                  <a:srgbClr val="C1C6C8">
                    <a:lumMod val="50000"/>
                  </a:srgbClr>
                </a:solidFill>
                <a:latin typeface="Arial"/>
              </a:rPr>
              <a:t>© </a:t>
            </a:r>
            <a:r>
              <a:rPr lang="en-US" sz="600" dirty="0" smtClean="0">
                <a:solidFill>
                  <a:srgbClr val="C1C6C8">
                    <a:lumMod val="50000"/>
                  </a:srgbClr>
                </a:solidFill>
                <a:latin typeface="Arial"/>
              </a:rPr>
              <a:t>2014 FSG</a:t>
            </a:r>
            <a:endParaRPr lang="en-US" sz="600" dirty="0">
              <a:solidFill>
                <a:srgbClr val="C1C6C8">
                  <a:lumMod val="50000"/>
                </a:srgbClr>
              </a:solidFill>
              <a:latin typeface="Arial"/>
            </a:endParaRPr>
          </a:p>
        </p:txBody>
      </p:sp>
    </p:spTree>
    <p:extLst>
      <p:ext uri="{BB962C8B-B14F-4D97-AF65-F5344CB8AC3E}">
        <p14:creationId xmlns:p14="http://schemas.microsoft.com/office/powerpoint/2010/main" val="1260855528"/>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ew FSG Layout">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endParaRPr>
          </a:p>
        </p:txBody>
      </p:sp>
      <p:pic>
        <p:nvPicPr>
          <p:cNvPr id="10" name="Picture 16"/>
          <p:cNvPicPr>
            <a:picLocks noChangeAspect="1"/>
          </p:cNvPicPr>
          <p:nvPr userDrawn="1"/>
        </p:nvPicPr>
        <p:blipFill>
          <a:blip r:embed="rId2" cstate="print"/>
          <a:srcRect t="89720"/>
          <a:stretch>
            <a:fillRect/>
          </a:stretch>
        </p:blipFill>
        <p:spPr bwMode="auto">
          <a:xfrm>
            <a:off x="0" y="223838"/>
            <a:ext cx="9144000" cy="192087"/>
          </a:xfrm>
          <a:prstGeom prst="rect">
            <a:avLst/>
          </a:prstGeom>
          <a:noFill/>
          <a:ln w="9525">
            <a:noFill/>
            <a:miter lim="800000"/>
            <a:headEnd/>
            <a:tailEnd/>
          </a:ln>
        </p:spPr>
      </p:pic>
      <p:sp>
        <p:nvSpPr>
          <p:cNvPr id="11" name="Rectangle 17"/>
          <p:cNvSpPr>
            <a:spLocks noChangeArrowheads="1"/>
          </p:cNvSpPr>
          <p:nvPr userDrawn="1"/>
        </p:nvSpPr>
        <p:spPr bwMode="auto">
          <a:xfrm>
            <a:off x="8113713" y="-7938"/>
            <a:ext cx="750887" cy="276226"/>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smtClean="0"/>
              <a:t>Click to edit Master title style</a:t>
            </a:r>
            <a:endParaRPr lang="en-US" dirty="0" smtClean="0"/>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 name="Text Placeholder 2"/>
          <p:cNvSpPr>
            <a:spLocks noGrp="1"/>
          </p:cNvSpPr>
          <p:nvPr>
            <p:ph type="body" sz="quarter" idx="12"/>
          </p:nvPr>
        </p:nvSpPr>
        <p:spPr>
          <a:xfrm>
            <a:off x="365760" y="6183868"/>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Master text styles</a:t>
            </a:r>
          </a:p>
        </p:txBody>
      </p:sp>
      <p:sp>
        <p:nvSpPr>
          <p:cNvPr id="13" name="Text Placeholder 12"/>
          <p:cNvSpPr>
            <a:spLocks noGrp="1"/>
          </p:cNvSpPr>
          <p:nvPr>
            <p:ph type="body" sz="quarter" idx="13"/>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Master text styles</a:t>
            </a:r>
          </a:p>
        </p:txBody>
      </p:sp>
      <p:sp>
        <p:nvSpPr>
          <p:cNvPr id="14"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8"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2012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1714693605"/>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ew FSG Layout - Blank">
    <p:spTree>
      <p:nvGrpSpPr>
        <p:cNvPr id="1" name=""/>
        <p:cNvGrpSpPr/>
        <p:nvPr/>
      </p:nvGrpSpPr>
      <p:grpSpPr>
        <a:xfrm>
          <a:off x="0" y="0"/>
          <a:ext cx="0" cy="0"/>
          <a:chOff x="0" y="0"/>
          <a:chExt cx="0" cy="0"/>
        </a:xfrm>
      </p:grpSpPr>
      <p:sp>
        <p:nvSpPr>
          <p:cNvPr id="3"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latin typeface="Arial"/>
            </a:endParaRPr>
          </a:p>
        </p:txBody>
      </p:sp>
      <p:pic>
        <p:nvPicPr>
          <p:cNvPr id="5" name="Picture 16"/>
          <p:cNvPicPr>
            <a:picLocks noChangeAspect="1"/>
          </p:cNvPicPr>
          <p:nvPr userDrawn="1"/>
        </p:nvPicPr>
        <p:blipFill>
          <a:blip r:embed="rId2" cstate="print"/>
          <a:srcRect t="89720"/>
          <a:stretch>
            <a:fillRect/>
          </a:stretch>
        </p:blipFill>
        <p:spPr bwMode="auto">
          <a:xfrm>
            <a:off x="0" y="223838"/>
            <a:ext cx="9144000" cy="192087"/>
          </a:xfrm>
          <a:prstGeom prst="rect">
            <a:avLst/>
          </a:prstGeom>
          <a:noFill/>
          <a:ln w="9525">
            <a:noFill/>
            <a:miter lim="800000"/>
            <a:headEnd/>
            <a:tailEnd/>
          </a:ln>
        </p:spPr>
      </p:pic>
      <p:sp>
        <p:nvSpPr>
          <p:cNvPr id="6" name="Rectangle 17"/>
          <p:cNvSpPr>
            <a:spLocks noChangeArrowheads="1"/>
          </p:cNvSpPr>
          <p:nvPr userDrawn="1"/>
        </p:nvSpPr>
        <p:spPr bwMode="auto">
          <a:xfrm>
            <a:off x="8113713" y="-19050"/>
            <a:ext cx="750887" cy="276225"/>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smtClean="0"/>
              <a:t>Click to edit Master title style</a:t>
            </a:r>
            <a:endParaRPr lang="en-US" dirty="0" smtClean="0"/>
          </a:p>
        </p:txBody>
      </p:sp>
      <p:sp>
        <p:nvSpPr>
          <p:cNvPr id="9"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0"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2012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3753346957"/>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5" name="Picture 1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15"/>
          <p:cNvSpPr>
            <a:spLocks noGrp="1" noChangeArrowheads="1"/>
          </p:cNvSpPr>
          <p:nvPr>
            <p:ph type="subTitle" sz="quarter" idx="1"/>
          </p:nvPr>
        </p:nvSpPr>
        <p:spPr>
          <a:xfrm>
            <a:off x="2552703" y="4038601"/>
            <a:ext cx="4038599" cy="307777"/>
          </a:xfrm>
          <a:prstGeom prst="rect">
            <a:avLst/>
          </a:prstGeom>
        </p:spPr>
        <p:txBody>
          <a:bodyPr>
            <a:spAutoFit/>
          </a:bodyPr>
          <a:lstStyle>
            <a:lvl1pPr marL="0" indent="0" algn="ctr">
              <a:buFontTx/>
              <a:buNone/>
              <a:defRPr sz="1400" i="1">
                <a:solidFill>
                  <a:schemeClr val="bg1">
                    <a:lumMod val="50000"/>
                  </a:schemeClr>
                </a:solidFill>
                <a:latin typeface="Arial" pitchFamily="34" charset="0"/>
                <a:cs typeface="Arial" pitchFamily="34" charset="0"/>
              </a:defRPr>
            </a:lvl1pPr>
          </a:lstStyle>
          <a:p>
            <a:r>
              <a:rPr lang="en-US" smtClean="0"/>
              <a:t>Click to edit Master subtitle style</a:t>
            </a:r>
            <a:endParaRPr lang="en-US" dirty="0"/>
          </a:p>
        </p:txBody>
      </p:sp>
      <p:sp>
        <p:nvSpPr>
          <p:cNvPr id="24" name="Rectangle 16"/>
          <p:cNvSpPr>
            <a:spLocks noGrp="1" noChangeArrowheads="1"/>
          </p:cNvSpPr>
          <p:nvPr>
            <p:ph type="ctrTitle" sz="quarter"/>
          </p:nvPr>
        </p:nvSpPr>
        <p:spPr>
          <a:xfrm>
            <a:off x="1828800" y="2438400"/>
            <a:ext cx="5486400" cy="461665"/>
          </a:xfrm>
          <a:prstGeom prst="rect">
            <a:avLst/>
          </a:prstGeom>
        </p:spPr>
        <p:txBody>
          <a:bodyPr wrap="square" tIns="45720" bIns="45720">
            <a:spAutoFit/>
          </a:bodyPr>
          <a:lstStyle>
            <a:lvl1pPr algn="ctr">
              <a:defRPr sz="2400" b="1">
                <a:solidFill>
                  <a:schemeClr val="bg1">
                    <a:lumMod val="50000"/>
                  </a:schemeClr>
                </a:solidFi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sz="quarter" idx="10"/>
          </p:nvPr>
        </p:nvSpPr>
        <p:spPr>
          <a:xfrm>
            <a:off x="2552700" y="5562600"/>
            <a:ext cx="4038600" cy="276999"/>
          </a:xfrm>
          <a:prstGeom prst="rect">
            <a:avLst/>
          </a:prstGeom>
        </p:spPr>
        <p:txBody>
          <a:bodyPr>
            <a:spAutoFit/>
          </a:bodyPr>
          <a:lstStyle>
            <a:lvl1pPr marL="0" indent="0" algn="ctr">
              <a:buNone/>
              <a:defRPr sz="1200" i="0">
                <a:solidFill>
                  <a:schemeClr val="bg1">
                    <a:lumMod val="50000"/>
                  </a:schemeClr>
                </a:solidFill>
                <a:latin typeface="Arial" pitchFamily="34" charset="0"/>
                <a:cs typeface="Arial" pitchFamily="34" charset="0"/>
              </a:defRPr>
            </a:lvl1pPr>
            <a:lvl2pPr>
              <a:defRPr sz="1600" i="1">
                <a:solidFill>
                  <a:schemeClr val="bg1"/>
                </a:solidFill>
                <a:latin typeface="Arial" pitchFamily="34" charset="0"/>
                <a:cs typeface="Arial" pitchFamily="34" charset="0"/>
              </a:defRPr>
            </a:lvl2pPr>
            <a:lvl3pPr>
              <a:defRPr sz="1600" i="1">
                <a:solidFill>
                  <a:schemeClr val="bg1"/>
                </a:solidFill>
                <a:latin typeface="Arial" pitchFamily="34" charset="0"/>
                <a:cs typeface="Arial" pitchFamily="34" charset="0"/>
              </a:defRPr>
            </a:lvl3pPr>
            <a:lvl4pPr>
              <a:defRPr sz="1600" i="1">
                <a:solidFill>
                  <a:schemeClr val="bg1"/>
                </a:solidFill>
                <a:latin typeface="Arial" pitchFamily="34" charset="0"/>
                <a:cs typeface="Arial" pitchFamily="34" charset="0"/>
              </a:defRPr>
            </a:lvl4pPr>
            <a:lvl5pPr>
              <a:defRPr sz="1600" i="1">
                <a:solidFill>
                  <a:schemeClr val="bg1"/>
                </a:solidFill>
                <a:latin typeface="Arial" pitchFamily="34" charset="0"/>
                <a:cs typeface="Arial" pitchFamily="34" charset="0"/>
              </a:defRPr>
            </a:lvl5pPr>
          </a:lstStyle>
          <a:p>
            <a:pPr lvl="0"/>
            <a:r>
              <a:rPr lang="en-US" smtClean="0"/>
              <a:t>Click to edit Master text styles</a:t>
            </a:r>
          </a:p>
        </p:txBody>
      </p:sp>
      <p:sp>
        <p:nvSpPr>
          <p:cNvPr id="4" name="Text Placeholder 3"/>
          <p:cNvSpPr>
            <a:spLocks noGrp="1"/>
          </p:cNvSpPr>
          <p:nvPr>
            <p:ph type="body" sz="quarter" idx="11"/>
          </p:nvPr>
        </p:nvSpPr>
        <p:spPr>
          <a:xfrm>
            <a:off x="2514600" y="4495800"/>
            <a:ext cx="4114800" cy="838200"/>
          </a:xfrm>
          <a:prstGeom prst="rect">
            <a:avLst/>
          </a:prstGeom>
        </p:spPr>
        <p:txBody>
          <a:bodyPr/>
          <a:lstStyle>
            <a:lvl1pPr marL="0" indent="0" algn="ctr">
              <a:buNone/>
              <a:defRPr sz="2000" b="1">
                <a:solidFill>
                  <a:schemeClr val="bg1">
                    <a:lumMod val="50000"/>
                  </a:schemeClr>
                </a:solidFill>
                <a:latin typeface="Arial" pitchFamily="34" charset="0"/>
                <a:cs typeface="Arial" pitchFamily="34" charset="0"/>
              </a:defRPr>
            </a:lvl1pPr>
          </a:lstStyle>
          <a:p>
            <a:pPr lvl="0"/>
            <a:r>
              <a:rPr lang="en-US" smtClean="0"/>
              <a:t>Click to edit Master text styles</a:t>
            </a:r>
          </a:p>
        </p:txBody>
      </p:sp>
      <p:sp>
        <p:nvSpPr>
          <p:cNvPr id="8" name="Rectangle 10"/>
          <p:cNvSpPr>
            <a:spLocks noChangeArrowheads="1"/>
          </p:cNvSpPr>
          <p:nvPr userDrawn="1"/>
        </p:nvSpPr>
        <p:spPr bwMode="auto">
          <a:xfrm>
            <a:off x="0" y="6400800"/>
            <a:ext cx="9144000" cy="458788"/>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9" name="Rectangle 29"/>
          <p:cNvSpPr>
            <a:spLocks noChangeArrowheads="1"/>
          </p:cNvSpPr>
          <p:nvPr userDrawn="1"/>
        </p:nvSpPr>
        <p:spPr bwMode="auto">
          <a:xfrm>
            <a:off x="304800" y="64008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06400" eaLnBrk="0" hangingPunct="0">
              <a:lnSpc>
                <a:spcPct val="110000"/>
              </a:lnSpc>
              <a:tabLst>
                <a:tab pos="1485900" algn="l"/>
                <a:tab pos="3200400" algn="l"/>
                <a:tab pos="5029200" algn="l"/>
              </a:tabLst>
            </a:pPr>
            <a:r>
              <a:rPr lang="en-US" sz="1200" b="1" dirty="0">
                <a:solidFill>
                  <a:srgbClr val="FFFFFF"/>
                </a:solidFill>
                <a:latin typeface="Arial" pitchFamily="34" charset="0"/>
              </a:rPr>
              <a:t>Boston   |   Geneva   |   Mumbai   |   San Francisco   |   Seattle   |   </a:t>
            </a:r>
            <a:r>
              <a:rPr lang="en-US" sz="1200" b="1" dirty="0" smtClean="0">
                <a:solidFill>
                  <a:srgbClr val="FFFFFF"/>
                </a:solidFill>
                <a:latin typeface="Arial" pitchFamily="34" charset="0"/>
              </a:rPr>
              <a:t>Washington</a:t>
            </a:r>
            <a:endParaRPr lang="en-US" sz="1200" b="1" dirty="0">
              <a:solidFill>
                <a:srgbClr val="FFFFFF"/>
              </a:solidFill>
            </a:endParaRPr>
          </a:p>
        </p:txBody>
      </p:sp>
      <p:sp>
        <p:nvSpPr>
          <p:cNvPr id="10" name="Rectangle 17"/>
          <p:cNvSpPr>
            <a:spLocks noChangeArrowheads="1"/>
          </p:cNvSpPr>
          <p:nvPr userDrawn="1"/>
        </p:nvSpPr>
        <p:spPr bwMode="auto">
          <a:xfrm>
            <a:off x="8056563" y="6490901"/>
            <a:ext cx="896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dirty="0">
                <a:solidFill>
                  <a:srgbClr val="FFFFFF"/>
                </a:solidFill>
                <a:latin typeface="Arial" pitchFamily="34" charset="0"/>
                <a:cs typeface="Arial" pitchFamily="34" charset="0"/>
              </a:rPr>
              <a:t>FSG.ORG</a:t>
            </a:r>
            <a:endParaRPr lang="en-US" sz="1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89593563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6"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2012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312317353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New FSG Layout - no grey box 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latin typeface="Arial"/>
            </a:endParaRPr>
          </a:p>
        </p:txBody>
      </p:sp>
      <p:pic>
        <p:nvPicPr>
          <p:cNvPr id="9" name="Picture 16"/>
          <p:cNvPicPr>
            <a:picLocks noChangeAspect="1"/>
          </p:cNvPicPr>
          <p:nvPr userDrawn="1"/>
        </p:nvPicPr>
        <p:blipFill>
          <a:blip r:embed="rId2" cstate="email">
            <a:extLst>
              <a:ext uri="{28A0092B-C50C-407E-A947-70E740481C1C}">
                <a14:useLocalDpi xmlns:a14="http://schemas.microsoft.com/office/drawing/2010/main"/>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dirty="0" smtClean="0"/>
              <a:t>Click to edit text</a:t>
            </a:r>
          </a:p>
        </p:txBody>
      </p:sp>
      <p:sp>
        <p:nvSpPr>
          <p:cNvPr id="10"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2012 </a:t>
            </a:r>
            <a:r>
              <a:rPr lang="en-US" sz="600" dirty="0">
                <a:solidFill>
                  <a:srgbClr val="4F4C25">
                    <a:lumMod val="75000"/>
                  </a:srgbClr>
                </a:solidFill>
                <a:latin typeface="Arial"/>
              </a:rPr>
              <a:t>FSG</a:t>
            </a:r>
          </a:p>
        </p:txBody>
      </p:sp>
      <p:sp>
        <p:nvSpPr>
          <p:cNvPr id="8" name="Rectangle 17"/>
          <p:cNvSpPr>
            <a:spLocks noChangeArrowheads="1"/>
          </p:cNvSpPr>
          <p:nvPr userDrawn="1"/>
        </p:nvSpPr>
        <p:spPr bwMode="auto">
          <a:xfrm>
            <a:off x="8113713" y="-7938"/>
            <a:ext cx="750887" cy="276226"/>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Tree>
    <p:extLst>
      <p:ext uri="{BB962C8B-B14F-4D97-AF65-F5344CB8AC3E}">
        <p14:creationId xmlns:p14="http://schemas.microsoft.com/office/powerpoint/2010/main" val="661825332"/>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4"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5"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Tree>
    <p:extLst>
      <p:ext uri="{BB962C8B-B14F-4D97-AF65-F5344CB8AC3E}">
        <p14:creationId xmlns:p14="http://schemas.microsoft.com/office/powerpoint/2010/main" val="3337639624"/>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Arial"/>
              </a:rPr>
              <a:t>FSG.ORG</a:t>
            </a:r>
            <a:endParaRPr lang="en-US" sz="1100" b="1" dirty="0">
              <a:solidFill>
                <a:srgbClr val="000000"/>
              </a:solidFill>
              <a:latin typeface="Arial"/>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4"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7"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2012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1008616807"/>
      </p:ext>
    </p:extLst>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New FSG Layout-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Arial"/>
              </a:rPr>
              <a:t>FSG.ORG</a:t>
            </a:r>
            <a:endParaRPr lang="en-US" sz="1100" b="1" dirty="0">
              <a:solidFill>
                <a:srgbClr val="000000"/>
              </a:solidFill>
              <a:latin typeface="Arial"/>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3"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2012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2556821475"/>
      </p:ext>
    </p:extLst>
  </p:cSld>
  <p:clrMapOvr>
    <a:masterClrMapping/>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ew FSG Layout">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endParaRPr>
          </a:p>
        </p:txBody>
      </p:sp>
      <p:pic>
        <p:nvPicPr>
          <p:cNvPr id="10" name="Picture 16"/>
          <p:cNvPicPr>
            <a:picLocks noChangeAspect="1"/>
          </p:cNvPicPr>
          <p:nvPr userDrawn="1"/>
        </p:nvPicPr>
        <p:blipFill>
          <a:blip r:embed="rId2" cstate="print"/>
          <a:srcRect t="89720"/>
          <a:stretch>
            <a:fillRect/>
          </a:stretch>
        </p:blipFill>
        <p:spPr bwMode="auto">
          <a:xfrm>
            <a:off x="0" y="223838"/>
            <a:ext cx="9144000" cy="192087"/>
          </a:xfrm>
          <a:prstGeom prst="rect">
            <a:avLst/>
          </a:prstGeom>
          <a:noFill/>
          <a:ln w="9525">
            <a:noFill/>
            <a:miter lim="800000"/>
            <a:headEnd/>
            <a:tailEnd/>
          </a:ln>
        </p:spPr>
      </p:pic>
      <p:sp>
        <p:nvSpPr>
          <p:cNvPr id="11" name="Rectangle 17"/>
          <p:cNvSpPr>
            <a:spLocks noChangeArrowheads="1"/>
          </p:cNvSpPr>
          <p:nvPr userDrawn="1"/>
        </p:nvSpPr>
        <p:spPr bwMode="auto">
          <a:xfrm>
            <a:off x="8113713" y="-7938"/>
            <a:ext cx="750887" cy="276226"/>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smtClean="0"/>
              <a:t>Click to edit Master title style</a:t>
            </a:r>
            <a:endParaRPr lang="en-US" dirty="0" smtClean="0"/>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 name="Text Placeholder 2"/>
          <p:cNvSpPr>
            <a:spLocks noGrp="1"/>
          </p:cNvSpPr>
          <p:nvPr>
            <p:ph type="body" sz="quarter" idx="12"/>
          </p:nvPr>
        </p:nvSpPr>
        <p:spPr>
          <a:xfrm>
            <a:off x="365760" y="6183868"/>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Master text styles</a:t>
            </a:r>
          </a:p>
        </p:txBody>
      </p:sp>
      <p:sp>
        <p:nvSpPr>
          <p:cNvPr id="13" name="Text Placeholder 12"/>
          <p:cNvSpPr>
            <a:spLocks noGrp="1"/>
          </p:cNvSpPr>
          <p:nvPr>
            <p:ph type="body" sz="quarter" idx="13"/>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Master text styles</a:t>
            </a:r>
          </a:p>
        </p:txBody>
      </p:sp>
      <p:sp>
        <p:nvSpPr>
          <p:cNvPr id="14"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5"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000000"/>
                </a:solidFill>
                <a:latin typeface="Arial"/>
              </a:rPr>
              <a:t>© </a:t>
            </a:r>
            <a:r>
              <a:rPr lang="en-US" sz="600" dirty="0" smtClean="0">
                <a:solidFill>
                  <a:srgbClr val="000000"/>
                </a:solidFill>
                <a:latin typeface="Arial"/>
              </a:rPr>
              <a:t>2013 FSG</a:t>
            </a:r>
            <a:endParaRPr lang="en-US" sz="600" dirty="0">
              <a:solidFill>
                <a:srgbClr val="000000"/>
              </a:solidFill>
              <a:latin typeface="Arial"/>
            </a:endParaRPr>
          </a:p>
        </p:txBody>
      </p:sp>
    </p:spTree>
    <p:extLst>
      <p:ext uri="{BB962C8B-B14F-4D97-AF65-F5344CB8AC3E}">
        <p14:creationId xmlns:p14="http://schemas.microsoft.com/office/powerpoint/2010/main" val="1613390564"/>
      </p:ext>
    </p:extLst>
  </p:cSld>
  <p:clrMapOvr>
    <a:masterClrMapping/>
  </p:clrMapOv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ew FSG Layout - Blank">
    <p:spTree>
      <p:nvGrpSpPr>
        <p:cNvPr id="1" name=""/>
        <p:cNvGrpSpPr/>
        <p:nvPr/>
      </p:nvGrpSpPr>
      <p:grpSpPr>
        <a:xfrm>
          <a:off x="0" y="0"/>
          <a:ext cx="0" cy="0"/>
          <a:chOff x="0" y="0"/>
          <a:chExt cx="0" cy="0"/>
        </a:xfrm>
      </p:grpSpPr>
      <p:sp>
        <p:nvSpPr>
          <p:cNvPr id="3"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latin typeface="Arial"/>
            </a:endParaRPr>
          </a:p>
        </p:txBody>
      </p:sp>
      <p:pic>
        <p:nvPicPr>
          <p:cNvPr id="5" name="Picture 16"/>
          <p:cNvPicPr>
            <a:picLocks noChangeAspect="1"/>
          </p:cNvPicPr>
          <p:nvPr userDrawn="1"/>
        </p:nvPicPr>
        <p:blipFill>
          <a:blip r:embed="rId2" cstate="print"/>
          <a:srcRect t="89720"/>
          <a:stretch>
            <a:fillRect/>
          </a:stretch>
        </p:blipFill>
        <p:spPr bwMode="auto">
          <a:xfrm>
            <a:off x="0" y="223838"/>
            <a:ext cx="9144000" cy="192087"/>
          </a:xfrm>
          <a:prstGeom prst="rect">
            <a:avLst/>
          </a:prstGeom>
          <a:noFill/>
          <a:ln w="9525">
            <a:noFill/>
            <a:miter lim="800000"/>
            <a:headEnd/>
            <a:tailEnd/>
          </a:ln>
        </p:spPr>
      </p:pic>
      <p:sp>
        <p:nvSpPr>
          <p:cNvPr id="6" name="Rectangle 17"/>
          <p:cNvSpPr>
            <a:spLocks noChangeArrowheads="1"/>
          </p:cNvSpPr>
          <p:nvPr userDrawn="1"/>
        </p:nvSpPr>
        <p:spPr bwMode="auto">
          <a:xfrm>
            <a:off x="8113713" y="-19050"/>
            <a:ext cx="750887" cy="276225"/>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smtClean="0"/>
              <a:t>Click to edit Master title style</a:t>
            </a:r>
            <a:endParaRPr lang="en-US" dirty="0" smtClean="0"/>
          </a:p>
        </p:txBody>
      </p:sp>
      <p:sp>
        <p:nvSpPr>
          <p:cNvPr id="9"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8"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000000"/>
                </a:solidFill>
                <a:latin typeface="Arial"/>
              </a:rPr>
              <a:t>© </a:t>
            </a:r>
            <a:r>
              <a:rPr lang="en-US" sz="600" dirty="0" smtClean="0">
                <a:solidFill>
                  <a:srgbClr val="000000"/>
                </a:solidFill>
                <a:latin typeface="Arial"/>
              </a:rPr>
              <a:t>2013 FSG</a:t>
            </a:r>
            <a:endParaRPr lang="en-US" sz="600" dirty="0">
              <a:solidFill>
                <a:srgbClr val="000000"/>
              </a:solidFill>
              <a:latin typeface="Arial"/>
            </a:endParaRPr>
          </a:p>
        </p:txBody>
      </p:sp>
    </p:spTree>
    <p:extLst>
      <p:ext uri="{BB962C8B-B14F-4D97-AF65-F5344CB8AC3E}">
        <p14:creationId xmlns:p14="http://schemas.microsoft.com/office/powerpoint/2010/main" val="1565841178"/>
      </p:ext>
    </p:extLst>
  </p:cSld>
  <p:clrMapOvr>
    <a:masterClrMapping/>
  </p:clrMapOv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5" name="Picture 1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15"/>
          <p:cNvSpPr>
            <a:spLocks noGrp="1" noChangeArrowheads="1"/>
          </p:cNvSpPr>
          <p:nvPr>
            <p:ph type="subTitle" sz="quarter" idx="1"/>
          </p:nvPr>
        </p:nvSpPr>
        <p:spPr>
          <a:xfrm>
            <a:off x="2552703" y="4038601"/>
            <a:ext cx="4038599" cy="307777"/>
          </a:xfrm>
          <a:prstGeom prst="rect">
            <a:avLst/>
          </a:prstGeom>
        </p:spPr>
        <p:txBody>
          <a:bodyPr>
            <a:spAutoFit/>
          </a:bodyPr>
          <a:lstStyle>
            <a:lvl1pPr marL="0" indent="0" algn="ctr">
              <a:buFontTx/>
              <a:buNone/>
              <a:defRPr sz="1400" i="1">
                <a:solidFill>
                  <a:schemeClr val="bg1">
                    <a:lumMod val="50000"/>
                  </a:schemeClr>
                </a:solidFill>
                <a:latin typeface="Arial" pitchFamily="34" charset="0"/>
                <a:cs typeface="Arial" pitchFamily="34" charset="0"/>
              </a:defRPr>
            </a:lvl1pPr>
          </a:lstStyle>
          <a:p>
            <a:r>
              <a:rPr lang="en-US" smtClean="0"/>
              <a:t>Click to edit Master subtitle style</a:t>
            </a:r>
            <a:endParaRPr lang="en-US" dirty="0"/>
          </a:p>
        </p:txBody>
      </p:sp>
      <p:sp>
        <p:nvSpPr>
          <p:cNvPr id="24" name="Rectangle 16"/>
          <p:cNvSpPr>
            <a:spLocks noGrp="1" noChangeArrowheads="1"/>
          </p:cNvSpPr>
          <p:nvPr>
            <p:ph type="ctrTitle" sz="quarter"/>
          </p:nvPr>
        </p:nvSpPr>
        <p:spPr>
          <a:xfrm>
            <a:off x="1828800" y="2438400"/>
            <a:ext cx="5486400" cy="461665"/>
          </a:xfrm>
          <a:prstGeom prst="rect">
            <a:avLst/>
          </a:prstGeom>
        </p:spPr>
        <p:txBody>
          <a:bodyPr wrap="square" tIns="45720" bIns="45720">
            <a:spAutoFit/>
          </a:bodyPr>
          <a:lstStyle>
            <a:lvl1pPr algn="ctr">
              <a:defRPr sz="2400" b="1">
                <a:solidFill>
                  <a:schemeClr val="bg1">
                    <a:lumMod val="50000"/>
                  </a:schemeClr>
                </a:solidFi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sz="quarter" idx="10"/>
          </p:nvPr>
        </p:nvSpPr>
        <p:spPr>
          <a:xfrm>
            <a:off x="2552700" y="5562600"/>
            <a:ext cx="4038600" cy="276999"/>
          </a:xfrm>
          <a:prstGeom prst="rect">
            <a:avLst/>
          </a:prstGeom>
        </p:spPr>
        <p:txBody>
          <a:bodyPr>
            <a:spAutoFit/>
          </a:bodyPr>
          <a:lstStyle>
            <a:lvl1pPr marL="0" indent="0" algn="ctr">
              <a:buNone/>
              <a:defRPr sz="1200" i="0">
                <a:solidFill>
                  <a:schemeClr val="bg1">
                    <a:lumMod val="50000"/>
                  </a:schemeClr>
                </a:solidFill>
                <a:latin typeface="Arial" pitchFamily="34" charset="0"/>
                <a:cs typeface="Arial" pitchFamily="34" charset="0"/>
              </a:defRPr>
            </a:lvl1pPr>
            <a:lvl2pPr>
              <a:defRPr sz="1600" i="1">
                <a:solidFill>
                  <a:schemeClr val="bg1"/>
                </a:solidFill>
                <a:latin typeface="Arial" pitchFamily="34" charset="0"/>
                <a:cs typeface="Arial" pitchFamily="34" charset="0"/>
              </a:defRPr>
            </a:lvl2pPr>
            <a:lvl3pPr>
              <a:defRPr sz="1600" i="1">
                <a:solidFill>
                  <a:schemeClr val="bg1"/>
                </a:solidFill>
                <a:latin typeface="Arial" pitchFamily="34" charset="0"/>
                <a:cs typeface="Arial" pitchFamily="34" charset="0"/>
              </a:defRPr>
            </a:lvl3pPr>
            <a:lvl4pPr>
              <a:defRPr sz="1600" i="1">
                <a:solidFill>
                  <a:schemeClr val="bg1"/>
                </a:solidFill>
                <a:latin typeface="Arial" pitchFamily="34" charset="0"/>
                <a:cs typeface="Arial" pitchFamily="34" charset="0"/>
              </a:defRPr>
            </a:lvl4pPr>
            <a:lvl5pPr>
              <a:defRPr sz="1600" i="1">
                <a:solidFill>
                  <a:schemeClr val="bg1"/>
                </a:solidFill>
                <a:latin typeface="Arial" pitchFamily="34" charset="0"/>
                <a:cs typeface="Arial" pitchFamily="34" charset="0"/>
              </a:defRPr>
            </a:lvl5pPr>
          </a:lstStyle>
          <a:p>
            <a:pPr lvl="0"/>
            <a:r>
              <a:rPr lang="en-US" smtClean="0"/>
              <a:t>Click to edit Master text styles</a:t>
            </a:r>
          </a:p>
        </p:txBody>
      </p:sp>
      <p:sp>
        <p:nvSpPr>
          <p:cNvPr id="4" name="Text Placeholder 3"/>
          <p:cNvSpPr>
            <a:spLocks noGrp="1"/>
          </p:cNvSpPr>
          <p:nvPr>
            <p:ph type="body" sz="quarter" idx="11"/>
          </p:nvPr>
        </p:nvSpPr>
        <p:spPr>
          <a:xfrm>
            <a:off x="2514600" y="4495800"/>
            <a:ext cx="4114800" cy="838200"/>
          </a:xfrm>
          <a:prstGeom prst="rect">
            <a:avLst/>
          </a:prstGeom>
        </p:spPr>
        <p:txBody>
          <a:bodyPr/>
          <a:lstStyle>
            <a:lvl1pPr marL="0" indent="0" algn="ctr">
              <a:buNone/>
              <a:defRPr sz="2000" b="1">
                <a:solidFill>
                  <a:schemeClr val="bg1">
                    <a:lumMod val="50000"/>
                  </a:schemeClr>
                </a:solidFill>
                <a:latin typeface="Arial" pitchFamily="34" charset="0"/>
                <a:cs typeface="Arial" pitchFamily="34" charset="0"/>
              </a:defRPr>
            </a:lvl1pPr>
          </a:lstStyle>
          <a:p>
            <a:pPr lvl="0"/>
            <a:r>
              <a:rPr lang="en-US" smtClean="0"/>
              <a:t>Click to edit Master text styles</a:t>
            </a:r>
          </a:p>
        </p:txBody>
      </p:sp>
      <p:sp>
        <p:nvSpPr>
          <p:cNvPr id="8" name="Rectangle 10"/>
          <p:cNvSpPr>
            <a:spLocks noChangeArrowheads="1"/>
          </p:cNvSpPr>
          <p:nvPr userDrawn="1"/>
        </p:nvSpPr>
        <p:spPr bwMode="auto">
          <a:xfrm>
            <a:off x="0" y="6400800"/>
            <a:ext cx="9144000" cy="458788"/>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9" name="Rectangle 29"/>
          <p:cNvSpPr>
            <a:spLocks noChangeArrowheads="1"/>
          </p:cNvSpPr>
          <p:nvPr userDrawn="1"/>
        </p:nvSpPr>
        <p:spPr bwMode="auto">
          <a:xfrm>
            <a:off x="304800" y="64008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06400" eaLnBrk="0" hangingPunct="0">
              <a:lnSpc>
                <a:spcPct val="110000"/>
              </a:lnSpc>
              <a:tabLst>
                <a:tab pos="1485900" algn="l"/>
                <a:tab pos="3200400" algn="l"/>
                <a:tab pos="5029200" algn="l"/>
              </a:tabLst>
            </a:pPr>
            <a:r>
              <a:rPr lang="en-US" sz="1200" b="1" dirty="0">
                <a:solidFill>
                  <a:srgbClr val="FFFFFF"/>
                </a:solidFill>
                <a:latin typeface="Arial" pitchFamily="34" charset="0"/>
              </a:rPr>
              <a:t>Boston   |   Geneva   |   Mumbai   |   San Francisco   |   Seattle   |   </a:t>
            </a:r>
            <a:r>
              <a:rPr lang="en-US" sz="1200" b="1" dirty="0" smtClean="0">
                <a:solidFill>
                  <a:srgbClr val="FFFFFF"/>
                </a:solidFill>
                <a:latin typeface="Arial" pitchFamily="34" charset="0"/>
              </a:rPr>
              <a:t>Washington</a:t>
            </a:r>
            <a:endParaRPr lang="en-US" sz="1200" b="1" dirty="0">
              <a:solidFill>
                <a:srgbClr val="FFFFFF"/>
              </a:solidFill>
            </a:endParaRPr>
          </a:p>
        </p:txBody>
      </p:sp>
      <p:sp>
        <p:nvSpPr>
          <p:cNvPr id="10" name="Rectangle 17"/>
          <p:cNvSpPr>
            <a:spLocks noChangeArrowheads="1"/>
          </p:cNvSpPr>
          <p:nvPr userDrawn="1"/>
        </p:nvSpPr>
        <p:spPr bwMode="auto">
          <a:xfrm>
            <a:off x="8056563" y="6490901"/>
            <a:ext cx="896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dirty="0">
                <a:solidFill>
                  <a:srgbClr val="FFFFFF"/>
                </a:solidFill>
                <a:latin typeface="Arial" pitchFamily="34" charset="0"/>
                <a:cs typeface="Arial" pitchFamily="34" charset="0"/>
              </a:rPr>
              <a:t>FSG.ORG</a:t>
            </a:r>
            <a:endParaRPr lang="en-US" sz="1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62554066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000000"/>
                </a:solidFill>
                <a:latin typeface="Arial"/>
              </a:rPr>
              <a:t>© </a:t>
            </a:r>
            <a:r>
              <a:rPr lang="en-US" sz="600" dirty="0" smtClean="0">
                <a:solidFill>
                  <a:srgbClr val="000000"/>
                </a:solidFill>
                <a:latin typeface="Arial"/>
              </a:rPr>
              <a:t>2013 FSG</a:t>
            </a:r>
            <a:endParaRPr lang="en-US" sz="600" dirty="0">
              <a:solidFill>
                <a:srgbClr val="000000"/>
              </a:solidFill>
              <a:latin typeface="Arial"/>
            </a:endParaRPr>
          </a:p>
        </p:txBody>
      </p:sp>
    </p:spTree>
    <p:extLst>
      <p:ext uri="{BB962C8B-B14F-4D97-AF65-F5344CB8AC3E}">
        <p14:creationId xmlns:p14="http://schemas.microsoft.com/office/powerpoint/2010/main" val="141755853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904914-8EBB-7744-8DD6-76EB1D1EA17B}" type="datetimeFigureOut">
              <a:rPr lang="en-US" smtClean="0">
                <a:solidFill>
                  <a:srgbClr val="000000"/>
                </a:solidFill>
              </a:rPr>
              <a:pPr/>
              <a:t>9/16/2014</a:t>
            </a:fld>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A900486-DBBF-6B4F-84EB-DBFAB988DF1A}"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452715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6" name="Rectangle 8"/>
          <p:cNvSpPr>
            <a:spLocks noChangeArrowheads="1"/>
          </p:cNvSpPr>
          <p:nvPr userDrawn="1"/>
        </p:nvSpPr>
        <p:spPr bwMode="auto">
          <a:xfrm>
            <a:off x="0" y="6675120"/>
            <a:ext cx="9144000" cy="18288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Arial"/>
              </a:rPr>
              <a:t>FSG.ORG</a:t>
            </a:r>
            <a:endParaRPr lang="en-US" sz="1100" b="1" dirty="0">
              <a:solidFill>
                <a:srgbClr val="000000"/>
              </a:solidFill>
              <a:latin typeface="Arial"/>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1" name="Rectangle 12"/>
          <p:cNvSpPr>
            <a:spLocks noChangeArrowheads="1"/>
          </p:cNvSpPr>
          <p:nvPr userDrawn="1"/>
        </p:nvSpPr>
        <p:spPr bwMode="auto">
          <a:xfrm>
            <a:off x="4402081" y="6667179"/>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FFFFFF"/>
                </a:solidFill>
                <a:latin typeface="Arial"/>
              </a:rPr>
              <a:pPr algn="ctr" eaLnBrk="0" hangingPunct="0"/>
              <a:t>‹#›</a:t>
            </a:fld>
            <a:endParaRPr lang="en-US" sz="1000" dirty="0">
              <a:solidFill>
                <a:srgbClr val="FFFFFF"/>
              </a:solidFill>
              <a:latin typeface="Arial"/>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FFFFFF"/>
                </a:solidFill>
                <a:latin typeface="Arial"/>
              </a:rPr>
              <a:t>© </a:t>
            </a:r>
            <a:r>
              <a:rPr lang="en-US" sz="600" dirty="0" smtClean="0">
                <a:solidFill>
                  <a:srgbClr val="FFFFFF"/>
                </a:solidFill>
                <a:latin typeface="Arial"/>
              </a:rPr>
              <a:t>2012 </a:t>
            </a:r>
            <a:r>
              <a:rPr lang="en-US" sz="600" dirty="0">
                <a:solidFill>
                  <a:srgbClr val="FFFFFF"/>
                </a:solidFill>
                <a:latin typeface="Arial"/>
              </a:rPr>
              <a:t>FSG</a:t>
            </a:r>
          </a:p>
        </p:txBody>
      </p:sp>
    </p:spTree>
    <p:extLst>
      <p:ext uri="{BB962C8B-B14F-4D97-AF65-F5344CB8AC3E}">
        <p14:creationId xmlns:p14="http://schemas.microsoft.com/office/powerpoint/2010/main" val="587809932"/>
      </p:ext>
    </p:extLst>
  </p:cSld>
  <p:clrMapOvr>
    <a:masterClrMapping/>
  </p:clrMapOv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New FSG Layout - no grey box">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Arial"/>
              </a:rPr>
              <a:t>FSG.ORG</a:t>
            </a:r>
            <a:endParaRPr lang="en-US" sz="1100" b="1" dirty="0">
              <a:solidFill>
                <a:srgbClr val="000000"/>
              </a:solidFill>
              <a:latin typeface="Arial"/>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1"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7"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Tree>
    <p:extLst>
      <p:ext uri="{BB962C8B-B14F-4D97-AF65-F5344CB8AC3E}">
        <p14:creationId xmlns:p14="http://schemas.microsoft.com/office/powerpoint/2010/main" val="2139822402"/>
      </p:ext>
    </p:extLst>
  </p:cSld>
  <p:clrMapOvr>
    <a:masterClrMapping/>
  </p:clrMapOv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New FSG Layout">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endParaRPr>
          </a:p>
        </p:txBody>
      </p:sp>
      <p:pic>
        <p:nvPicPr>
          <p:cNvPr id="10" name="Picture 16"/>
          <p:cNvPicPr>
            <a:picLocks noChangeAspect="1"/>
          </p:cNvPicPr>
          <p:nvPr userDrawn="1"/>
        </p:nvPicPr>
        <p:blipFill>
          <a:blip r:embed="rId2" cstate="print"/>
          <a:srcRect t="89720"/>
          <a:stretch>
            <a:fillRect/>
          </a:stretch>
        </p:blipFill>
        <p:spPr bwMode="auto">
          <a:xfrm>
            <a:off x="0" y="223838"/>
            <a:ext cx="9144000" cy="192087"/>
          </a:xfrm>
          <a:prstGeom prst="rect">
            <a:avLst/>
          </a:prstGeom>
          <a:noFill/>
          <a:ln w="9525">
            <a:noFill/>
            <a:miter lim="800000"/>
            <a:headEnd/>
            <a:tailEnd/>
          </a:ln>
        </p:spPr>
      </p:pic>
      <p:sp>
        <p:nvSpPr>
          <p:cNvPr id="11" name="Rectangle 17"/>
          <p:cNvSpPr>
            <a:spLocks noChangeArrowheads="1"/>
          </p:cNvSpPr>
          <p:nvPr userDrawn="1"/>
        </p:nvSpPr>
        <p:spPr bwMode="auto">
          <a:xfrm>
            <a:off x="8113713" y="-7938"/>
            <a:ext cx="750887" cy="276226"/>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smtClean="0"/>
              <a:t>Click to edit Master title style</a:t>
            </a:r>
            <a:endParaRPr lang="en-US" dirty="0" smtClean="0"/>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3" name="Text Placeholder 2"/>
          <p:cNvSpPr>
            <a:spLocks noGrp="1"/>
          </p:cNvSpPr>
          <p:nvPr>
            <p:ph type="body" sz="quarter" idx="12"/>
          </p:nvPr>
        </p:nvSpPr>
        <p:spPr>
          <a:xfrm>
            <a:off x="365760" y="6183868"/>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Master text styles</a:t>
            </a:r>
          </a:p>
        </p:txBody>
      </p:sp>
      <p:sp>
        <p:nvSpPr>
          <p:cNvPr id="13" name="Text Placeholder 12"/>
          <p:cNvSpPr>
            <a:spLocks noGrp="1"/>
          </p:cNvSpPr>
          <p:nvPr>
            <p:ph type="body" sz="quarter" idx="13"/>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Master text styles</a:t>
            </a:r>
          </a:p>
        </p:txBody>
      </p:sp>
      <p:sp>
        <p:nvSpPr>
          <p:cNvPr id="15"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7"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2013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2698719700"/>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ew FSG Layout-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6" name="Rectangle 8"/>
          <p:cNvSpPr>
            <a:spLocks noChangeArrowheads="1"/>
          </p:cNvSpPr>
          <p:nvPr userDrawn="1"/>
        </p:nvSpPr>
        <p:spPr bwMode="auto">
          <a:xfrm>
            <a:off x="0" y="6399213"/>
            <a:ext cx="9144000" cy="458787"/>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8" name="Rectangle 12"/>
          <p:cNvSpPr>
            <a:spLocks noChangeArrowheads="1"/>
          </p:cNvSpPr>
          <p:nvPr userDrawn="1"/>
        </p:nvSpPr>
        <p:spPr bwMode="auto">
          <a:xfrm>
            <a:off x="4355307" y="6611779"/>
            <a:ext cx="4333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5720" rIns="90488" bIns="45720" anchor="ctr">
            <a:spAutoFit/>
          </a:bodyPr>
          <a:lstStyle/>
          <a:p>
            <a:pPr algn="ctr" eaLnBrk="0" hangingPunct="0"/>
            <a:fld id="{090EB062-F74A-48E3-949C-AE146B96ACCE}" type="slidenum">
              <a:rPr lang="en-US" sz="1000">
                <a:solidFill>
                  <a:schemeClr val="bg1"/>
                </a:solidFill>
                <a:latin typeface="+mj-lt"/>
              </a:rPr>
              <a:pPr algn="ctr" eaLnBrk="0" hangingPunct="0"/>
              <a:t>‹#›</a:t>
            </a:fld>
            <a:endParaRPr lang="en-US" sz="1000" dirty="0">
              <a:solidFill>
                <a:schemeClr val="bg1"/>
              </a:solidFill>
              <a:latin typeface="+mj-lt"/>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1"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bg1"/>
                </a:solidFill>
                <a:latin typeface="+mj-lt"/>
              </a:rPr>
              <a:t>© </a:t>
            </a:r>
            <a:r>
              <a:rPr lang="en-US" sz="600" dirty="0" smtClean="0">
                <a:solidFill>
                  <a:schemeClr val="bg1"/>
                </a:solidFill>
                <a:latin typeface="+mj-lt"/>
              </a:rPr>
              <a:t>2012 </a:t>
            </a:r>
            <a:r>
              <a:rPr lang="en-US" sz="600" dirty="0">
                <a:solidFill>
                  <a:schemeClr val="bg1"/>
                </a:solidFill>
                <a:latin typeface="+mj-lt"/>
              </a:rPr>
              <a:t>FSG</a:t>
            </a:r>
          </a:p>
        </p:txBody>
      </p:sp>
    </p:spTree>
    <p:extLst>
      <p:ext uri="{BB962C8B-B14F-4D97-AF65-F5344CB8AC3E}">
        <p14:creationId xmlns:p14="http://schemas.microsoft.com/office/powerpoint/2010/main" val="52428996"/>
      </p:ext>
    </p:extLst>
  </p:cSld>
  <p:clrMapOvr>
    <a:masterClrMapping/>
  </p:clrMapOv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New FSG Layout - Blank">
    <p:spTree>
      <p:nvGrpSpPr>
        <p:cNvPr id="1" name=""/>
        <p:cNvGrpSpPr/>
        <p:nvPr/>
      </p:nvGrpSpPr>
      <p:grpSpPr>
        <a:xfrm>
          <a:off x="0" y="0"/>
          <a:ext cx="0" cy="0"/>
          <a:chOff x="0" y="0"/>
          <a:chExt cx="0" cy="0"/>
        </a:xfrm>
      </p:grpSpPr>
      <p:sp>
        <p:nvSpPr>
          <p:cNvPr id="3"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latin typeface="Arial"/>
            </a:endParaRPr>
          </a:p>
        </p:txBody>
      </p:sp>
      <p:pic>
        <p:nvPicPr>
          <p:cNvPr id="5" name="Picture 16"/>
          <p:cNvPicPr>
            <a:picLocks noChangeAspect="1"/>
          </p:cNvPicPr>
          <p:nvPr userDrawn="1"/>
        </p:nvPicPr>
        <p:blipFill>
          <a:blip r:embed="rId2" cstate="print"/>
          <a:srcRect t="89720"/>
          <a:stretch>
            <a:fillRect/>
          </a:stretch>
        </p:blipFill>
        <p:spPr bwMode="auto">
          <a:xfrm>
            <a:off x="0" y="223838"/>
            <a:ext cx="9144000" cy="192087"/>
          </a:xfrm>
          <a:prstGeom prst="rect">
            <a:avLst/>
          </a:prstGeom>
          <a:noFill/>
          <a:ln w="9525">
            <a:noFill/>
            <a:miter lim="800000"/>
            <a:headEnd/>
            <a:tailEnd/>
          </a:ln>
        </p:spPr>
      </p:pic>
      <p:sp>
        <p:nvSpPr>
          <p:cNvPr id="6" name="Rectangle 17"/>
          <p:cNvSpPr>
            <a:spLocks noChangeArrowheads="1"/>
          </p:cNvSpPr>
          <p:nvPr userDrawn="1"/>
        </p:nvSpPr>
        <p:spPr bwMode="auto">
          <a:xfrm>
            <a:off x="8113713" y="-19050"/>
            <a:ext cx="750887" cy="276225"/>
          </a:xfrm>
          <a:prstGeom prst="rect">
            <a:avLst/>
          </a:prstGeom>
          <a:noFill/>
          <a:ln>
            <a:noFill/>
          </a:ln>
          <a:extLst/>
        </p:spPr>
        <p:txBody>
          <a:bodyPr wrap="none">
            <a:spAutoFit/>
          </a:bodyPr>
          <a:lstStyle/>
          <a:p>
            <a:pPr algn="r">
              <a:defRPr/>
            </a:pPr>
            <a:r>
              <a:rPr lang="en-US" sz="1200" b="1" dirty="0">
                <a:solidFill>
                  <a:srgbClr val="FFFFFF"/>
                </a:solidFill>
              </a:rPr>
              <a:t>FSG.ORG</a:t>
            </a:r>
            <a:endParaRPr lang="en-US" sz="1200" b="1" dirty="0">
              <a:solidFill>
                <a:srgbClr val="000000"/>
              </a:solidFill>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smtClean="0"/>
              <a:t>Click to edit Master title style</a:t>
            </a:r>
            <a:endParaRPr lang="en-US" dirty="0" smtClean="0"/>
          </a:p>
        </p:txBody>
      </p:sp>
      <p:sp>
        <p:nvSpPr>
          <p:cNvPr id="9"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0"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2013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3286346274"/>
      </p:ext>
    </p:extLst>
  </p:cSld>
  <p:clrMapOvr>
    <a:masterClrMapping/>
  </p:clrMapOv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5" name="Picture 1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15"/>
          <p:cNvSpPr>
            <a:spLocks noGrp="1" noChangeArrowheads="1"/>
          </p:cNvSpPr>
          <p:nvPr>
            <p:ph type="subTitle" sz="quarter" idx="1"/>
          </p:nvPr>
        </p:nvSpPr>
        <p:spPr>
          <a:xfrm>
            <a:off x="2552703" y="4038601"/>
            <a:ext cx="4038599" cy="307777"/>
          </a:xfrm>
          <a:prstGeom prst="rect">
            <a:avLst/>
          </a:prstGeom>
        </p:spPr>
        <p:txBody>
          <a:bodyPr>
            <a:spAutoFit/>
          </a:bodyPr>
          <a:lstStyle>
            <a:lvl1pPr marL="0" indent="0" algn="ctr">
              <a:buFontTx/>
              <a:buNone/>
              <a:defRPr sz="1400" i="1">
                <a:solidFill>
                  <a:schemeClr val="bg1">
                    <a:lumMod val="50000"/>
                  </a:schemeClr>
                </a:solidFill>
                <a:latin typeface="Arial" pitchFamily="34" charset="0"/>
                <a:cs typeface="Arial" pitchFamily="34" charset="0"/>
              </a:defRPr>
            </a:lvl1pPr>
          </a:lstStyle>
          <a:p>
            <a:r>
              <a:rPr lang="en-US" smtClean="0"/>
              <a:t>Click to edit Master subtitle style</a:t>
            </a:r>
            <a:endParaRPr lang="en-US" dirty="0"/>
          </a:p>
        </p:txBody>
      </p:sp>
      <p:sp>
        <p:nvSpPr>
          <p:cNvPr id="24" name="Rectangle 16"/>
          <p:cNvSpPr>
            <a:spLocks noGrp="1" noChangeArrowheads="1"/>
          </p:cNvSpPr>
          <p:nvPr>
            <p:ph type="ctrTitle" sz="quarter"/>
          </p:nvPr>
        </p:nvSpPr>
        <p:spPr>
          <a:xfrm>
            <a:off x="1828800" y="2438400"/>
            <a:ext cx="5486400" cy="461665"/>
          </a:xfrm>
          <a:prstGeom prst="rect">
            <a:avLst/>
          </a:prstGeom>
        </p:spPr>
        <p:txBody>
          <a:bodyPr wrap="square" tIns="45720" bIns="45720">
            <a:spAutoFit/>
          </a:bodyPr>
          <a:lstStyle>
            <a:lvl1pPr algn="ctr">
              <a:defRPr sz="2400" b="1">
                <a:solidFill>
                  <a:schemeClr val="bg1">
                    <a:lumMod val="50000"/>
                  </a:schemeClr>
                </a:solidFi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sz="quarter" idx="10"/>
          </p:nvPr>
        </p:nvSpPr>
        <p:spPr>
          <a:xfrm>
            <a:off x="2552700" y="5562600"/>
            <a:ext cx="4038600" cy="276999"/>
          </a:xfrm>
          <a:prstGeom prst="rect">
            <a:avLst/>
          </a:prstGeom>
        </p:spPr>
        <p:txBody>
          <a:bodyPr>
            <a:spAutoFit/>
          </a:bodyPr>
          <a:lstStyle>
            <a:lvl1pPr marL="0" indent="0" algn="ctr">
              <a:buNone/>
              <a:defRPr sz="1200" i="0">
                <a:solidFill>
                  <a:schemeClr val="bg1">
                    <a:lumMod val="50000"/>
                  </a:schemeClr>
                </a:solidFill>
                <a:latin typeface="Arial" pitchFamily="34" charset="0"/>
                <a:cs typeface="Arial" pitchFamily="34" charset="0"/>
              </a:defRPr>
            </a:lvl1pPr>
            <a:lvl2pPr>
              <a:defRPr sz="1600" i="1">
                <a:solidFill>
                  <a:schemeClr val="bg1"/>
                </a:solidFill>
                <a:latin typeface="Arial" pitchFamily="34" charset="0"/>
                <a:cs typeface="Arial" pitchFamily="34" charset="0"/>
              </a:defRPr>
            </a:lvl2pPr>
            <a:lvl3pPr>
              <a:defRPr sz="1600" i="1">
                <a:solidFill>
                  <a:schemeClr val="bg1"/>
                </a:solidFill>
                <a:latin typeface="Arial" pitchFamily="34" charset="0"/>
                <a:cs typeface="Arial" pitchFamily="34" charset="0"/>
              </a:defRPr>
            </a:lvl3pPr>
            <a:lvl4pPr>
              <a:defRPr sz="1600" i="1">
                <a:solidFill>
                  <a:schemeClr val="bg1"/>
                </a:solidFill>
                <a:latin typeface="Arial" pitchFamily="34" charset="0"/>
                <a:cs typeface="Arial" pitchFamily="34" charset="0"/>
              </a:defRPr>
            </a:lvl4pPr>
            <a:lvl5pPr>
              <a:defRPr sz="1600" i="1">
                <a:solidFill>
                  <a:schemeClr val="bg1"/>
                </a:solidFill>
                <a:latin typeface="Arial" pitchFamily="34" charset="0"/>
                <a:cs typeface="Arial" pitchFamily="34" charset="0"/>
              </a:defRPr>
            </a:lvl5pPr>
          </a:lstStyle>
          <a:p>
            <a:pPr lvl="0"/>
            <a:r>
              <a:rPr lang="en-US" smtClean="0"/>
              <a:t>Click to edit Master text styles</a:t>
            </a:r>
          </a:p>
        </p:txBody>
      </p:sp>
      <p:sp>
        <p:nvSpPr>
          <p:cNvPr id="4" name="Text Placeholder 3"/>
          <p:cNvSpPr>
            <a:spLocks noGrp="1"/>
          </p:cNvSpPr>
          <p:nvPr>
            <p:ph type="body" sz="quarter" idx="11"/>
          </p:nvPr>
        </p:nvSpPr>
        <p:spPr>
          <a:xfrm>
            <a:off x="2514600" y="4495800"/>
            <a:ext cx="4114800" cy="838200"/>
          </a:xfrm>
          <a:prstGeom prst="rect">
            <a:avLst/>
          </a:prstGeom>
        </p:spPr>
        <p:txBody>
          <a:bodyPr/>
          <a:lstStyle>
            <a:lvl1pPr marL="0" indent="0" algn="ctr">
              <a:buNone/>
              <a:defRPr sz="2000" b="1">
                <a:solidFill>
                  <a:schemeClr val="bg1">
                    <a:lumMod val="50000"/>
                  </a:schemeClr>
                </a:solidFill>
                <a:latin typeface="Arial" pitchFamily="34" charset="0"/>
                <a:cs typeface="Arial" pitchFamily="34" charset="0"/>
              </a:defRPr>
            </a:lvl1pPr>
          </a:lstStyle>
          <a:p>
            <a:pPr lvl="0"/>
            <a:r>
              <a:rPr lang="en-US" smtClean="0"/>
              <a:t>Click to edit Master text styles</a:t>
            </a:r>
          </a:p>
        </p:txBody>
      </p:sp>
      <p:sp>
        <p:nvSpPr>
          <p:cNvPr id="8" name="Rectangle 10"/>
          <p:cNvSpPr>
            <a:spLocks noChangeArrowheads="1"/>
          </p:cNvSpPr>
          <p:nvPr userDrawn="1"/>
        </p:nvSpPr>
        <p:spPr bwMode="auto">
          <a:xfrm>
            <a:off x="0" y="6400800"/>
            <a:ext cx="9144000" cy="458788"/>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9" name="Rectangle 29"/>
          <p:cNvSpPr>
            <a:spLocks noChangeArrowheads="1"/>
          </p:cNvSpPr>
          <p:nvPr userDrawn="1"/>
        </p:nvSpPr>
        <p:spPr bwMode="auto">
          <a:xfrm>
            <a:off x="304800" y="64008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06400" eaLnBrk="0" hangingPunct="0">
              <a:lnSpc>
                <a:spcPct val="110000"/>
              </a:lnSpc>
              <a:tabLst>
                <a:tab pos="1485900" algn="l"/>
                <a:tab pos="3200400" algn="l"/>
                <a:tab pos="5029200" algn="l"/>
              </a:tabLst>
            </a:pPr>
            <a:r>
              <a:rPr lang="en-US" sz="1200" b="1" dirty="0">
                <a:solidFill>
                  <a:srgbClr val="FFFFFF"/>
                </a:solidFill>
                <a:latin typeface="Arial" pitchFamily="34" charset="0"/>
              </a:rPr>
              <a:t>Boston   |   Geneva   |   Mumbai   |   San Francisco   |   Seattle   |   </a:t>
            </a:r>
            <a:r>
              <a:rPr lang="en-US" sz="1200" b="1" dirty="0" smtClean="0">
                <a:solidFill>
                  <a:srgbClr val="FFFFFF"/>
                </a:solidFill>
                <a:latin typeface="Arial" pitchFamily="34" charset="0"/>
              </a:rPr>
              <a:t>Washington</a:t>
            </a:r>
            <a:endParaRPr lang="en-US" sz="1200" b="1" dirty="0">
              <a:solidFill>
                <a:srgbClr val="FFFFFF"/>
              </a:solidFill>
            </a:endParaRPr>
          </a:p>
        </p:txBody>
      </p:sp>
      <p:sp>
        <p:nvSpPr>
          <p:cNvPr id="10" name="Rectangle 17"/>
          <p:cNvSpPr>
            <a:spLocks noChangeArrowheads="1"/>
          </p:cNvSpPr>
          <p:nvPr userDrawn="1"/>
        </p:nvSpPr>
        <p:spPr bwMode="auto">
          <a:xfrm>
            <a:off x="8056563" y="6490901"/>
            <a:ext cx="896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dirty="0">
                <a:solidFill>
                  <a:srgbClr val="FFFFFF"/>
                </a:solidFill>
                <a:latin typeface="Arial" pitchFamily="34" charset="0"/>
                <a:cs typeface="Arial" pitchFamily="34" charset="0"/>
              </a:rPr>
              <a:t>FSG.ORG</a:t>
            </a:r>
            <a:endParaRPr lang="en-US" sz="1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6796762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Arial"/>
              </a:rPr>
              <a:t>FSG.ORG</a:t>
            </a:r>
            <a:endParaRPr lang="en-US" sz="1100" b="1" dirty="0">
              <a:solidFill>
                <a:srgbClr val="000000"/>
              </a:solidFill>
              <a:latin typeface="Arial"/>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1" name="Rectangle 12"/>
          <p:cNvSpPr>
            <a:spLocks noChangeArrowheads="1"/>
          </p:cNvSpPr>
          <p:nvPr userDrawn="1"/>
        </p:nvSpPr>
        <p:spPr bwMode="auto">
          <a:xfrm>
            <a:off x="8668708" y="6462497"/>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rgbClr val="4F4C25">
                    <a:lumMod val="75000"/>
                  </a:srgbClr>
                </a:solidFill>
                <a:latin typeface="Arial"/>
              </a:rPr>
              <a:pPr algn="ctr" eaLnBrk="0" hangingPunct="0"/>
              <a:t>‹#›</a:t>
            </a:fld>
            <a:endParaRPr lang="en-US" sz="1000" dirty="0">
              <a:solidFill>
                <a:srgbClr val="4F4C25">
                  <a:lumMod val="75000"/>
                </a:srgbClr>
              </a:solidFill>
              <a:latin typeface="Arial"/>
            </a:endParaRPr>
          </a:p>
        </p:txBody>
      </p:sp>
      <p:sp>
        <p:nvSpPr>
          <p:cNvPr id="15"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4F4C25">
                    <a:lumMod val="75000"/>
                  </a:srgbClr>
                </a:solidFill>
                <a:latin typeface="Arial"/>
              </a:rPr>
              <a:t>© </a:t>
            </a:r>
            <a:r>
              <a:rPr lang="en-US" sz="600" dirty="0" smtClean="0">
                <a:solidFill>
                  <a:srgbClr val="4F4C25">
                    <a:lumMod val="75000"/>
                  </a:srgbClr>
                </a:solidFill>
                <a:latin typeface="Arial"/>
              </a:rPr>
              <a:t>2013 </a:t>
            </a:r>
            <a:r>
              <a:rPr lang="en-US" sz="600" dirty="0">
                <a:solidFill>
                  <a:srgbClr val="4F4C25">
                    <a:lumMod val="75000"/>
                  </a:srgbClr>
                </a:solidFill>
                <a:latin typeface="Arial"/>
              </a:rPr>
              <a:t>FSG</a:t>
            </a:r>
          </a:p>
        </p:txBody>
      </p:sp>
    </p:spTree>
    <p:extLst>
      <p:ext uri="{BB962C8B-B14F-4D97-AF65-F5344CB8AC3E}">
        <p14:creationId xmlns:p14="http://schemas.microsoft.com/office/powerpoint/2010/main" val="3436575049"/>
      </p:ext>
    </p:extLst>
  </p:cSld>
  <p:clrMapOvr>
    <a:masterClrMapping/>
  </p:clrMapOv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New FSG Layout - no grey box 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latin typeface="Arial"/>
            </a:endParaRPr>
          </a:p>
        </p:txBody>
      </p:sp>
      <p:sp>
        <p:nvSpPr>
          <p:cNvPr id="8" name="Rectangle 12"/>
          <p:cNvSpPr>
            <a:spLocks noChangeArrowheads="1"/>
          </p:cNvSpPr>
          <p:nvPr userDrawn="1"/>
        </p:nvSpPr>
        <p:spPr bwMode="auto">
          <a:xfrm>
            <a:off x="4401287" y="6611779"/>
            <a:ext cx="3398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5720" rIns="90488" bIns="45720" anchor="ctr">
            <a:spAutoFit/>
          </a:bodyPr>
          <a:lstStyle/>
          <a:p>
            <a:pPr algn="ctr" eaLnBrk="0" hangingPunct="0"/>
            <a:fld id="{090EB062-F74A-48E3-949C-AE146B96ACCE}" type="slidenum">
              <a:rPr lang="en-US" sz="1000">
                <a:solidFill>
                  <a:srgbClr val="000000"/>
                </a:solidFill>
                <a:latin typeface="Arial"/>
              </a:rPr>
              <a:pPr algn="ctr" eaLnBrk="0" hangingPunct="0"/>
              <a:t>‹#›</a:t>
            </a:fld>
            <a:endParaRPr lang="en-US" sz="1000" dirty="0">
              <a:solidFill>
                <a:srgbClr val="000000"/>
              </a:solidFill>
              <a:latin typeface="Aria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dirty="0" smtClean="0"/>
              <a:t>Click to edit text</a:t>
            </a:r>
          </a:p>
        </p:txBody>
      </p:sp>
      <p:sp>
        <p:nvSpPr>
          <p:cNvPr id="11"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rgbClr val="000000"/>
                </a:solidFill>
                <a:latin typeface="Arial"/>
              </a:rPr>
              <a:t>© </a:t>
            </a:r>
            <a:r>
              <a:rPr lang="en-US" sz="600" dirty="0" smtClean="0">
                <a:solidFill>
                  <a:srgbClr val="000000"/>
                </a:solidFill>
                <a:latin typeface="Arial"/>
              </a:rPr>
              <a:t>2013 </a:t>
            </a:r>
            <a:r>
              <a:rPr lang="en-US" sz="600" dirty="0">
                <a:solidFill>
                  <a:srgbClr val="000000"/>
                </a:solidFill>
                <a:latin typeface="Arial"/>
              </a:rPr>
              <a:t>FSG</a:t>
            </a:r>
          </a:p>
        </p:txBody>
      </p:sp>
      <p:sp>
        <p:nvSpPr>
          <p:cNvPr id="13"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Arial"/>
              </a:rPr>
              <a:t>FSG.ORG</a:t>
            </a:r>
            <a:endParaRPr lang="en-US" sz="1100" b="1" dirty="0">
              <a:solidFill>
                <a:srgbClr val="000000"/>
              </a:solidFill>
              <a:latin typeface="Arial"/>
            </a:endParaRPr>
          </a:p>
        </p:txBody>
      </p:sp>
    </p:spTree>
    <p:extLst>
      <p:ext uri="{BB962C8B-B14F-4D97-AF65-F5344CB8AC3E}">
        <p14:creationId xmlns:p14="http://schemas.microsoft.com/office/powerpoint/2010/main" val="4213035253"/>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4"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5"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Tree>
    <p:extLst>
      <p:ext uri="{BB962C8B-B14F-4D97-AF65-F5344CB8AC3E}">
        <p14:creationId xmlns:p14="http://schemas.microsoft.com/office/powerpoint/2010/main" val="254834397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New FSG Layout">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sp>
        <p:nvSpPr>
          <p:cNvPr id="6" name="Rectangle 8"/>
          <p:cNvSpPr>
            <a:spLocks noChangeArrowheads="1"/>
          </p:cNvSpPr>
          <p:nvPr userDrawn="1"/>
        </p:nvSpPr>
        <p:spPr bwMode="auto">
          <a:xfrm>
            <a:off x="0" y="6675120"/>
            <a:ext cx="9144000" cy="18288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1" name="Rectangle 12"/>
          <p:cNvSpPr>
            <a:spLocks noChangeArrowheads="1"/>
          </p:cNvSpPr>
          <p:nvPr userDrawn="1"/>
        </p:nvSpPr>
        <p:spPr bwMode="auto">
          <a:xfrm>
            <a:off x="4402081" y="6667179"/>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bg1"/>
                </a:solidFill>
                <a:latin typeface="+mj-lt"/>
              </a:rPr>
              <a:pPr algn="ctr" eaLnBrk="0" hangingPunct="0"/>
              <a:t>‹#›</a:t>
            </a:fld>
            <a:endParaRPr lang="en-US" sz="1000" dirty="0">
              <a:solidFill>
                <a:schemeClr val="bg1"/>
              </a:solidFill>
              <a:latin typeface="+mj-lt"/>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bg1"/>
                </a:solidFill>
                <a:latin typeface="+mj-lt"/>
              </a:rPr>
              <a:t>© </a:t>
            </a:r>
            <a:r>
              <a:rPr lang="en-US" sz="600" dirty="0" smtClean="0">
                <a:solidFill>
                  <a:schemeClr val="bg1"/>
                </a:solidFill>
                <a:latin typeface="+mj-lt"/>
              </a:rPr>
              <a:t>2012 </a:t>
            </a:r>
            <a:r>
              <a:rPr lang="en-US" sz="600" dirty="0">
                <a:solidFill>
                  <a:schemeClr val="bg1"/>
                </a:solidFill>
                <a:latin typeface="+mj-lt"/>
              </a:rPr>
              <a:t>FSG</a:t>
            </a:r>
          </a:p>
        </p:txBody>
      </p:sp>
    </p:spTree>
    <p:extLst>
      <p:ext uri="{BB962C8B-B14F-4D97-AF65-F5344CB8AC3E}">
        <p14:creationId xmlns:p14="http://schemas.microsoft.com/office/powerpoint/2010/main" val="525196132"/>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ew FSG Layout - no grey box">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endParaRPr>
          </a:p>
        </p:txBody>
      </p:sp>
      <p:pic>
        <p:nvPicPr>
          <p:cNvPr id="9" name="Picture 16"/>
          <p:cNvPicPr>
            <a:picLocks noChangeAspect="1"/>
          </p:cNvPicPr>
          <p:nvPr userDrawn="1"/>
        </p:nvPicPr>
        <p:blipFill>
          <a:blip r:embed="rId2" cstate="print">
            <a:extLst>
              <a:ext uri="{28A0092B-C50C-407E-A947-70E740481C1C}">
                <a14:useLocalDpi xmlns:a14="http://schemas.microsoft.com/office/drawing/2010/main" val="0"/>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dirty="0" smtClean="0"/>
              <a:t>Click to edit text</a:t>
            </a:r>
          </a:p>
        </p:txBody>
      </p:sp>
      <p:sp>
        <p:nvSpPr>
          <p:cNvPr id="16" name="Text Placeholder 15"/>
          <p:cNvSpPr>
            <a:spLocks noGrp="1"/>
          </p:cNvSpPr>
          <p:nvPr>
            <p:ph type="body" sz="quarter" idx="11"/>
          </p:nvPr>
        </p:nvSpPr>
        <p:spPr>
          <a:xfrm>
            <a:off x="365760" y="1371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sz="quarter" idx="12" hasCustomPrompt="1"/>
          </p:nvPr>
        </p:nvSpPr>
        <p:spPr>
          <a:xfrm>
            <a:off x="365760" y="5911342"/>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smtClean="0"/>
              <a:t>Click to edit takeaway</a:t>
            </a:r>
          </a:p>
        </p:txBody>
      </p:sp>
      <p:sp>
        <p:nvSpPr>
          <p:cNvPr id="13" name="Text Placeholder 12"/>
          <p:cNvSpPr>
            <a:spLocks noGrp="1"/>
          </p:cNvSpPr>
          <p:nvPr>
            <p:ph type="body" sz="quarter" idx="13" hasCustomPrompt="1"/>
          </p:nvPr>
        </p:nvSpPr>
        <p:spPr>
          <a:xfrm>
            <a:off x="0" y="0"/>
            <a:ext cx="4189413"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smtClean="0"/>
              <a:t>Click to edit header</a:t>
            </a:r>
          </a:p>
        </p:txBody>
      </p:sp>
      <p:sp>
        <p:nvSpPr>
          <p:cNvPr id="11"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7"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Tree>
    <p:extLst>
      <p:ext uri="{BB962C8B-B14F-4D97-AF65-F5344CB8AC3E}">
        <p14:creationId xmlns:p14="http://schemas.microsoft.com/office/powerpoint/2010/main" val="2230481525"/>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ew FSG Layout - no grey box 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latin typeface="+mj-lt"/>
            </a:endParaRPr>
          </a:p>
        </p:txBody>
      </p:sp>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dirty="0" smtClean="0"/>
              <a:t>Click to edit text</a:t>
            </a:r>
          </a:p>
        </p:txBody>
      </p:sp>
      <p:sp>
        <p:nvSpPr>
          <p:cNvPr id="13"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8"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Tree>
    <p:extLst>
      <p:ext uri="{BB962C8B-B14F-4D97-AF65-F5344CB8AC3E}">
        <p14:creationId xmlns:p14="http://schemas.microsoft.com/office/powerpoint/2010/main" val="1672014163"/>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New FSG Layout - Blank">
    <p:spTree>
      <p:nvGrpSpPr>
        <p:cNvPr id="1" name=""/>
        <p:cNvGrpSpPr/>
        <p:nvPr/>
      </p:nvGrpSpPr>
      <p:grpSpPr>
        <a:xfrm>
          <a:off x="0" y="0"/>
          <a:ext cx="0" cy="0"/>
          <a:chOff x="0" y="0"/>
          <a:chExt cx="0" cy="0"/>
        </a:xfrm>
      </p:grpSpPr>
      <p:sp>
        <p:nvSpPr>
          <p:cNvPr id="3" name="Rectangle 18"/>
          <p:cNvSpPr>
            <a:spLocks noChangeArrowheads="1"/>
          </p:cNvSpPr>
          <p:nvPr userDrawn="1"/>
        </p:nvSpPr>
        <p:spPr bwMode="auto">
          <a:xfrm>
            <a:off x="0" y="0"/>
            <a:ext cx="9144000" cy="228600"/>
          </a:xfrm>
          <a:prstGeom prst="rect">
            <a:avLst/>
          </a:prstGeom>
          <a:solidFill>
            <a:srgbClr val="665A5A"/>
          </a:solidFill>
          <a:ln>
            <a:noFill/>
          </a:ln>
          <a:extLst/>
        </p:spPr>
        <p:txBody>
          <a:bodyPr anchor="ctr"/>
          <a:lstStyle/>
          <a:p>
            <a:pPr algn="ctr">
              <a:defRPr/>
            </a:pPr>
            <a:endParaRPr lang="en-US" dirty="0">
              <a:solidFill>
                <a:srgbClr val="FFFFFF"/>
              </a:solidFill>
              <a:latin typeface="+mj-lt"/>
            </a:endParaRPr>
          </a:p>
        </p:txBody>
      </p:sp>
      <p:sp>
        <p:nvSpPr>
          <p:cNvPr id="12" name="Rectangle 8"/>
          <p:cNvSpPr>
            <a:spLocks noGrp="1" noChangeArrowheads="1"/>
          </p:cNvSpPr>
          <p:nvPr>
            <p:ph type="title"/>
          </p:nvPr>
        </p:nvSpPr>
        <p:spPr bwMode="auto">
          <a:xfrm>
            <a:off x="394494" y="526689"/>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mj-lt"/>
                <a:cs typeface="Arial" pitchFamily="34" charset="0"/>
              </a:defRPr>
            </a:lvl1pPr>
          </a:lstStyle>
          <a:p>
            <a:pPr lvl="0"/>
            <a:r>
              <a:rPr lang="en-US" smtClean="0"/>
              <a:t>Click to edit Master title style</a:t>
            </a:r>
            <a:endParaRPr lang="en-US" dirty="0" smtClean="0"/>
          </a:p>
        </p:txBody>
      </p:sp>
      <p:sp>
        <p:nvSpPr>
          <p:cNvPr id="8"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
        <p:nvSpPr>
          <p:cNvPr id="11"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3"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Tree>
    <p:extLst>
      <p:ext uri="{BB962C8B-B14F-4D97-AF65-F5344CB8AC3E}">
        <p14:creationId xmlns:p14="http://schemas.microsoft.com/office/powerpoint/2010/main" val="2431209528"/>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New FSG Layout - no grey box blank">
    <p:spTree>
      <p:nvGrpSpPr>
        <p:cNvPr id="1" name=""/>
        <p:cNvGrpSpPr/>
        <p:nvPr/>
      </p:nvGrpSpPr>
      <p:grpSpPr>
        <a:xfrm>
          <a:off x="0" y="0"/>
          <a:ext cx="0" cy="0"/>
          <a:chOff x="0" y="0"/>
          <a:chExt cx="0" cy="0"/>
        </a:xfrm>
      </p:grpSpPr>
      <p:sp>
        <p:nvSpPr>
          <p:cNvPr id="5" name="Rectangle 18"/>
          <p:cNvSpPr>
            <a:spLocks noChangeArrowheads="1"/>
          </p:cNvSpPr>
          <p:nvPr userDrawn="1"/>
        </p:nvSpPr>
        <p:spPr bwMode="auto">
          <a:xfrm>
            <a:off x="0" y="0"/>
            <a:ext cx="9144000" cy="228600"/>
          </a:xfrm>
          <a:prstGeom prst="rect">
            <a:avLst/>
          </a:prstGeom>
          <a:solidFill>
            <a:srgbClr val="665A5A"/>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endParaRPr lang="en-US" dirty="0">
              <a:solidFill>
                <a:srgbClr val="FFFFFF"/>
              </a:solidFill>
              <a:latin typeface="+mj-lt"/>
            </a:endParaRPr>
          </a:p>
        </p:txBody>
      </p:sp>
      <p:pic>
        <p:nvPicPr>
          <p:cNvPr id="9" name="Picture 16"/>
          <p:cNvPicPr>
            <a:picLocks noChangeAspect="1"/>
          </p:cNvPicPr>
          <p:nvPr userDrawn="1"/>
        </p:nvPicPr>
        <p:blipFill>
          <a:blip r:embed="rId2" cstate="email">
            <a:extLst>
              <a:ext uri="{28A0092B-C50C-407E-A947-70E740481C1C}">
                <a14:useLocalDpi xmlns:a14="http://schemas.microsoft.com/office/drawing/2010/main"/>
              </a:ext>
            </a:extLst>
          </a:blip>
          <a:srcRect t="89720"/>
          <a:stretch>
            <a:fillRect/>
          </a:stretch>
        </p:blipFill>
        <p:spPr bwMode="auto">
          <a:xfrm>
            <a:off x="0" y="223838"/>
            <a:ext cx="9144000"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p:cNvSpPr>
            <a:spLocks noGrp="1" noChangeArrowheads="1"/>
          </p:cNvSpPr>
          <p:nvPr>
            <p:ph type="title" hasCustomPrompt="1"/>
          </p:nvPr>
        </p:nvSpPr>
        <p:spPr bwMode="auto">
          <a:xfrm>
            <a:off x="394494" y="526689"/>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defRPr sz="2400" b="1">
                <a:latin typeface="+mj-lt"/>
                <a:cs typeface="Arial" pitchFamily="34" charset="0"/>
              </a:defRPr>
            </a:lvl1pPr>
          </a:lstStyle>
          <a:p>
            <a:pPr lvl="0"/>
            <a:r>
              <a:rPr lang="en-US" dirty="0" smtClean="0"/>
              <a:t>Click to edit text</a:t>
            </a:r>
          </a:p>
        </p:txBody>
      </p:sp>
      <p:sp>
        <p:nvSpPr>
          <p:cNvPr id="10" name="Rectangle 12"/>
          <p:cNvSpPr>
            <a:spLocks noChangeArrowheads="1"/>
          </p:cNvSpPr>
          <p:nvPr userDrawn="1"/>
        </p:nvSpPr>
        <p:spPr bwMode="auto">
          <a:xfrm>
            <a:off x="8668708" y="6477000"/>
            <a:ext cx="339838" cy="19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18288" rIns="90488" bIns="18288" anchor="ctr">
            <a:spAutoFit/>
          </a:bodyPr>
          <a:lstStyle/>
          <a:p>
            <a:pPr algn="ctr" eaLnBrk="0" hangingPunct="0"/>
            <a:fld id="{090EB062-F74A-48E3-949C-AE146B96ACCE}" type="slidenum">
              <a:rPr lang="en-US" sz="1000">
                <a:solidFill>
                  <a:schemeClr val="accent2">
                    <a:lumMod val="75000"/>
                  </a:schemeClr>
                </a:solidFill>
                <a:latin typeface="+mj-lt"/>
              </a:rPr>
              <a:pPr algn="ctr" eaLnBrk="0" hangingPunct="0"/>
              <a:t>‹#›</a:t>
            </a:fld>
            <a:endParaRPr lang="en-US" sz="1000" dirty="0">
              <a:solidFill>
                <a:schemeClr val="accent2">
                  <a:lumMod val="75000"/>
                </a:schemeClr>
              </a:solidFill>
              <a:latin typeface="+mj-lt"/>
            </a:endParaRPr>
          </a:p>
        </p:txBody>
      </p:sp>
      <p:sp>
        <p:nvSpPr>
          <p:cNvPr id="14" name="Rectangle 11"/>
          <p:cNvSpPr>
            <a:spLocks noChangeArrowheads="1"/>
          </p:cNvSpPr>
          <p:nvPr userDrawn="1"/>
        </p:nvSpPr>
        <p:spPr bwMode="auto">
          <a:xfrm>
            <a:off x="8533254" y="6675899"/>
            <a:ext cx="610746" cy="1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nchor="ctr">
            <a:spAutoFit/>
          </a:bodyPr>
          <a:lstStyle/>
          <a:p>
            <a:pPr algn="r" eaLnBrk="0" hangingPunct="0"/>
            <a:r>
              <a:rPr lang="en-US" sz="600" dirty="0">
                <a:solidFill>
                  <a:schemeClr val="accent2">
                    <a:lumMod val="75000"/>
                  </a:schemeClr>
                </a:solidFill>
                <a:latin typeface="+mj-lt"/>
              </a:rPr>
              <a:t>© </a:t>
            </a:r>
            <a:r>
              <a:rPr lang="en-US" sz="600" dirty="0" smtClean="0">
                <a:solidFill>
                  <a:schemeClr val="accent2">
                    <a:lumMod val="75000"/>
                  </a:schemeClr>
                </a:solidFill>
                <a:latin typeface="+mj-lt"/>
              </a:rPr>
              <a:t>2014 </a:t>
            </a:r>
            <a:r>
              <a:rPr lang="en-US" sz="600" dirty="0">
                <a:solidFill>
                  <a:schemeClr val="accent2">
                    <a:lumMod val="75000"/>
                  </a:schemeClr>
                </a:solidFill>
                <a:latin typeface="+mj-lt"/>
              </a:rPr>
              <a:t>FSG</a:t>
            </a:r>
          </a:p>
        </p:txBody>
      </p:sp>
      <p:sp>
        <p:nvSpPr>
          <p:cNvPr id="11" name="Rectangle 17"/>
          <p:cNvSpPr>
            <a:spLocks noChangeArrowheads="1"/>
          </p:cNvSpPr>
          <p:nvPr userDrawn="1"/>
        </p:nvSpPr>
        <p:spPr bwMode="auto">
          <a:xfrm>
            <a:off x="8310118" y="-630"/>
            <a:ext cx="8338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r>
              <a:rPr lang="en-US" sz="1100" b="1" dirty="0">
                <a:solidFill>
                  <a:srgbClr val="FFFFFF"/>
                </a:solidFill>
                <a:latin typeface="+mj-lt"/>
              </a:rPr>
              <a:t>FSG.ORG</a:t>
            </a:r>
            <a:endParaRPr lang="en-US" sz="1100" b="1" dirty="0">
              <a:latin typeface="+mj-lt"/>
            </a:endParaRPr>
          </a:p>
        </p:txBody>
      </p:sp>
    </p:spTree>
    <p:extLst>
      <p:ext uri="{BB962C8B-B14F-4D97-AF65-F5344CB8AC3E}">
        <p14:creationId xmlns:p14="http://schemas.microsoft.com/office/powerpoint/2010/main" val="1535788165"/>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theme" Target="../theme/theme6.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7"/>
            </p:custDataLst>
            <p:extLst>
              <p:ext uri="{D42A27DB-BD31-4B8C-83A1-F6EECF244321}">
                <p14:modId xmlns:p14="http://schemas.microsoft.com/office/powerpoint/2010/main" val="293117311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4917" name="think-cell Slide" r:id="rId18" imgW="360" imgH="360" progId="">
                  <p:embed/>
                </p:oleObj>
              </mc:Choice>
              <mc:Fallback>
                <p:oleObj name="think-cell Slide" r:id="rId18" imgW="360" imgH="360" progId="">
                  <p:embed/>
                  <p:pic>
                    <p:nvPicPr>
                      <p:cNvPr id="0" name="Picture 5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825" r:id="rId1"/>
    <p:sldLayoutId id="2147483759" r:id="rId2"/>
    <p:sldLayoutId id="2147483818" r:id="rId3"/>
    <p:sldLayoutId id="2147483826" r:id="rId4"/>
    <p:sldLayoutId id="2147483827" r:id="rId5"/>
    <p:sldLayoutId id="2147483819" r:id="rId6"/>
    <p:sldLayoutId id="2147483815" r:id="rId7"/>
    <p:sldLayoutId id="2147483828" r:id="rId8"/>
    <p:sldLayoutId id="2147483843" r:id="rId9"/>
    <p:sldLayoutId id="2147483873" r:id="rId10"/>
    <p:sldLayoutId id="2147483874" r:id="rId11"/>
    <p:sldLayoutId id="2147483875" r:id="rId12"/>
    <p:sldLayoutId id="2147483876" r:id="rId13"/>
    <p:sldLayoutId id="2147483877" r:id="rId14"/>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724659"/>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Lst>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9635924"/>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4" r:id="rId5"/>
    <p:sldLayoutId id="2147483865" r:id="rId6"/>
    <p:sldLayoutId id="2147483866" r:id="rId7"/>
  </p:sldLayoutIdLst>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1736081"/>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Lst>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tags" Target="../tags/tag43.xml"/><Relationship Id="rId7" Type="http://schemas.openxmlformats.org/officeDocument/2006/relationships/image" Target="../media/image11.wmf"/><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notesSlide" Target="../notesSlides/notesSlide9.xml"/><Relationship Id="rId11" Type="http://schemas.openxmlformats.org/officeDocument/2006/relationships/image" Target="../media/image15.png"/><Relationship Id="rId5" Type="http://schemas.openxmlformats.org/officeDocument/2006/relationships/slideLayout" Target="../slideLayouts/slideLayout2.xml"/><Relationship Id="rId10" Type="http://schemas.openxmlformats.org/officeDocument/2006/relationships/image" Target="../media/image14.wmf"/><Relationship Id="rId4" Type="http://schemas.openxmlformats.org/officeDocument/2006/relationships/tags" Target="../tags/tag44.xml"/><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5.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image" Target="../media/image17.png"/><Relationship Id="rId18" Type="http://schemas.openxmlformats.org/officeDocument/2006/relationships/image" Target="../media/image21.png"/><Relationship Id="rId3" Type="http://schemas.openxmlformats.org/officeDocument/2006/relationships/tags" Target="../tags/tag48.xml"/><Relationship Id="rId7" Type="http://schemas.openxmlformats.org/officeDocument/2006/relationships/tags" Target="../tags/tag52.xml"/><Relationship Id="rId12" Type="http://schemas.openxmlformats.org/officeDocument/2006/relationships/image" Target="../media/image16.jpeg"/><Relationship Id="rId17" Type="http://schemas.openxmlformats.org/officeDocument/2006/relationships/image" Target="../media/image20.png"/><Relationship Id="rId2" Type="http://schemas.openxmlformats.org/officeDocument/2006/relationships/tags" Target="../tags/tag47.xml"/><Relationship Id="rId16" Type="http://schemas.microsoft.com/office/2007/relationships/hdphoto" Target="../media/hdphoto1.wdp"/><Relationship Id="rId1" Type="http://schemas.openxmlformats.org/officeDocument/2006/relationships/tags" Target="../tags/tag46.xml"/><Relationship Id="rId6" Type="http://schemas.openxmlformats.org/officeDocument/2006/relationships/tags" Target="../tags/tag51.xml"/><Relationship Id="rId11" Type="http://schemas.openxmlformats.org/officeDocument/2006/relationships/notesSlide" Target="../notesSlides/notesSlide11.xml"/><Relationship Id="rId5" Type="http://schemas.openxmlformats.org/officeDocument/2006/relationships/tags" Target="../tags/tag50.xml"/><Relationship Id="rId15" Type="http://schemas.openxmlformats.org/officeDocument/2006/relationships/image" Target="../media/image19.png"/><Relationship Id="rId10" Type="http://schemas.openxmlformats.org/officeDocument/2006/relationships/slideLayout" Target="../slideLayouts/slideLayout7.xml"/><Relationship Id="rId19" Type="http://schemas.openxmlformats.org/officeDocument/2006/relationships/image" Target="../media/image22.png"/><Relationship Id="rId4" Type="http://schemas.openxmlformats.org/officeDocument/2006/relationships/tags" Target="../tags/tag49.xml"/><Relationship Id="rId9" Type="http://schemas.openxmlformats.org/officeDocument/2006/relationships/tags" Target="../tags/tag54.xml"/><Relationship Id="rId1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hyperlink" Target="https://www.google.com/url?sa=i&amp;rct=j&amp;q=&amp;esrc=s&amp;source=images&amp;cd=&amp;cad=rja&amp;uact=8&amp;docid=k--8dPj5xOkSiM&amp;tbnid=dl4cWSfYNod6WM:&amp;ved=0CAUQjRw&amp;url=https://northwesternda.org/event/da-sullivan-and-ada-yvonne-pesce-participate-youthserve-americorps-10th-annual-legislative-for&amp;ei=Jb-IU7nJGpHQsQSdj4DABA&amp;bvm=bv.67720277,d.aWw&amp;psig=AFQjCNFshEKpUsWxxFpxA6jSJcai-KFabA&amp;ust=1401557156314908" TargetMode="External"/><Relationship Id="rId5" Type="http://schemas.openxmlformats.org/officeDocument/2006/relationships/image" Target="../media/image25.png"/><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8" Type="http://schemas.openxmlformats.org/officeDocument/2006/relationships/notesSlide" Target="../notesSlides/notesSlide13.xml"/><Relationship Id="rId3" Type="http://schemas.openxmlformats.org/officeDocument/2006/relationships/tags" Target="../tags/tag57.xml"/><Relationship Id="rId7"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61.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28.jpeg"/><Relationship Id="rId4" Type="http://schemas.microsoft.com/office/2007/relationships/hdphoto" Target="../media/hdphoto2.wdp"/></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2.xml"/><Relationship Id="rId1" Type="http://schemas.openxmlformats.org/officeDocument/2006/relationships/vmlDrawing" Target="../drawings/vmlDrawing7.vml"/><Relationship Id="rId5" Type="http://schemas.openxmlformats.org/officeDocument/2006/relationships/image" Target="../media/image29.e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6.xml"/><Relationship Id="rId7" Type="http://schemas.openxmlformats.org/officeDocument/2006/relationships/tags" Target="../tags/tag10.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9"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30.png"/><Relationship Id="rId2" Type="http://schemas.openxmlformats.org/officeDocument/2006/relationships/tags" Target="../tags/tag63.xml"/><Relationship Id="rId1" Type="http://schemas.openxmlformats.org/officeDocument/2006/relationships/vmlDrawing" Target="../drawings/vmlDrawing8.vml"/><Relationship Id="rId6" Type="http://schemas.openxmlformats.org/officeDocument/2006/relationships/image" Target="../media/image29.emf"/><Relationship Id="rId5" Type="http://schemas.openxmlformats.org/officeDocument/2006/relationships/oleObject" Target="../embeddings/oleObject8.bin"/><Relationship Id="rId4"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64.xml"/><Relationship Id="rId1" Type="http://schemas.openxmlformats.org/officeDocument/2006/relationships/vmlDrawing" Target="../drawings/vmlDrawing9.vml"/><Relationship Id="rId5" Type="http://schemas.openxmlformats.org/officeDocument/2006/relationships/image" Target="../media/image29.emf"/><Relationship Id="rId4"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6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69.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70.xml"/><Relationship Id="rId1" Type="http://schemas.openxmlformats.org/officeDocument/2006/relationships/vmlDrawing" Target="../drawings/vmlDrawing11.vml"/><Relationship Id="rId6" Type="http://schemas.openxmlformats.org/officeDocument/2006/relationships/hyperlink" Target="http://www.ccitoolsforfeds.org/systems_change.asp" TargetMode="External"/><Relationship Id="rId5" Type="http://schemas.openxmlformats.org/officeDocument/2006/relationships/image" Target="../media/image10.emf"/><Relationship Id="rId4" Type="http://schemas.openxmlformats.org/officeDocument/2006/relationships/oleObject" Target="../embeddings/oleObject1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7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8" Type="http://schemas.openxmlformats.org/officeDocument/2006/relationships/tags" Target="../tags/tag17.xml"/><Relationship Id="rId13" Type="http://schemas.openxmlformats.org/officeDocument/2006/relationships/tags" Target="../tags/tag22.xml"/><Relationship Id="rId18" Type="http://schemas.openxmlformats.org/officeDocument/2006/relationships/slideLayout" Target="../slideLayouts/slideLayout8.xml"/><Relationship Id="rId3" Type="http://schemas.openxmlformats.org/officeDocument/2006/relationships/tags" Target="../tags/tag12.xml"/><Relationship Id="rId21" Type="http://schemas.openxmlformats.org/officeDocument/2006/relationships/image" Target="../media/image1.emf"/><Relationship Id="rId7" Type="http://schemas.openxmlformats.org/officeDocument/2006/relationships/tags" Target="../tags/tag16.xml"/><Relationship Id="rId12" Type="http://schemas.openxmlformats.org/officeDocument/2006/relationships/tags" Target="../tags/tag21.xml"/><Relationship Id="rId17" Type="http://schemas.openxmlformats.org/officeDocument/2006/relationships/tags" Target="../tags/tag26.xml"/><Relationship Id="rId25" Type="http://schemas.openxmlformats.org/officeDocument/2006/relationships/image" Target="../media/image9.jpeg"/><Relationship Id="rId2" Type="http://schemas.openxmlformats.org/officeDocument/2006/relationships/tags" Target="../tags/tag11.xml"/><Relationship Id="rId16" Type="http://schemas.openxmlformats.org/officeDocument/2006/relationships/tags" Target="../tags/tag25.xml"/><Relationship Id="rId20" Type="http://schemas.openxmlformats.org/officeDocument/2006/relationships/oleObject" Target="../embeddings/oleObject2.bin"/><Relationship Id="rId1" Type="http://schemas.openxmlformats.org/officeDocument/2006/relationships/vmlDrawing" Target="../drawings/vmlDrawing2.vml"/><Relationship Id="rId6" Type="http://schemas.openxmlformats.org/officeDocument/2006/relationships/tags" Target="../tags/tag15.xml"/><Relationship Id="rId11" Type="http://schemas.openxmlformats.org/officeDocument/2006/relationships/tags" Target="../tags/tag20.xml"/><Relationship Id="rId24" Type="http://schemas.openxmlformats.org/officeDocument/2006/relationships/image" Target="../media/image8.jpeg"/><Relationship Id="rId5" Type="http://schemas.openxmlformats.org/officeDocument/2006/relationships/tags" Target="../tags/tag14.xml"/><Relationship Id="rId15" Type="http://schemas.openxmlformats.org/officeDocument/2006/relationships/tags" Target="../tags/tag24.xml"/><Relationship Id="rId23" Type="http://schemas.openxmlformats.org/officeDocument/2006/relationships/image" Target="../media/image7.png"/><Relationship Id="rId10" Type="http://schemas.openxmlformats.org/officeDocument/2006/relationships/tags" Target="../tags/tag19.xml"/><Relationship Id="rId19" Type="http://schemas.openxmlformats.org/officeDocument/2006/relationships/notesSlide" Target="../notesSlides/notesSlide4.xml"/><Relationship Id="rId4" Type="http://schemas.openxmlformats.org/officeDocument/2006/relationships/tags" Target="../tags/tag13.xml"/><Relationship Id="rId9" Type="http://schemas.openxmlformats.org/officeDocument/2006/relationships/tags" Target="../tags/tag18.xml"/><Relationship Id="rId14" Type="http://schemas.openxmlformats.org/officeDocument/2006/relationships/tags" Target="../tags/tag23.xml"/><Relationship Id="rId22"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socialinnovation.ca/files/Constellation%20Paper%20-%20Surman%20-%20Jun%202008%20SI%20Journal_0.pdf" TargetMode="External"/><Relationship Id="rId2" Type="http://schemas.openxmlformats.org/officeDocument/2006/relationships/tags" Target="../tags/tag28.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oleObject3.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8.xml.rels><?xml version="1.0" encoding="UTF-8" standalone="yes"?>
<Relationships xmlns="http://schemas.openxmlformats.org/package/2006/relationships"><Relationship Id="rId8" Type="http://schemas.openxmlformats.org/officeDocument/2006/relationships/tags" Target="../tags/tag37.xml"/><Relationship Id="rId3" Type="http://schemas.openxmlformats.org/officeDocument/2006/relationships/tags" Target="../tags/tag32.xml"/><Relationship Id="rId7" Type="http://schemas.openxmlformats.org/officeDocument/2006/relationships/tags" Target="../tags/tag3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slideLayout" Target="../slideLayouts/slideLayout7.xml"/><Relationship Id="rId5" Type="http://schemas.openxmlformats.org/officeDocument/2006/relationships/tags" Target="../tags/tag34.xml"/><Relationship Id="rId10" Type="http://schemas.openxmlformats.org/officeDocument/2006/relationships/tags" Target="../tags/tag39.xml"/><Relationship Id="rId4" Type="http://schemas.openxmlformats.org/officeDocument/2006/relationships/tags" Target="../tags/tag33.xml"/><Relationship Id="rId9" Type="http://schemas.openxmlformats.org/officeDocument/2006/relationships/tags" Target="../tags/tag3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data:image/jpeg;base64,/9j/4AAQSkZJRgABAQAAAQABAAD/2wCEAAkGBhQSERQQERQUFRUWFxwWGBUYGBgZHxccFRghHR4bHBcXHCYfHSAlIB4UIDsgIzMpLC0sICoyNTAsNSY3LC4BCQoKDgwOGg8PGiwgHyI0Ki0wKSosLC0uMjU1Lyw1LjQpKSw1LCwpKSoyKjUpLDUsKTQ1LCwqKS0tKi8sNTUqL//AABEIAFAAsAMBIgACEQEDEQH/xAAbAAEAAwEBAQEAAAAAAAAAAAAAAwQFBgIBB//EADUQAAIBAwMCBAQEBQUBAAAAAAECAwAEEQUSITFBBhNRYRQiQoEjMnGRB1KCocEWM2Ox0RX/xAAYAQEBAQEBAAAAAAAAAAAAAAAAAQIDBP/EACcRAAIBAwMDAwUAAAAAAAAAAAABEQISITFR8ANBcWHR4SKRobHB/9oADAMBAAIRAxEAPwD9xpSqGn6zHNJPFHkmBxG5xxuKhsA98AjPpVgSX6VQ1DWo4ZIInJ3TuUQAZyQpYk+gAHX3FX6QJFKUqAUrL0vxHDPE86nbGjuhd8Kp8tsFgxOCue9aYNVprUicn2lZXh7xAt4kkkasEWVo1c4xIEON64+nOR9qn1HWY4HhjkJ3Tv5aADOTtLc46DA6+4q2uYEqJL1KUrJRSlQXV8ke3zHVd7BFycbmboo9zg0BPSlZ3iDW0tLeS5kyQgztHVieAo9ycCqlLhEbjJo0qK2mLorlShZQSrYyuRnBxxkdK+pcKWZQwLLjcoIyuRkZHbI5qFJKUrxJMFGWIA96A90rMfV952Qjcf5j0FXreIqOTk9zVajUkyZHi/xIbG3Nx5LygddpUBOOGbcRxnA4yea5bwlqV3a2wQ6bcySOzSySb4V3vKdxOC2fQc+la/i0/E3dppw5Ut8TOP8AjhPyqfZnx+1b+vastrbS3LdI0LY9SBwPucD712TSpVMS3xHN5bc6HJeHr57y/mvbiPyEsozAqMwba7/NIxZeOF2j71Df/wAQLlzFJaRReRJKsUXm7vMusthmjQflQDJ3N6faqd9pUq6fZ6du2zX8rPO5BPLKZnBA567FI9M1IbmKwa5cbrq8hhRTOQAiPK2yO3jQcRjkHavbqa7W0tzE7LnqcpaR03iDxaY5PhbVBNc7dzAnbHAv88z/AEjvjqaxZPF8z6R5w5nmb4aFwNold22CRF6qv5iM88ZrA18NFb//AC7Zt888iLe3PUtLOf8Abz3ONxx9KL7100dkr6nb2kY/B06APjt5kg2ID7hAzfc1mymlL788mrm3zmDC17zgkOg29qxVQpZmkRRPFEQXPGSoZu59wBWxrWr3y2zQSxQwy3DJb2wikL4353s3AACIM5FZGm+IZbm9u5LFRJPIwgSVs+XbQRfWx7s7bmCDrgGp7/TZtS1IW7SHyLOIRTyqNvmPKAZFQZ+UsMKcdFz61trKujGXz8GZ28FnQfEpN3babpyj4WFD5kzDPmLH8pKY7b/q7tnsOdK2YXOrSzsfwrGPylJ6ebKN0h/pTaKoeHLyOGC+1baBHkxwKOAIbUbEVfQM24/cVUvopbXR0t1Ba8v3wR3Mlydzk+mFyM9qy0m8ePcqeM+fY93X8VGjszNsV5pWdreNQflh37Y5Jee56dN3AHrWzceKrkPDYxxxNetCsspdikUeeDwMs5zn5V/euci8PxW1xbWbNuECfHXkp+ryBtiX2RTkhfQDvV/U7afVlSRbK2SHGY5rlm8wqeQVWHBQHry3vR00dljf9BOrfJHPrt+LhbeG5S4nV1EsCWpWONc/NvmZsrx0xyewrelnjutRMbJlLECXzN+FEsqkbSvQ4T5s/Sf1rBtdXSxunSG5knto4HknR380QMgGxUlPOWOV2Ek/4ylumNtDaMSsl873d4+dv4f5igPYEbEz2ANWydOc/pLoNrW/HVw5jksVXyPPSJXb8125bBSIEfKgAbMh9OPebxhqsbXkcc7Yt7MC6n77pCcQRgdznc23vxXNW2um5vhMAI7WyhJhCjAG4EbwO3Ctj2A9aoW1jN8PPrFwGO5jJAjfzv8AJG5HcjKhfQZPetrpJR2+TL6jfr8HU6b/ABJnMd1dyW+Ykk2RwqVV1CKS7u7HGB8oOO+QOlZ3hrXL1fNuUtoS11J5zSSS4OzoiBAMgKvTJ75qDxLpqWNna2Uz484gS7QWYqvzSYA6szEIPUmuy8J6XO5aa5jSKJgBFbkZdAPqkfpkjHyjgVmqymltLDKrm4bLR1eaQ4jGP0H+amg0N3O6Zj+mcmttEA4AA/SvVeW/bB6bdyK3tlQYUYFS0pXM0UotIiWd7oL+LIiozZP5UzgAduvbrgV91bSI7mPypl3JuVsZI5Rgw6dsgcVcpVlzJIRk+IvDcd4iK7SRtG+9JI22ujYxw3uCRVf/AERa/CNZbW8tjvZtx3s+Qd5k6lsgc1vUqqupKJJankwrXwZbRG38tSot2Z0G4nc8i7S755dsZ5PrVuy8PxRPcOu4m5bdJkk9F24B6gYzx71pUo66n3LajP0PQYbOEQW6BEHPqST3JPJPua922jxRpJHGmxZWZ3wTktJ+Zs9cmrtKlzYhGOvhS3+ESxKEwptwpJ+htwyR15/erlxpMbzRXDrmSIMEOT8vmABuOmTgc1cqP4hem4fuKtzEIz7fw9Gs9xcHLtcKiMGwQFRSNoGOhySQc1zWp+ENOjO1bcE/yb5Ng/o3Y+1dRrGpeWuF/Ment71iabpxmbJ/L3NdaG19TZzqS0gzE8PJLGbZYlEZwSiDavBz9P6Cqkum2c81yNQ2qLJgM+YV3K6BiSBjKk4AAzkiv0aC3VBtUYFZ994XtZpVnmgieRcYdlBPHT9ce9VdbJH0zE8J+H45bWZ54QFvGL+URjbDgLEnHTCAHHqa3tS0GKdI43U7InSRVU4GYjlQQOo9q0aVydbbk6KlJQZtz4dgkuY7x03SxqURiSQoJzkL0z15681pUpWW29SxApSlQopSlAKUpQClKUApSlAK8u4AJPAFeqwNYvjI3kx88847n0rVNMsjcEN/qrytsjzt6DHU1G2hygbsfbPNbWl6WIhk8sep/wACr9bvjFJm2dTiVQswXnJOK7C0thGgUdv+68Np6GQS45H96s1K67hTTApSlczYpSlAKUpQClKUApSlAKUpQClKUApSorhGIwp2+/8A5QFDVdRI/Cj5c8cdq96Vpfljc3Ln+1WLSwWPoMk9WPU1ZrbqxCMx3YpSlYNClKUApSlAKUpQClKUApSlAKUpQ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4" descr="data:image/jpeg;base64,/9j/4AAQSkZJRgABAQAAAQABAAD/2wCEAAkGBhQSERQQERQUFRUWFxwWGBUYGBgZHxccFRghHR4bHBcXHCYfHSAlIB4UIDsgIzMpLC0sICoyNTAsNSY3LC4BCQoKDgwOGg8PGiwgHyI0Ki0wKSosLC0uMjU1Lyw1LjQpKSw1LCwpKSoyKjUpLDUsKTQ1LCwqKS0tKi8sNTUqL//AABEIAFAAsAMBIgACEQEDEQH/xAAbAAEAAwEBAQEAAAAAAAAAAAAAAwQFBgIBB//EADUQAAIBAwMCBAQEBQUBAAAAAAECAwAEEQUSITFBBhNRYRQiQoEjMnGRB1KCocEWM2Ox0RX/xAAYAQEBAQEBAAAAAAAAAAAAAAAAAQIDBP/EACcRAAIBAwMDAwUAAAAAAAAAAAABEQISITFR8ANBcWHR4SKRobHB/9oADAMBAAIRAxEAPwD9xpSqGn6zHNJPFHkmBxG5xxuKhsA98AjPpVgSX6VQ1DWo4ZIInJ3TuUQAZyQpYk+gAHX3FX6QJFKUqAUrL0vxHDPE86nbGjuhd8Kp8tsFgxOCue9aYNVprUicn2lZXh7xAt4kkkasEWVo1c4xIEON64+nOR9qn1HWY4HhjkJ3Tv5aADOTtLc46DA6+4q2uYEqJL1KUrJRSlQXV8ke3zHVd7BFycbmboo9zg0BPSlZ3iDW0tLeS5kyQgztHVieAo9ycCqlLhEbjJo0qK2mLorlShZQSrYyuRnBxxkdK+pcKWZQwLLjcoIyuRkZHbI5qFJKUrxJMFGWIA96A90rMfV952Qjcf5j0FXreIqOTk9zVajUkyZHi/xIbG3Nx5LygddpUBOOGbcRxnA4yea5bwlqV3a2wQ6bcySOzSySb4V3vKdxOC2fQc+la/i0/E3dppw5Ut8TOP8AjhPyqfZnx+1b+vastrbS3LdI0LY9SBwPucD712TSpVMS3xHN5bc6HJeHr57y/mvbiPyEsozAqMwba7/NIxZeOF2j71Df/wAQLlzFJaRReRJKsUXm7vMusthmjQflQDJ3N6faqd9pUq6fZ6du2zX8rPO5BPLKZnBA567FI9M1IbmKwa5cbrq8hhRTOQAiPK2yO3jQcRjkHavbqa7W0tzE7LnqcpaR03iDxaY5PhbVBNc7dzAnbHAv88z/AEjvjqaxZPF8z6R5w5nmb4aFwNold22CRF6qv5iM88ZrA18NFb//AC7Zt888iLe3PUtLOf8Abz3ONxx9KL7100dkr6nb2kY/B06APjt5kg2ID7hAzfc1mymlL788mrm3zmDC17zgkOg29qxVQpZmkRRPFEQXPGSoZu59wBWxrWr3y2zQSxQwy3DJb2wikL4353s3AACIM5FZGm+IZbm9u5LFRJPIwgSVs+XbQRfWx7s7bmCDrgGp7/TZtS1IW7SHyLOIRTyqNvmPKAZFQZ+UsMKcdFz61trKujGXz8GZ28FnQfEpN3babpyj4WFD5kzDPmLH8pKY7b/q7tnsOdK2YXOrSzsfwrGPylJ6ebKN0h/pTaKoeHLyOGC+1baBHkxwKOAIbUbEVfQM24/cVUvopbXR0t1Ba8v3wR3Mlydzk+mFyM9qy0m8ePcqeM+fY93X8VGjszNsV5pWdreNQflh37Y5Jee56dN3AHrWzceKrkPDYxxxNetCsspdikUeeDwMs5zn5V/euci8PxW1xbWbNuECfHXkp+ryBtiX2RTkhfQDvV/U7afVlSRbK2SHGY5rlm8wqeQVWHBQHry3vR00dljf9BOrfJHPrt+LhbeG5S4nV1EsCWpWONc/NvmZsrx0xyewrelnjutRMbJlLECXzN+FEsqkbSvQ4T5s/Sf1rBtdXSxunSG5knto4HknR380QMgGxUlPOWOV2Ek/4ylumNtDaMSsl873d4+dv4f5igPYEbEz2ANWydOc/pLoNrW/HVw5jksVXyPPSJXb8125bBSIEfKgAbMh9OPebxhqsbXkcc7Yt7MC6n77pCcQRgdznc23vxXNW2um5vhMAI7WyhJhCjAG4EbwO3Ctj2A9aoW1jN8PPrFwGO5jJAjfzv8AJG5HcjKhfQZPetrpJR2+TL6jfr8HU6b/ABJnMd1dyW+Ykk2RwqVV1CKS7u7HGB8oOO+QOlZ3hrXL1fNuUtoS11J5zSSS4OzoiBAMgKvTJ75qDxLpqWNna2Uz484gS7QWYqvzSYA6szEIPUmuy8J6XO5aa5jSKJgBFbkZdAPqkfpkjHyjgVmqymltLDKrm4bLR1eaQ4jGP0H+amg0N3O6Zj+mcmttEA4AA/SvVeW/bB6bdyK3tlQYUYFS0pXM0UotIiWd7oL+LIiozZP5UzgAduvbrgV91bSI7mPypl3JuVsZI5Rgw6dsgcVcpVlzJIRk+IvDcd4iK7SRtG+9JI22ujYxw3uCRVf/AERa/CNZbW8tjvZtx3s+Qd5k6lsgc1vUqqupKJJankwrXwZbRG38tSot2Z0G4nc8i7S755dsZ5PrVuy8PxRPcOu4m5bdJkk9F24B6gYzx71pUo66n3LajP0PQYbOEQW6BEHPqST3JPJPua922jxRpJHGmxZWZ3wTktJ+Zs9cmrtKlzYhGOvhS3+ESxKEwptwpJ+htwyR15/erlxpMbzRXDrmSIMEOT8vmABuOmTgc1cqP4hem4fuKtzEIz7fw9Gs9xcHLtcKiMGwQFRSNoGOhySQc1zWp+ENOjO1bcE/yb5Ng/o3Y+1dRrGpeWuF/Ment71iabpxmbJ/L3NdaG19TZzqS0gzE8PJLGbZYlEZwSiDavBz9P6Cqkum2c81yNQ2qLJgM+YV3K6BiSBjKk4AAzkiv0aC3VBtUYFZ994XtZpVnmgieRcYdlBPHT9ce9VdbJH0zE8J+H45bWZ54QFvGL+URjbDgLEnHTCAHHqa3tS0GKdI43U7InSRVU4GYjlQQOo9q0aVydbbk6KlJQZtz4dgkuY7x03SxqURiSQoJzkL0z15681pUpWW29SxApSlQopSlAKUpQClKUApSlAK8u4AJPAFeqwNYvjI3kx88847n0rVNMsjcEN/qrytsjzt6DHU1G2hygbsfbPNbWl6WIhk8sep/wACr9bvjFJm2dTiVQswXnJOK7C0thGgUdv+68Np6GQS45H96s1K67hTTApSlczYpSlAKUpQClKUApSlAKUpQClKUApSorhGIwp2+/8A5QFDVdRI/Cj5c8cdq96Vpfljc3Ln+1WLSwWPoMk9WPU1ZrbqxCMx3YpSlYNClKUApSlAKUpQClKUApSlAKUpQ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AutoShape 6" descr="data:image/jpeg;base64,/9j/4AAQSkZJRgABAQAAAQABAAD/2wCEAAkGBhQSERQQERQUFRUWFxwWGBUYGBgZHxccFRghHR4bHBcXHCYfHSAlIB4UIDsgIzMpLC0sICoyNTAsNSY3LC4BCQoKDgwOGg8PGiwgHyI0Ki0wKSosLC0uMjU1Lyw1LjQpKSw1LCwpKSoyKjUpLDUsKTQ1LCwqKS0tKi8sNTUqL//AABEIAFAAsAMBIgACEQEDEQH/xAAbAAEAAwEBAQEAAAAAAAAAAAAAAwQFBgIBB//EADUQAAIBAwMCBAQEBQUBAAAAAAECAwAEEQUSITFBBhNRYRQiQoEjMnGRB1KCocEWM2Ox0RX/xAAYAQEBAQEBAAAAAAAAAAAAAAAAAQIDBP/EACcRAAIBAwMDAwUAAAAAAAAAAAABEQISITFR8ANBcWHR4SKRobHB/9oADAMBAAIRAxEAPwD9xpSqGn6zHNJPFHkmBxG5xxuKhsA98AjPpVgSX6VQ1DWo4ZIInJ3TuUQAZyQpYk+gAHX3FX6QJFKUqAUrL0vxHDPE86nbGjuhd8Kp8tsFgxOCue9aYNVprUicn2lZXh7xAt4kkkasEWVo1c4xIEON64+nOR9qn1HWY4HhjkJ3Tv5aADOTtLc46DA6+4q2uYEqJL1KUrJRSlQXV8ke3zHVd7BFycbmboo9zg0BPSlZ3iDW0tLeS5kyQgztHVieAo9ycCqlLhEbjJo0qK2mLorlShZQSrYyuRnBxxkdK+pcKWZQwLLjcoIyuRkZHbI5qFJKUrxJMFGWIA96A90rMfV952Qjcf5j0FXreIqOTk9zVajUkyZHi/xIbG3Nx5LygddpUBOOGbcRxnA4yea5bwlqV3a2wQ6bcySOzSySb4V3vKdxOC2fQc+la/i0/E3dppw5Ut8TOP8AjhPyqfZnx+1b+vastrbS3LdI0LY9SBwPucD712TSpVMS3xHN5bc6HJeHr57y/mvbiPyEsozAqMwba7/NIxZeOF2j71Df/wAQLlzFJaRReRJKsUXm7vMusthmjQflQDJ3N6faqd9pUq6fZ6du2zX8rPO5BPLKZnBA567FI9M1IbmKwa5cbrq8hhRTOQAiPK2yO3jQcRjkHavbqa7W0tzE7LnqcpaR03iDxaY5PhbVBNc7dzAnbHAv88z/AEjvjqaxZPF8z6R5w5nmb4aFwNold22CRF6qv5iM88ZrA18NFb//AC7Zt888iLe3PUtLOf8Abz3ONxx9KL7100dkr6nb2kY/B06APjt5kg2ID7hAzfc1mymlL788mrm3zmDC17zgkOg29qxVQpZmkRRPFEQXPGSoZu59wBWxrWr3y2zQSxQwy3DJb2wikL4353s3AACIM5FZGm+IZbm9u5LFRJPIwgSVs+XbQRfWx7s7bmCDrgGp7/TZtS1IW7SHyLOIRTyqNvmPKAZFQZ+UsMKcdFz61trKujGXz8GZ28FnQfEpN3babpyj4WFD5kzDPmLH8pKY7b/q7tnsOdK2YXOrSzsfwrGPylJ6ebKN0h/pTaKoeHLyOGC+1baBHkxwKOAIbUbEVfQM24/cVUvopbXR0t1Ba8v3wR3Mlydzk+mFyM9qy0m8ePcqeM+fY93X8VGjszNsV5pWdreNQflh37Y5Jee56dN3AHrWzceKrkPDYxxxNetCsspdikUeeDwMs5zn5V/euci8PxW1xbWbNuECfHXkp+ryBtiX2RTkhfQDvV/U7afVlSRbK2SHGY5rlm8wqeQVWHBQHry3vR00dljf9BOrfJHPrt+LhbeG5S4nV1EsCWpWONc/NvmZsrx0xyewrelnjutRMbJlLECXzN+FEsqkbSvQ4T5s/Sf1rBtdXSxunSG5knto4HknR380QMgGxUlPOWOV2Ek/4ylumNtDaMSsl873d4+dv4f5igPYEbEz2ANWydOc/pLoNrW/HVw5jksVXyPPSJXb8125bBSIEfKgAbMh9OPebxhqsbXkcc7Yt7MC6n77pCcQRgdznc23vxXNW2um5vhMAI7WyhJhCjAG4EbwO3Ctj2A9aoW1jN8PPrFwGO5jJAjfzv8AJG5HcjKhfQZPetrpJR2+TL6jfr8HU6b/ABJnMd1dyW+Ykk2RwqVV1CKS7u7HGB8oOO+QOlZ3hrXL1fNuUtoS11J5zSSS4OzoiBAMgKvTJ75qDxLpqWNna2Uz484gS7QWYqvzSYA6szEIPUmuy8J6XO5aa5jSKJgBFbkZdAPqkfpkjHyjgVmqymltLDKrm4bLR1eaQ4jGP0H+amg0N3O6Zj+mcmttEA4AA/SvVeW/bB6bdyK3tlQYUYFS0pXM0UotIiWd7oL+LIiozZP5UzgAduvbrgV91bSI7mPypl3JuVsZI5Rgw6dsgcVcpVlzJIRk+IvDcd4iK7SRtG+9JI22ujYxw3uCRVf/AERa/CNZbW8tjvZtx3s+Qd5k6lsgc1vUqqupKJJankwrXwZbRG38tSot2Z0G4nc8i7S755dsZ5PrVuy8PxRPcOu4m5bdJkk9F24B6gYzx71pUo66n3LajP0PQYbOEQW6BEHPqST3JPJPua922jxRpJHGmxZWZ3wTktJ+Zs9cmrtKlzYhGOvhS3+ESxKEwptwpJ+htwyR15/erlxpMbzRXDrmSIMEOT8vmABuOmTgc1cqP4hem4fuKtzEIz7fw9Gs9xcHLtcKiMGwQFRSNoGOhySQc1zWp+ENOjO1bcE/yb5Ng/o3Y+1dRrGpeWuF/Ment71iabpxmbJ/L3NdaG19TZzqS0gzE8PJLGbZYlEZwSiDavBz9P6Cqkum2c81yNQ2qLJgM+YV3K6BiSBjKk4AAzkiv0aC3VBtUYFZ994XtZpVnmgieRcYdlBPHT9ce9VdbJH0zE8J+H45bWZ54QFvGL+URjbDgLEnHTCAHHqa3tS0GKdI43U7InSRVU4GYjlQQOo9q0aVydbbk6KlJQZtz4dgkuY7x03SxqURiSQoJzkL0z15681pUpWW29SxApSlQopSlAKUpQClKUApSlAK8u4AJPAFeqwNYvjI3kx88847n0rVNMsjcEN/qrytsjzt6DHU1G2hygbsfbPNbWl6WIhk8sep/wACr9bvjFJm2dTiVQswXnJOK7C0thGgUdv+68Np6GQS45H96s1K67hTTApSlczYpSlAKUpQClKUApSlAKUpQClKUApSorhGIwp2+/8A5QFDVdRI/Cj5c8cdq96Vpfljc3Ln+1WLSwWPoMk9WPU1ZrbqxCMx3YpSlYNClKUApSlAKUpQClKUApSlAKUpQH//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8" descr="data:image/jpeg;base64,/9j/4AAQSkZJRgABAQAAAQABAAD/2wCEAAkGBhQSERQQERQUFRUWFxwWGBUYGBgZHxccFRghHR4bHBcXHCYfHSAlIB4UIDsgIzMpLC0sICoyNTAsNSY3LC4BCQoKDgwOGg8PGiwgHyI0Ki0wKSosLC0uMjU1Lyw1LjQpKSw1LCwpKSoyKjUpLDUsKTQ1LCwqKS0tKi8sNTUqL//AABEIAFAAsAMBIgACEQEDEQH/xAAbAAEAAwEBAQEAAAAAAAAAAAAAAwQFBgIBB//EADUQAAIBAwMCBAQEBQUBAAAAAAECAwAEEQUSITFBBhNRYRQiQoEjMnGRB1KCocEWM2Ox0RX/xAAYAQEBAQEBAAAAAAAAAAAAAAAAAQIDBP/EACcRAAIBAwMDAwUAAAAAAAAAAAABEQISITFR8ANBcWHR4SKRobHB/9oADAMBAAIRAxEAPwD9xpSqGn6zHNJPFHkmBxG5xxuKhsA98AjPpVgSX6VQ1DWo4ZIInJ3TuUQAZyQpYk+gAHX3FX6QJFKUqAUrL0vxHDPE86nbGjuhd8Kp8tsFgxOCue9aYNVprUicn2lZXh7xAt4kkkasEWVo1c4xIEON64+nOR9qn1HWY4HhjkJ3Tv5aADOTtLc46DA6+4q2uYEqJL1KUrJRSlQXV8ke3zHVd7BFycbmboo9zg0BPSlZ3iDW0tLeS5kyQgztHVieAo9ycCqlLhEbjJo0qK2mLorlShZQSrYyuRnBxxkdK+pcKWZQwLLjcoIyuRkZHbI5qFJKUrxJMFGWIA96A90rMfV952Qjcf5j0FXreIqOTk9zVajUkyZHi/xIbG3Nx5LygddpUBOOGbcRxnA4yea5bwlqV3a2wQ6bcySOzSySb4V3vKdxOC2fQc+la/i0/E3dppw5Ut8TOP8AjhPyqfZnx+1b+vastrbS3LdI0LY9SBwPucD712TSpVMS3xHN5bc6HJeHr57y/mvbiPyEsozAqMwba7/NIxZeOF2j71Df/wAQLlzFJaRReRJKsUXm7vMusthmjQflQDJ3N6faqd9pUq6fZ6du2zX8rPO5BPLKZnBA567FI9M1IbmKwa5cbrq8hhRTOQAiPK2yO3jQcRjkHavbqa7W0tzE7LnqcpaR03iDxaY5PhbVBNc7dzAnbHAv88z/AEjvjqaxZPF8z6R5w5nmb4aFwNold22CRF6qv5iM88ZrA18NFb//AC7Zt888iLe3PUtLOf8Abz3ONxx9KL7100dkr6nb2kY/B06APjt5kg2ID7hAzfc1mymlL788mrm3zmDC17zgkOg29qxVQpZmkRRPFEQXPGSoZu59wBWxrWr3y2zQSxQwy3DJb2wikL4353s3AACIM5FZGm+IZbm9u5LFRJPIwgSVs+XbQRfWx7s7bmCDrgGp7/TZtS1IW7SHyLOIRTyqNvmPKAZFQZ+UsMKcdFz61trKujGXz8GZ28FnQfEpN3babpyj4WFD5kzDPmLH8pKY7b/q7tnsOdK2YXOrSzsfwrGPylJ6ebKN0h/pTaKoeHLyOGC+1baBHkxwKOAIbUbEVfQM24/cVUvopbXR0t1Ba8v3wR3Mlydzk+mFyM9qy0m8ePcqeM+fY93X8VGjszNsV5pWdreNQflh37Y5Jee56dN3AHrWzceKrkPDYxxxNetCsspdikUeeDwMs5zn5V/euci8PxW1xbWbNuECfHXkp+ryBtiX2RTkhfQDvV/U7afVlSRbK2SHGY5rlm8wqeQVWHBQHry3vR00dljf9BOrfJHPrt+LhbeG5S4nV1EsCWpWONc/NvmZsrx0xyewrelnjutRMbJlLECXzN+FEsqkbSvQ4T5s/Sf1rBtdXSxunSG5knto4HknR380QMgGxUlPOWOV2Ek/4ylumNtDaMSsl873d4+dv4f5igPYEbEz2ANWydOc/pLoNrW/HVw5jksVXyPPSJXb8125bBSIEfKgAbMh9OPebxhqsbXkcc7Yt7MC6n77pCcQRgdznc23vxXNW2um5vhMAI7WyhJhCjAG4EbwO3Ctj2A9aoW1jN8PPrFwGO5jJAjfzv8AJG5HcjKhfQZPetrpJR2+TL6jfr8HU6b/ABJnMd1dyW+Ykk2RwqVV1CKS7u7HGB8oOO+QOlZ3hrXL1fNuUtoS11J5zSSS4OzoiBAMgKvTJ75qDxLpqWNna2Uz484gS7QWYqvzSYA6szEIPUmuy8J6XO5aa5jSKJgBFbkZdAPqkfpkjHyjgVmqymltLDKrm4bLR1eaQ4jGP0H+amg0N3O6Zj+mcmttEA4AA/SvVeW/bB6bdyK3tlQYUYFS0pXM0UotIiWd7oL+LIiozZP5UzgAduvbrgV91bSI7mPypl3JuVsZI5Rgw6dsgcVcpVlzJIRk+IvDcd4iK7SRtG+9JI22ujYxw3uCRVf/AERa/CNZbW8tjvZtx3s+Qd5k6lsgc1vUqqupKJJankwrXwZbRG38tSot2Z0G4nc8i7S755dsZ5PrVuy8PxRPcOu4m5bdJkk9F24B6gYzx71pUo66n3LajP0PQYbOEQW6BEHPqST3JPJPua922jxRpJHGmxZWZ3wTktJ+Zs9cmrtKlzYhGOvhS3+ESxKEwptwpJ+htwyR15/erlxpMbzRXDrmSIMEOT8vmABuOmTgc1cqP4hem4fuKtzEIz7fw9Gs9xcHLtcKiMGwQFRSNoGOhySQc1zWp+ENOjO1bcE/yb5Ng/o3Y+1dRrGpeWuF/Ment71iabpxmbJ/L3NdaG19TZzqS0gzE8PJLGbZYlEZwSiDavBz9P6Cqkum2c81yNQ2qLJgM+YV3K6BiSBjKk4AAzkiv0aC3VBtUYFZ994XtZpVnmgieRcYdlBPHT9ce9VdbJH0zE8J+H45bWZ54QFvGL+URjbDgLEnHTCAHHqa3tS0GKdI43U7InSRVU4GYjlQQOo9q0aVydbbk6KlJQZtz4dgkuY7x03SxqURiSQoJzkL0z15681pUpWW29SxApSlQopSlAKUpQClKUApSlAK8u4AJPAFeqwNYvjI3kx88847n0rVNMsjcEN/qrytsjzt6DHU1G2hygbsfbPNbWl6WIhk8sep/wACr9bvjFJm2dTiVQswXnJOK7C0thGgUdv+68Np6GQS45H96s1K67hTTApSlczYpSlAKUpQClKUApSlAKUpQClKUApSorhGIwp2+/8A5QFDVdRI/Cj5c8cdq96Vpfljc3Ln+1WLSwWPoMk9WPU1ZrbqxCMx3YpSlYNClKUApSlAKUpQClKUApSlAKUpQH//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10" descr="data:image/jpeg;base64,/9j/4AAQSkZJRgABAQAAAQABAAD/2wCEAAkGBhQSERQQERQUFRUWFxwWGBUYGBgZHxccFRghHR4bHBcXHCYfHSAlIB4UIDsgIzMpLC0sICoyNTAsNSY3LC4BCQoKDgwOGg8PGiwgHyI0Ki0wKSosLC0uMjU1Lyw1LjQpKSw1LCwpKSoyKjUpLDUsKTQ1LCwqKS0tKi8sNTUqL//AABEIAFAAsAMBIgACEQEDEQH/xAAbAAEAAwEBAQEAAAAAAAAAAAAAAwQFBgIBB//EADUQAAIBAwMCBAQEBQUBAAAAAAECAwAEEQUSITFBBhNRYRQiQoEjMnGRB1KCocEWM2Ox0RX/xAAYAQEBAQEBAAAAAAAAAAAAAAAAAQIDBP/EACcRAAIBAwMDAwUAAAAAAAAAAAABEQISITFR8ANBcWHR4SKRobHB/9oADAMBAAIRAxEAPwD9xpSqGn6zHNJPFHkmBxG5xxuKhsA98AjPpVgSX6VQ1DWo4ZIInJ3TuUQAZyQpYk+gAHX3FX6QJFKUqAUrL0vxHDPE86nbGjuhd8Kp8tsFgxOCue9aYNVprUicn2lZXh7xAt4kkkasEWVo1c4xIEON64+nOR9qn1HWY4HhjkJ3Tv5aADOTtLc46DA6+4q2uYEqJL1KUrJRSlQXV8ke3zHVd7BFycbmboo9zg0BPSlZ3iDW0tLeS5kyQgztHVieAo9ycCqlLhEbjJo0qK2mLorlShZQSrYyuRnBxxkdK+pcKWZQwLLjcoIyuRkZHbI5qFJKUrxJMFGWIA96A90rMfV952Qjcf5j0FXreIqOTk9zVajUkyZHi/xIbG3Nx5LygddpUBOOGbcRxnA4yea5bwlqV3a2wQ6bcySOzSySb4V3vKdxOC2fQc+la/i0/E3dppw5Ut8TOP8AjhPyqfZnx+1b+vastrbS3LdI0LY9SBwPucD712TSpVMS3xHN5bc6HJeHr57y/mvbiPyEsozAqMwba7/NIxZeOF2j71Df/wAQLlzFJaRReRJKsUXm7vMusthmjQflQDJ3N6faqd9pUq6fZ6du2zX8rPO5BPLKZnBA567FI9M1IbmKwa5cbrq8hhRTOQAiPK2yO3jQcRjkHavbqa7W0tzE7LnqcpaR03iDxaY5PhbVBNc7dzAnbHAv88z/AEjvjqaxZPF8z6R5w5nmb4aFwNold22CRF6qv5iM88ZrA18NFb//AC7Zt888iLe3PUtLOf8Abz3ONxx9KL7100dkr6nb2kY/B06APjt5kg2ID7hAzfc1mymlL788mrm3zmDC17zgkOg29qxVQpZmkRRPFEQXPGSoZu59wBWxrWr3y2zQSxQwy3DJb2wikL4353s3AACIM5FZGm+IZbm9u5LFRJPIwgSVs+XbQRfWx7s7bmCDrgGp7/TZtS1IW7SHyLOIRTyqNvmPKAZFQZ+UsMKcdFz61trKujGXz8GZ28FnQfEpN3babpyj4WFD5kzDPmLH8pKY7b/q7tnsOdK2YXOrSzsfwrGPylJ6ebKN0h/pTaKoeHLyOGC+1baBHkxwKOAIbUbEVfQM24/cVUvopbXR0t1Ba8v3wR3Mlydzk+mFyM9qy0m8ePcqeM+fY93X8VGjszNsV5pWdreNQflh37Y5Jee56dN3AHrWzceKrkPDYxxxNetCsspdikUeeDwMs5zn5V/euci8PxW1xbWbNuECfHXkp+ryBtiX2RTkhfQDvV/U7afVlSRbK2SHGY5rlm8wqeQVWHBQHry3vR00dljf9BOrfJHPrt+LhbeG5S4nV1EsCWpWONc/NvmZsrx0xyewrelnjutRMbJlLECXzN+FEsqkbSvQ4T5s/Sf1rBtdXSxunSG5knto4HknR380QMgGxUlPOWOV2Ek/4ylumNtDaMSsl873d4+dv4f5igPYEbEz2ANWydOc/pLoNrW/HVw5jksVXyPPSJXb8125bBSIEfKgAbMh9OPebxhqsbXkcc7Yt7MC6n77pCcQRgdznc23vxXNW2um5vhMAI7WyhJhCjAG4EbwO3Ctj2A9aoW1jN8PPrFwGO5jJAjfzv8AJG5HcjKhfQZPetrpJR2+TL6jfr8HU6b/ABJnMd1dyW+Ykk2RwqVV1CKS7u7HGB8oOO+QOlZ3hrXL1fNuUtoS11J5zSSS4OzoiBAMgKvTJ75qDxLpqWNna2Uz484gS7QWYqvzSYA6szEIPUmuy8J6XO5aa5jSKJgBFbkZdAPqkfpkjHyjgVmqymltLDKrm4bLR1eaQ4jGP0H+amg0N3O6Zj+mcmttEA4AA/SvVeW/bB6bdyK3tlQYUYFS0pXM0UotIiWd7oL+LIiozZP5UzgAduvbrgV91bSI7mPypl3JuVsZI5Rgw6dsgcVcpVlzJIRk+IvDcd4iK7SRtG+9JI22ujYxw3uCRVf/AERa/CNZbW8tjvZtx3s+Qd5k6lsgc1vUqqupKJJankwrXwZbRG38tSot2Z0G4nc8i7S755dsZ5PrVuy8PxRPcOu4m5bdJkk9F24B6gYzx71pUo66n3LajP0PQYbOEQW6BEHPqST3JPJPua922jxRpJHGmxZWZ3wTktJ+Zs9cmrtKlzYhGOvhS3+ESxKEwptwpJ+htwyR15/erlxpMbzRXDrmSIMEOT8vmABuOmTgc1cqP4hem4fuKtzEIz7fw9Gs9xcHLtcKiMGwQFRSNoGOhySQc1zWp+ENOjO1bcE/yb5Ng/o3Y+1dRrGpeWuF/Ment71iabpxmbJ/L3NdaG19TZzqS0gzE8PJLGbZYlEZwSiDavBz9P6Cqkum2c81yNQ2qLJgM+YV3K6BiSBjKk4AAzkiv0aC3VBtUYFZ994XtZpVnmgieRcYdlBPHT9ce9VdbJH0zE8J+H45bWZ54QFvGL+URjbDgLEnHTCAHHqa3tS0GKdI43U7InSRVU4GYjlQQOo9q0aVydbbk6KlJQZtz4dgkuY7x03SxqURiSQoJzkL0z15681pUpWW29SxApSlQopSlAKUpQClKUApSlAK8u4AJPAFeqwNYvjI3kx88847n0rVNMsjcEN/qrytsjzt6DHU1G2hygbsfbPNbWl6WIhk8sep/wACr9bvjFJm2dTiVQswXnJOK7C0thGgUdv+68Np6GQS45H96s1K67hTTApSlczYpSlAKUpQClKUApSlAKUpQClKUApSorhGIwp2+/8A5QFDVdRI/Cj5c8cdq96Vpfljc3Ln+1WLSwWPoMk9WPU1ZrbqxCMx3YpSlYNClKUApSlAKUpQClKUApSlAKUpQH//2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Title 1"/>
          <p:cNvSpPr txBox="1">
            <a:spLocks/>
          </p:cNvSpPr>
          <p:nvPr>
            <p:custDataLst>
              <p:tags r:id="rId1"/>
            </p:custDataLst>
          </p:nvPr>
        </p:nvSpPr>
        <p:spPr bwMode="auto">
          <a:xfrm>
            <a:off x="201795" y="3200400"/>
            <a:ext cx="8759825" cy="10156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ctr" rtl="0" eaLnBrk="1" fontAlgn="base" hangingPunct="1">
              <a:spcBef>
                <a:spcPct val="0"/>
              </a:spcBef>
              <a:spcAft>
                <a:spcPct val="0"/>
              </a:spcAft>
              <a:defRPr sz="2400" b="1" kern="1200">
                <a:solidFill>
                  <a:schemeClr val="bg1">
                    <a:lumMod val="50000"/>
                  </a:schemeClr>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000" dirty="0" smtClean="0">
                <a:latin typeface="Arial" charset="0"/>
                <a:ea typeface="ＭＳ Ｐゴシック" pitchFamily="34" charset="-128"/>
                <a:cs typeface="Arial" charset="0"/>
              </a:rPr>
              <a:t>Collective Impact: </a:t>
            </a:r>
            <a:r>
              <a:rPr lang="en-US" sz="3000" dirty="0">
                <a:latin typeface="Arial" charset="0"/>
                <a:ea typeface="ＭＳ Ｐゴシック" pitchFamily="34" charset="-128"/>
                <a:cs typeface="Arial" charset="0"/>
              </a:rPr>
              <a:t>Nebraska Children and Families </a:t>
            </a:r>
            <a:r>
              <a:rPr lang="en-US" sz="3000" dirty="0" smtClean="0">
                <a:latin typeface="Arial" charset="0"/>
                <a:ea typeface="ＭＳ Ｐゴシック" pitchFamily="34" charset="-128"/>
                <a:cs typeface="Arial" charset="0"/>
              </a:rPr>
              <a:t>Foundation</a:t>
            </a:r>
          </a:p>
        </p:txBody>
      </p:sp>
    </p:spTree>
    <p:extLst>
      <p:ext uri="{BB962C8B-B14F-4D97-AF65-F5344CB8AC3E}">
        <p14:creationId xmlns:p14="http://schemas.microsoft.com/office/powerpoint/2010/main" val="949879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228600" y="483491"/>
            <a:ext cx="8686800" cy="659534"/>
          </a:xfrm>
        </p:spPr>
        <p:txBody>
          <a:bodyPr/>
          <a:lstStyle/>
          <a:p>
            <a:r>
              <a:rPr lang="en-US" dirty="0" smtClean="0">
                <a:latin typeface="+mn-lt"/>
              </a:rPr>
              <a:t>In Catalyzing Social Change, Collective Impact Also Depends on Essential Intangible Elements for Its Success</a:t>
            </a:r>
            <a:endParaRPr lang="en-US" dirty="0">
              <a:latin typeface="+mn-lt"/>
            </a:endParaRPr>
          </a:p>
        </p:txBody>
      </p:sp>
      <p:sp>
        <p:nvSpPr>
          <p:cNvPr id="6" name="Rectangle 5"/>
          <p:cNvSpPr/>
          <p:nvPr>
            <p:custDataLst>
              <p:tags r:id="rId3"/>
            </p:custDataLst>
          </p:nvPr>
        </p:nvSpPr>
        <p:spPr>
          <a:xfrm>
            <a:off x="304800" y="1600200"/>
            <a:ext cx="8534400" cy="475484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endParaRPr lang="en-US" dirty="0" smtClean="0">
              <a:solidFill>
                <a:schemeClr val="tx1"/>
              </a:solidFill>
            </a:endParaRPr>
          </a:p>
        </p:txBody>
      </p:sp>
      <p:sp>
        <p:nvSpPr>
          <p:cNvPr id="3" name="Rectangle 2"/>
          <p:cNvSpPr/>
          <p:nvPr/>
        </p:nvSpPr>
        <p:spPr>
          <a:xfrm>
            <a:off x="4724400" y="1782168"/>
            <a:ext cx="4119282" cy="2862322"/>
          </a:xfrm>
          <a:prstGeom prst="rect">
            <a:avLst/>
          </a:prstGeom>
        </p:spPr>
        <p:txBody>
          <a:bodyPr wrap="square">
            <a:spAutoFit/>
          </a:bodyPr>
          <a:lstStyle/>
          <a:p>
            <a:pPr marL="285750" indent="-285750">
              <a:buFont typeface="Arial" pitchFamily="34" charset="0"/>
              <a:buChar char="•"/>
            </a:pPr>
            <a:r>
              <a:rPr lang="en-US" dirty="0" smtClean="0">
                <a:latin typeface="+mn-lt"/>
              </a:rPr>
              <a:t>Fostering </a:t>
            </a:r>
            <a:r>
              <a:rPr lang="en-US" b="1" dirty="0">
                <a:latin typeface="+mn-lt"/>
              </a:rPr>
              <a:t>C</a:t>
            </a:r>
            <a:r>
              <a:rPr lang="en-US" b="1" dirty="0" smtClean="0">
                <a:latin typeface="+mn-lt"/>
              </a:rPr>
              <a:t>onnections</a:t>
            </a:r>
            <a:r>
              <a:rPr lang="en-US" dirty="0" smtClean="0">
                <a:latin typeface="+mn-lt"/>
              </a:rPr>
              <a:t> between People</a:t>
            </a:r>
          </a:p>
          <a:p>
            <a:pPr marL="285750" indent="-285750">
              <a:buFont typeface="Arial" pitchFamily="34" charset="0"/>
              <a:buChar char="•"/>
            </a:pPr>
            <a:endParaRPr lang="en-US" dirty="0" smtClean="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endParaRPr lang="en-US" dirty="0" smtClean="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endParaRPr lang="en-US" dirty="0">
              <a:latin typeface="+mn-lt"/>
            </a:endParaRPr>
          </a:p>
          <a:p>
            <a:endParaRPr lang="en-US" dirty="0">
              <a:latin typeface="+mn-lt"/>
            </a:endParaRPr>
          </a:p>
          <a:p>
            <a:pPr marL="285750" indent="-285750">
              <a:buFont typeface="Arial" pitchFamily="34" charset="0"/>
              <a:buChar char="•"/>
            </a:pPr>
            <a:r>
              <a:rPr lang="en-US" dirty="0" smtClean="0">
                <a:latin typeface="+mn-lt"/>
              </a:rPr>
              <a:t>The Power of </a:t>
            </a:r>
            <a:r>
              <a:rPr lang="en-US" b="1" dirty="0" smtClean="0">
                <a:latin typeface="+mn-lt"/>
              </a:rPr>
              <a:t>Hope</a:t>
            </a:r>
            <a:endParaRPr lang="en-US" b="1" dirty="0">
              <a:latin typeface="+mn-lt"/>
            </a:endParaRPr>
          </a:p>
        </p:txBody>
      </p:sp>
      <p:sp>
        <p:nvSpPr>
          <p:cNvPr id="4" name="Rectangle 3"/>
          <p:cNvSpPr/>
          <p:nvPr/>
        </p:nvSpPr>
        <p:spPr>
          <a:xfrm>
            <a:off x="304800" y="1782168"/>
            <a:ext cx="4296920" cy="3385542"/>
          </a:xfrm>
          <a:prstGeom prst="rect">
            <a:avLst/>
          </a:prstGeom>
        </p:spPr>
        <p:txBody>
          <a:bodyPr wrap="square">
            <a:spAutoFit/>
          </a:bodyPr>
          <a:lstStyle/>
          <a:p>
            <a:pPr marL="285750" indent="-285750">
              <a:buFont typeface="Arial" pitchFamily="34" charset="0"/>
              <a:buChar char="•"/>
            </a:pPr>
            <a:r>
              <a:rPr lang="en-US" b="1" dirty="0">
                <a:latin typeface="+mn-lt"/>
              </a:rPr>
              <a:t>Relationship</a:t>
            </a:r>
            <a:r>
              <a:rPr lang="en-US" dirty="0">
                <a:latin typeface="+mn-lt"/>
              </a:rPr>
              <a:t> and </a:t>
            </a:r>
            <a:r>
              <a:rPr lang="en-US" b="1" dirty="0">
                <a:latin typeface="+mn-lt"/>
              </a:rPr>
              <a:t>T</a:t>
            </a:r>
            <a:r>
              <a:rPr lang="en-US" b="1" dirty="0" smtClean="0">
                <a:latin typeface="+mn-lt"/>
              </a:rPr>
              <a:t>rust</a:t>
            </a:r>
            <a:r>
              <a:rPr lang="en-US" dirty="0" smtClean="0">
                <a:latin typeface="+mn-lt"/>
              </a:rPr>
              <a:t> building</a:t>
            </a:r>
            <a:endParaRPr lang="en-US" dirty="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endParaRPr lang="en-US" dirty="0" smtClean="0">
              <a:latin typeface="+mn-lt"/>
            </a:endParaRPr>
          </a:p>
          <a:p>
            <a:pPr marL="285750" indent="-285750">
              <a:buFont typeface="Arial" pitchFamily="34" charset="0"/>
              <a:buChar char="•"/>
            </a:pPr>
            <a:endParaRPr lang="en-US" dirty="0" smtClean="0">
              <a:latin typeface="+mn-lt"/>
            </a:endParaRPr>
          </a:p>
          <a:p>
            <a:pPr marL="285750" indent="-285750">
              <a:buFont typeface="Arial" pitchFamily="34" charset="0"/>
              <a:buChar char="•"/>
            </a:pPr>
            <a:endParaRPr lang="en-US" b="1" dirty="0" smtClean="0">
              <a:latin typeface="+mn-lt"/>
            </a:endParaRPr>
          </a:p>
          <a:p>
            <a:pPr marL="285750" indent="-285750">
              <a:buFont typeface="Arial" pitchFamily="34" charset="0"/>
              <a:buChar char="•"/>
            </a:pPr>
            <a:r>
              <a:rPr lang="en-US" b="1" dirty="0" smtClean="0">
                <a:latin typeface="+mn-lt"/>
              </a:rPr>
              <a:t>Leadership</a:t>
            </a:r>
            <a:r>
              <a:rPr lang="en-US" dirty="0" smtClean="0">
                <a:latin typeface="+mn-lt"/>
              </a:rPr>
              <a:t> </a:t>
            </a:r>
            <a:r>
              <a:rPr lang="en-US" dirty="0">
                <a:latin typeface="+mn-lt"/>
              </a:rPr>
              <a:t>I</a:t>
            </a:r>
            <a:r>
              <a:rPr lang="en-US" dirty="0" smtClean="0">
                <a:latin typeface="+mn-lt"/>
              </a:rPr>
              <a:t>dentification </a:t>
            </a:r>
            <a:r>
              <a:rPr lang="en-US" dirty="0">
                <a:latin typeface="+mn-lt"/>
              </a:rPr>
              <a:t>and </a:t>
            </a:r>
            <a:r>
              <a:rPr lang="en-US" dirty="0" smtClean="0">
                <a:latin typeface="+mn-lt"/>
              </a:rPr>
              <a:t>Development</a:t>
            </a:r>
            <a:endParaRPr lang="en-US" dirty="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endParaRPr lang="en-US" dirty="0" smtClean="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endParaRPr lang="en-US" dirty="0">
              <a:latin typeface="+mn-lt"/>
            </a:endParaRPr>
          </a:p>
          <a:p>
            <a:pPr marL="285750" indent="-285750">
              <a:buFont typeface="Arial" pitchFamily="34" charset="0"/>
              <a:buChar char="•"/>
            </a:pPr>
            <a:r>
              <a:rPr lang="en-US" dirty="0" smtClean="0">
                <a:latin typeface="+mn-lt"/>
              </a:rPr>
              <a:t>Creating </a:t>
            </a:r>
            <a:r>
              <a:rPr lang="en-US" dirty="0">
                <a:latin typeface="+mn-lt"/>
              </a:rPr>
              <a:t>a </a:t>
            </a:r>
            <a:r>
              <a:rPr lang="en-US" b="1" dirty="0">
                <a:latin typeface="+mn-lt"/>
              </a:rPr>
              <a:t>C</a:t>
            </a:r>
            <a:r>
              <a:rPr lang="en-US" b="1" dirty="0" smtClean="0">
                <a:latin typeface="+mn-lt"/>
              </a:rPr>
              <a:t>ulture </a:t>
            </a:r>
            <a:r>
              <a:rPr lang="en-US" b="1" dirty="0">
                <a:latin typeface="+mn-lt"/>
              </a:rPr>
              <a:t>of </a:t>
            </a:r>
            <a:r>
              <a:rPr lang="en-US" b="1" dirty="0" smtClean="0">
                <a:latin typeface="+mn-lt"/>
              </a:rPr>
              <a:t>Learning</a:t>
            </a:r>
            <a:endParaRPr lang="en-US" b="1" dirty="0">
              <a:latin typeface="+mn-lt"/>
            </a:endParaRPr>
          </a:p>
        </p:txBody>
      </p:sp>
      <p:pic>
        <p:nvPicPr>
          <p:cNvPr id="18485" name="Picture 53" descr="C:\Users\kevin.connell\AppData\Local\Microsoft\Windows\Temporary Internet Files\Content.IE5\KAPJQRT6\MC900331679[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96476" y="5180335"/>
            <a:ext cx="1017955" cy="1161551"/>
          </a:xfrm>
          <a:prstGeom prst="rect">
            <a:avLst/>
          </a:prstGeom>
          <a:noFill/>
          <a:extLst>
            <a:ext uri="{909E8E84-426E-40DD-AFC4-6F175D3DCCD1}">
              <a14:hiddenFill xmlns:a14="http://schemas.microsoft.com/office/drawing/2010/main">
                <a:solidFill>
                  <a:srgbClr val="FFFFFF"/>
                </a:solidFill>
              </a14:hiddenFill>
            </a:ext>
          </a:extLst>
        </p:spPr>
      </p:pic>
      <p:pic>
        <p:nvPicPr>
          <p:cNvPr id="18486" name="Picture 54" descr="C:\Users\kevin.connell\AppData\Local\Microsoft\Windows\Temporary Internet Files\Content.IE5\9LZQ3NHD\MC900432341[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80124" y="2606049"/>
            <a:ext cx="1563676" cy="10477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custDataLst>
              <p:tags r:id="rId4"/>
            </p:custDataLst>
          </p:nvPr>
        </p:nvSpPr>
        <p:spPr>
          <a:xfrm>
            <a:off x="1964441" y="1398896"/>
            <a:ext cx="5274559" cy="369332"/>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en-US"/>
            </a:defPPr>
            <a:lvl1pPr algn="ctr">
              <a:defRPr sz="2000" b="1">
                <a:latin typeface="+mj-lt"/>
              </a:defRPr>
            </a:lvl1pPr>
          </a:lstStyle>
          <a:p>
            <a:r>
              <a:rPr lang="en-US" sz="1800" dirty="0" smtClean="0">
                <a:latin typeface="+mn-lt"/>
              </a:rPr>
              <a:t>Collective Impact’s Intangible Elements</a:t>
            </a:r>
            <a:endParaRPr lang="en-US" sz="1800" dirty="0">
              <a:latin typeface="+mn-lt"/>
            </a:endParaRPr>
          </a:p>
        </p:txBody>
      </p:sp>
      <p:pic>
        <p:nvPicPr>
          <p:cNvPr id="18489" name="Picture 57" descr="C:\Users\kevin.connell\AppData\Local\Microsoft\Windows\Temporary Internet Files\Content.IE5\9LZQ3NHD\MC900290840[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79365" y="3790664"/>
            <a:ext cx="762635" cy="979596"/>
          </a:xfrm>
          <a:prstGeom prst="rect">
            <a:avLst/>
          </a:prstGeom>
          <a:noFill/>
          <a:extLst>
            <a:ext uri="{909E8E84-426E-40DD-AFC4-6F175D3DCCD1}">
              <a14:hiddenFill xmlns:a14="http://schemas.microsoft.com/office/drawing/2010/main">
                <a:solidFill>
                  <a:srgbClr val="FFFFFF"/>
                </a:solidFill>
              </a14:hiddenFill>
            </a:ext>
          </a:extLst>
        </p:spPr>
      </p:pic>
      <p:pic>
        <p:nvPicPr>
          <p:cNvPr id="18490" name="Picture 58" descr="C:\Users\kevin.connell\AppData\Local\Microsoft\Windows\Temporary Internet Files\Content.IE5\KAPJQRT6\MC900391042[1].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46586" y="4800600"/>
            <a:ext cx="1344814" cy="1041193"/>
          </a:xfrm>
          <a:prstGeom prst="rect">
            <a:avLst/>
          </a:prstGeom>
          <a:noFill/>
          <a:extLst>
            <a:ext uri="{909E8E84-426E-40DD-AFC4-6F175D3DCCD1}">
              <a14:hiddenFill xmlns:a14="http://schemas.microsoft.com/office/drawing/2010/main">
                <a:solidFill>
                  <a:srgbClr val="FFFFFF"/>
                </a:solidFill>
              </a14:hiddenFill>
            </a:ext>
          </a:extLst>
        </p:spPr>
      </p:pic>
      <p:pic>
        <p:nvPicPr>
          <p:cNvPr id="18491" name="Picture 59" descr="C:\Users\kevin.connell\AppData\Local\Microsoft\Windows\Temporary Internet Files\Content.IE5\9LZQ3NHD\MC900440379[1].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95853" y="1967301"/>
            <a:ext cx="1219200" cy="12192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76200" y="6642556"/>
            <a:ext cx="4953000" cy="230832"/>
          </a:xfrm>
          <a:prstGeom prst="rect">
            <a:avLst/>
          </a:prstGeom>
          <a:noFill/>
        </p:spPr>
        <p:txBody>
          <a:bodyPr wrap="square" rtlCol="0">
            <a:spAutoFit/>
          </a:bodyPr>
          <a:lstStyle/>
          <a:p>
            <a:pPr fontAlgn="base">
              <a:spcBef>
                <a:spcPct val="0"/>
              </a:spcBef>
              <a:spcAft>
                <a:spcPct val="0"/>
              </a:spcAft>
            </a:pPr>
            <a:r>
              <a:rPr lang="en-US" sz="900" dirty="0">
                <a:solidFill>
                  <a:srgbClr val="FFFFFF"/>
                </a:solidFill>
                <a:latin typeface="+mn-lt"/>
                <a:cs typeface="Arial" charset="0"/>
              </a:rPr>
              <a:t>Source: </a:t>
            </a:r>
            <a:r>
              <a:rPr lang="en-US" sz="900" dirty="0" smtClean="0">
                <a:solidFill>
                  <a:srgbClr val="FFFFFF"/>
                </a:solidFill>
                <a:latin typeface="+mn-lt"/>
              </a:rPr>
              <a:t>Channeling Change: Making Collective Impact Work, 2012; FSG Interviews</a:t>
            </a:r>
            <a:endParaRPr lang="en-US" sz="900" dirty="0">
              <a:solidFill>
                <a:srgbClr val="FFFFFF"/>
              </a:solidFill>
              <a:latin typeface="+mn-lt"/>
            </a:endParaRPr>
          </a:p>
        </p:txBody>
      </p:sp>
      <p:sp>
        <p:nvSpPr>
          <p:cNvPr id="16" name="TextBox 15"/>
          <p:cNvSpPr txBox="1"/>
          <p:nvPr/>
        </p:nvSpPr>
        <p:spPr>
          <a:xfrm>
            <a:off x="-21685" y="6657461"/>
            <a:ext cx="6672195" cy="246221"/>
          </a:xfrm>
          <a:prstGeom prst="rect">
            <a:avLst/>
          </a:prstGeom>
          <a:noFill/>
        </p:spPr>
        <p:txBody>
          <a:bodyPr wrap="square" rtlCol="0" anchor="ctr">
            <a:spAutoFit/>
          </a:bodyPr>
          <a:lstStyle/>
          <a:p>
            <a:pPr algn="l"/>
            <a:r>
              <a:rPr lang="en-US" sz="1000" dirty="0" smtClean="0">
                <a:latin typeface="+mj-lt"/>
              </a:rPr>
              <a:t>Source: FSG Interviews and Analysis</a:t>
            </a:r>
          </a:p>
        </p:txBody>
      </p:sp>
    </p:spTree>
    <p:custDataLst>
      <p:tags r:id="rId1"/>
    </p:custDataLst>
    <p:extLst>
      <p:ext uri="{BB962C8B-B14F-4D97-AF65-F5344CB8AC3E}">
        <p14:creationId xmlns:p14="http://schemas.microsoft.com/office/powerpoint/2010/main" val="196545591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6727481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7667" name="think-cell Slide" r:id="rId5" imgW="360" imgH="360" progId="">
                  <p:embed/>
                </p:oleObj>
              </mc:Choice>
              <mc:Fallback>
                <p:oleObj name="think-cell Slide" r:id="rId5" imgW="360" imgH="360" progId="">
                  <p:embed/>
                  <p:pic>
                    <p:nvPicPr>
                      <p:cNvPr id="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p:cNvSpPr/>
          <p:nvPr/>
        </p:nvSpPr>
        <p:spPr>
          <a:xfrm>
            <a:off x="394494" y="1143000"/>
            <a:ext cx="8355012" cy="4724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18294" y="304800"/>
            <a:ext cx="8673306" cy="659534"/>
          </a:xfrm>
        </p:spPr>
        <p:txBody>
          <a:bodyPr>
            <a:noAutofit/>
          </a:bodyPr>
          <a:lstStyle/>
          <a:p>
            <a:r>
              <a:rPr lang="en-US" sz="2400" dirty="0" smtClean="0"/>
              <a:t>Differences between Collective Impact and Collaboration</a:t>
            </a:r>
            <a:endParaRPr lang="en-US" sz="2400" dirty="0"/>
          </a:p>
        </p:txBody>
      </p:sp>
      <p:sp>
        <p:nvSpPr>
          <p:cNvPr id="22" name="TextBox 21"/>
          <p:cNvSpPr txBox="1"/>
          <p:nvPr/>
        </p:nvSpPr>
        <p:spPr>
          <a:xfrm>
            <a:off x="-76201" y="6642556"/>
            <a:ext cx="6111225" cy="246221"/>
          </a:xfrm>
          <a:prstGeom prst="rect">
            <a:avLst/>
          </a:prstGeom>
          <a:noFill/>
        </p:spPr>
        <p:txBody>
          <a:bodyPr wrap="square" rtlCol="0">
            <a:spAutoFit/>
          </a:bodyPr>
          <a:lstStyle/>
          <a:p>
            <a:pPr fontAlgn="base">
              <a:spcBef>
                <a:spcPct val="0"/>
              </a:spcBef>
              <a:spcAft>
                <a:spcPct val="0"/>
              </a:spcAft>
            </a:pPr>
            <a:r>
              <a:rPr lang="en-US" sz="1000" dirty="0">
                <a:latin typeface="+mn-lt"/>
              </a:rPr>
              <a:t>Source: </a:t>
            </a:r>
            <a:r>
              <a:rPr lang="en-US" sz="1000" dirty="0" smtClean="0">
                <a:latin typeface="+mn-lt"/>
              </a:rPr>
              <a:t>Jeff Edmondson, Strive </a:t>
            </a:r>
            <a:endParaRPr lang="en-US" sz="1000" dirty="0">
              <a:latin typeface="+mn-lt"/>
            </a:endParaRPr>
          </a:p>
        </p:txBody>
      </p:sp>
      <p:sp>
        <p:nvSpPr>
          <p:cNvPr id="4" name="TextBox 3"/>
          <p:cNvSpPr txBox="1"/>
          <p:nvPr/>
        </p:nvSpPr>
        <p:spPr>
          <a:xfrm>
            <a:off x="533400" y="1432560"/>
            <a:ext cx="3505200" cy="5486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nchor="ctr" anchorCtr="0">
            <a:noAutofit/>
          </a:bodyPr>
          <a:lstStyle/>
          <a:p>
            <a:pPr algn="ctr"/>
            <a:r>
              <a:rPr lang="en-US" sz="2000" b="1" dirty="0" smtClean="0">
                <a:latin typeface="+mj-lt"/>
              </a:rPr>
              <a:t>Collaboration</a:t>
            </a:r>
          </a:p>
        </p:txBody>
      </p:sp>
      <p:sp>
        <p:nvSpPr>
          <p:cNvPr id="18" name="TextBox 17"/>
          <p:cNvSpPr txBox="1"/>
          <p:nvPr/>
        </p:nvSpPr>
        <p:spPr>
          <a:xfrm>
            <a:off x="5044440" y="1432560"/>
            <a:ext cx="3581400" cy="5486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nchor="ctr" anchorCtr="0">
            <a:noAutofit/>
          </a:bodyPr>
          <a:lstStyle/>
          <a:p>
            <a:pPr algn="ctr"/>
            <a:r>
              <a:rPr lang="en-US" sz="2000" b="1" dirty="0" smtClean="0">
                <a:latin typeface="+mj-lt"/>
              </a:rPr>
              <a:t>Collective Impact</a:t>
            </a:r>
          </a:p>
        </p:txBody>
      </p:sp>
      <p:grpSp>
        <p:nvGrpSpPr>
          <p:cNvPr id="38" name="Group 37"/>
          <p:cNvGrpSpPr/>
          <p:nvPr/>
        </p:nvGrpSpPr>
        <p:grpSpPr>
          <a:xfrm>
            <a:off x="709427" y="2299008"/>
            <a:ext cx="7824973" cy="684460"/>
            <a:chOff x="785627" y="2134940"/>
            <a:chExt cx="7824973" cy="684460"/>
          </a:xfrm>
        </p:grpSpPr>
        <p:sp>
          <p:nvSpPr>
            <p:cNvPr id="23" name="TextBox 22"/>
            <p:cNvSpPr txBox="1"/>
            <p:nvPr/>
          </p:nvSpPr>
          <p:spPr>
            <a:xfrm>
              <a:off x="785627" y="2134940"/>
              <a:ext cx="2872731" cy="646331"/>
            </a:xfrm>
            <a:prstGeom prst="rect">
              <a:avLst/>
            </a:prstGeom>
            <a:noFill/>
          </p:spPr>
          <p:txBody>
            <a:bodyPr wrap="square" rtlCol="0">
              <a:spAutoFit/>
            </a:bodyPr>
            <a:lstStyle/>
            <a:p>
              <a:pPr algn="ctr"/>
              <a:r>
                <a:rPr lang="en-US" dirty="0" smtClean="0">
                  <a:latin typeface="+mj-lt"/>
                </a:rPr>
                <a:t>Convene around specific programs / initiatives</a:t>
              </a:r>
            </a:p>
          </p:txBody>
        </p:sp>
        <p:sp>
          <p:nvSpPr>
            <p:cNvPr id="24" name="TextBox 23"/>
            <p:cNvSpPr txBox="1"/>
            <p:nvPr/>
          </p:nvSpPr>
          <p:spPr>
            <a:xfrm>
              <a:off x="5372867" y="2173069"/>
              <a:ext cx="3237733" cy="646331"/>
            </a:xfrm>
            <a:prstGeom prst="rect">
              <a:avLst/>
            </a:prstGeom>
            <a:noFill/>
          </p:spPr>
          <p:txBody>
            <a:bodyPr wrap="square" rtlCol="0">
              <a:spAutoFit/>
            </a:bodyPr>
            <a:lstStyle/>
            <a:p>
              <a:pPr algn="ctr"/>
              <a:r>
                <a:rPr lang="en-US" b="1" dirty="0" smtClean="0">
                  <a:latin typeface="+mj-lt"/>
                </a:rPr>
                <a:t>Work together over the long term to move outcomes</a:t>
              </a:r>
            </a:p>
          </p:txBody>
        </p:sp>
        <p:sp>
          <p:nvSpPr>
            <p:cNvPr id="6" name="Right Arrow 5"/>
            <p:cNvSpPr/>
            <p:nvPr/>
          </p:nvSpPr>
          <p:spPr>
            <a:xfrm>
              <a:off x="4114800" y="2275225"/>
              <a:ext cx="1005840" cy="365760"/>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grpSp>
        <p:nvGrpSpPr>
          <p:cNvPr id="36" name="Group 35"/>
          <p:cNvGrpSpPr/>
          <p:nvPr/>
        </p:nvGrpSpPr>
        <p:grpSpPr>
          <a:xfrm>
            <a:off x="709427" y="4278868"/>
            <a:ext cx="7572746" cy="369332"/>
            <a:chOff x="785627" y="4040601"/>
            <a:chExt cx="7572746" cy="369332"/>
          </a:xfrm>
        </p:grpSpPr>
        <p:sp>
          <p:nvSpPr>
            <p:cNvPr id="25" name="TextBox 24"/>
            <p:cNvSpPr txBox="1"/>
            <p:nvPr/>
          </p:nvSpPr>
          <p:spPr>
            <a:xfrm>
              <a:off x="785627" y="4040601"/>
              <a:ext cx="2490973" cy="369332"/>
            </a:xfrm>
            <a:prstGeom prst="rect">
              <a:avLst/>
            </a:prstGeom>
            <a:noFill/>
          </p:spPr>
          <p:txBody>
            <a:bodyPr wrap="square" rtlCol="0">
              <a:spAutoFit/>
            </a:bodyPr>
            <a:lstStyle/>
            <a:p>
              <a:pPr algn="ctr"/>
              <a:r>
                <a:rPr lang="en-US" dirty="0" smtClean="0">
                  <a:latin typeface="+mj-lt"/>
                </a:rPr>
                <a:t>Prove</a:t>
              </a:r>
            </a:p>
          </p:txBody>
        </p:sp>
        <p:sp>
          <p:nvSpPr>
            <p:cNvPr id="26" name="TextBox 25"/>
            <p:cNvSpPr txBox="1"/>
            <p:nvPr/>
          </p:nvSpPr>
          <p:spPr>
            <a:xfrm>
              <a:off x="5487157" y="4040601"/>
              <a:ext cx="2871216" cy="369332"/>
            </a:xfrm>
            <a:prstGeom prst="rect">
              <a:avLst/>
            </a:prstGeom>
            <a:noFill/>
          </p:spPr>
          <p:txBody>
            <a:bodyPr wrap="square" rtlCol="0">
              <a:spAutoFit/>
            </a:bodyPr>
            <a:lstStyle/>
            <a:p>
              <a:pPr algn="ctr"/>
              <a:r>
                <a:rPr lang="en-US" b="1" dirty="0" smtClean="0">
                  <a:latin typeface="+mj-lt"/>
                </a:rPr>
                <a:t>Learn and improve</a:t>
              </a:r>
            </a:p>
          </p:txBody>
        </p:sp>
        <p:sp>
          <p:nvSpPr>
            <p:cNvPr id="31" name="Right Arrow 30"/>
            <p:cNvSpPr/>
            <p:nvPr/>
          </p:nvSpPr>
          <p:spPr>
            <a:xfrm>
              <a:off x="4114800" y="4042387"/>
              <a:ext cx="1005840" cy="365760"/>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grpSp>
        <p:nvGrpSpPr>
          <p:cNvPr id="37" name="Group 36"/>
          <p:cNvGrpSpPr/>
          <p:nvPr/>
        </p:nvGrpSpPr>
        <p:grpSpPr>
          <a:xfrm>
            <a:off x="709427" y="3440668"/>
            <a:ext cx="7572746" cy="369332"/>
            <a:chOff x="785627" y="3154167"/>
            <a:chExt cx="7572746" cy="369332"/>
          </a:xfrm>
        </p:grpSpPr>
        <p:sp>
          <p:nvSpPr>
            <p:cNvPr id="27" name="TextBox 26"/>
            <p:cNvSpPr txBox="1"/>
            <p:nvPr/>
          </p:nvSpPr>
          <p:spPr>
            <a:xfrm>
              <a:off x="785627" y="3154167"/>
              <a:ext cx="2872731" cy="369332"/>
            </a:xfrm>
            <a:prstGeom prst="rect">
              <a:avLst/>
            </a:prstGeom>
            <a:noFill/>
          </p:spPr>
          <p:txBody>
            <a:bodyPr wrap="square" rtlCol="0">
              <a:spAutoFit/>
            </a:bodyPr>
            <a:lstStyle/>
            <a:p>
              <a:pPr algn="ctr"/>
              <a:r>
                <a:rPr lang="en-US" dirty="0" smtClean="0">
                  <a:latin typeface="+mj-lt"/>
                </a:rPr>
                <a:t>Addition to what you do</a:t>
              </a:r>
            </a:p>
          </p:txBody>
        </p:sp>
        <p:sp>
          <p:nvSpPr>
            <p:cNvPr id="28" name="TextBox 27"/>
            <p:cNvSpPr txBox="1"/>
            <p:nvPr/>
          </p:nvSpPr>
          <p:spPr>
            <a:xfrm>
              <a:off x="5487157" y="3154167"/>
              <a:ext cx="2871216" cy="369332"/>
            </a:xfrm>
            <a:prstGeom prst="rect">
              <a:avLst/>
            </a:prstGeom>
            <a:noFill/>
          </p:spPr>
          <p:txBody>
            <a:bodyPr wrap="square" rtlCol="0">
              <a:spAutoFit/>
            </a:bodyPr>
            <a:lstStyle/>
            <a:p>
              <a:pPr algn="ctr"/>
              <a:r>
                <a:rPr lang="en-US" b="1" dirty="0" smtClean="0">
                  <a:latin typeface="+mj-lt"/>
                </a:rPr>
                <a:t>Is what you do</a:t>
              </a:r>
            </a:p>
          </p:txBody>
        </p:sp>
        <p:sp>
          <p:nvSpPr>
            <p:cNvPr id="32" name="Right Arrow 31"/>
            <p:cNvSpPr/>
            <p:nvPr/>
          </p:nvSpPr>
          <p:spPr>
            <a:xfrm>
              <a:off x="4114800" y="3155953"/>
              <a:ext cx="1005840" cy="365760"/>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grpSp>
        <p:nvGrpSpPr>
          <p:cNvPr id="35" name="Group 34"/>
          <p:cNvGrpSpPr/>
          <p:nvPr/>
        </p:nvGrpSpPr>
        <p:grpSpPr>
          <a:xfrm>
            <a:off x="709427" y="5193268"/>
            <a:ext cx="7748772" cy="369332"/>
            <a:chOff x="785627" y="5040461"/>
            <a:chExt cx="7748772" cy="369332"/>
          </a:xfrm>
        </p:grpSpPr>
        <p:sp>
          <p:nvSpPr>
            <p:cNvPr id="29" name="TextBox 28"/>
            <p:cNvSpPr txBox="1"/>
            <p:nvPr/>
          </p:nvSpPr>
          <p:spPr>
            <a:xfrm>
              <a:off x="785627" y="5040461"/>
              <a:ext cx="2872731" cy="369332"/>
            </a:xfrm>
            <a:prstGeom prst="rect">
              <a:avLst/>
            </a:prstGeom>
            <a:noFill/>
          </p:spPr>
          <p:txBody>
            <a:bodyPr wrap="square" rtlCol="0">
              <a:spAutoFit/>
            </a:bodyPr>
            <a:lstStyle/>
            <a:p>
              <a:pPr algn="ctr"/>
              <a:r>
                <a:rPr lang="en-US" dirty="0" smtClean="0">
                  <a:latin typeface="+mj-lt"/>
                </a:rPr>
                <a:t>Advocate for ideas</a:t>
              </a:r>
            </a:p>
          </p:txBody>
        </p:sp>
        <p:sp>
          <p:nvSpPr>
            <p:cNvPr id="30" name="TextBox 29"/>
            <p:cNvSpPr txBox="1"/>
            <p:nvPr/>
          </p:nvSpPr>
          <p:spPr>
            <a:xfrm>
              <a:off x="5487156" y="5040461"/>
              <a:ext cx="3047243" cy="369332"/>
            </a:xfrm>
            <a:prstGeom prst="rect">
              <a:avLst/>
            </a:prstGeom>
            <a:noFill/>
          </p:spPr>
          <p:txBody>
            <a:bodyPr wrap="square" rtlCol="0">
              <a:spAutoFit/>
            </a:bodyPr>
            <a:lstStyle/>
            <a:p>
              <a:pPr algn="ctr"/>
              <a:r>
                <a:rPr lang="en-US" b="1" dirty="0" smtClean="0">
                  <a:latin typeface="+mj-lt"/>
                </a:rPr>
                <a:t>Advocate for what works</a:t>
              </a:r>
            </a:p>
          </p:txBody>
        </p:sp>
        <p:sp>
          <p:nvSpPr>
            <p:cNvPr id="33" name="Right Arrow 32"/>
            <p:cNvSpPr/>
            <p:nvPr/>
          </p:nvSpPr>
          <p:spPr>
            <a:xfrm>
              <a:off x="4114800" y="5042247"/>
              <a:ext cx="1005840" cy="365760"/>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34" name="Title 1"/>
          <p:cNvSpPr txBox="1">
            <a:spLocks/>
          </p:cNvSpPr>
          <p:nvPr/>
        </p:nvSpPr>
        <p:spPr bwMode="auto">
          <a:xfrm>
            <a:off x="394494" y="6096000"/>
            <a:ext cx="8355012"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normAutofit/>
          </a:bodyPr>
          <a:lstStyle>
            <a:lvl1pPr algn="ctr" rtl="0" eaLnBrk="1" fontAlgn="base" hangingPunct="1">
              <a:spcBef>
                <a:spcPct val="0"/>
              </a:spcBef>
              <a:spcAft>
                <a:spcPct val="0"/>
              </a:spcAft>
              <a:defRPr sz="2000" b="1"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1800" i="1" dirty="0" smtClean="0"/>
              <a:t>Collective impact initiatives also are always cross-sector, whereas collaborations often occur within a single sector</a:t>
            </a:r>
            <a:endParaRPr lang="en-US" sz="1800" i="1" dirty="0"/>
          </a:p>
        </p:txBody>
      </p:sp>
    </p:spTree>
    <p:extLst>
      <p:ext uri="{BB962C8B-B14F-4D97-AF65-F5344CB8AC3E}">
        <p14:creationId xmlns:p14="http://schemas.microsoft.com/office/powerpoint/2010/main" val="411427673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52400" y="228600"/>
            <a:ext cx="8686800" cy="659534"/>
          </a:xfrm>
        </p:spPr>
        <p:txBody>
          <a:bodyPr/>
          <a:lstStyle/>
          <a:p>
            <a:r>
              <a:rPr lang="en-US" sz="2400" dirty="0" smtClean="0"/>
              <a:t>Many Types of Organizations Can Serve as Backbones</a:t>
            </a:r>
            <a:endParaRPr lang="en-US" sz="2400" dirty="0"/>
          </a:p>
        </p:txBody>
      </p:sp>
      <p:graphicFrame>
        <p:nvGraphicFramePr>
          <p:cNvPr id="3" name="Table 2"/>
          <p:cNvGraphicFramePr>
            <a:graphicFrameLocks noGrp="1"/>
          </p:cNvGraphicFramePr>
          <p:nvPr>
            <p:custDataLst>
              <p:tags r:id="rId3"/>
            </p:custDataLst>
            <p:extLst>
              <p:ext uri="{D42A27DB-BD31-4B8C-83A1-F6EECF244321}">
                <p14:modId xmlns:p14="http://schemas.microsoft.com/office/powerpoint/2010/main" val="2632801155"/>
              </p:ext>
            </p:extLst>
          </p:nvPr>
        </p:nvGraphicFramePr>
        <p:xfrm>
          <a:off x="242248" y="895360"/>
          <a:ext cx="8368352" cy="5810240"/>
        </p:xfrm>
        <a:graphic>
          <a:graphicData uri="http://schemas.openxmlformats.org/drawingml/2006/table">
            <a:tbl>
              <a:tblPr firstRow="1" bandRow="1">
                <a:tableStyleId>{5940675A-B579-460E-94D1-54222C63F5DA}</a:tableStyleId>
              </a:tblPr>
              <a:tblGrid>
                <a:gridCol w="4676432"/>
                <a:gridCol w="3691920"/>
              </a:tblGrid>
              <a:tr h="289526">
                <a:tc>
                  <a:txBody>
                    <a:bodyPr/>
                    <a:lstStyle/>
                    <a:p>
                      <a:pPr algn="ctr"/>
                      <a:r>
                        <a:rPr lang="en-US" sz="2000" b="1" dirty="0" smtClean="0"/>
                        <a:t>Types</a:t>
                      </a:r>
                      <a:r>
                        <a:rPr lang="en-US" sz="2000" b="1" baseline="0" dirty="0" smtClean="0"/>
                        <a:t> of Backbones</a:t>
                      </a:r>
                      <a:endParaRPr lang="en-US" sz="2000" b="1" dirty="0"/>
                    </a:p>
                  </a:txBody>
                  <a:tcPr anchor="ctr">
                    <a:solidFill>
                      <a:schemeClr val="bg1">
                        <a:lumMod val="85000"/>
                      </a:schemeClr>
                    </a:solidFill>
                  </a:tcPr>
                </a:tc>
                <a:tc>
                  <a:txBody>
                    <a:bodyPr/>
                    <a:lstStyle/>
                    <a:p>
                      <a:pPr algn="ctr"/>
                      <a:r>
                        <a:rPr lang="en-US" sz="2000" b="1" dirty="0" smtClean="0"/>
                        <a:t>Examples</a:t>
                      </a:r>
                      <a:endParaRPr lang="en-US" sz="2000" b="1" dirty="0"/>
                    </a:p>
                  </a:txBody>
                  <a:tcPr anchor="ctr">
                    <a:solidFill>
                      <a:schemeClr val="bg1">
                        <a:lumMod val="85000"/>
                      </a:schemeClr>
                    </a:solidFill>
                  </a:tcPr>
                </a:tc>
              </a:tr>
              <a:tr h="627066">
                <a:tc>
                  <a:txBody>
                    <a:bodyPr/>
                    <a:lstStyle/>
                    <a:p>
                      <a:pPr algn="ctr"/>
                      <a:r>
                        <a:rPr lang="en-US" sz="1800" b="1" dirty="0" smtClean="0"/>
                        <a:t>Funders</a:t>
                      </a:r>
                      <a:endParaRPr lang="en-US" sz="1800" b="1" dirty="0"/>
                    </a:p>
                  </a:txBody>
                  <a:tcPr anchor="ctr"/>
                </a:tc>
                <a:tc>
                  <a:txBody>
                    <a:bodyPr/>
                    <a:lstStyle/>
                    <a:p>
                      <a:pPr algn="ctr"/>
                      <a:endParaRPr lang="en-US" sz="1400" b="1" i="1" dirty="0"/>
                    </a:p>
                  </a:txBody>
                  <a:tcPr/>
                </a:tc>
              </a:tr>
              <a:tr h="640073">
                <a:tc>
                  <a:txBody>
                    <a:bodyPr/>
                    <a:lstStyle/>
                    <a:p>
                      <a:pPr algn="ctr"/>
                      <a:r>
                        <a:rPr lang="en-US" sz="1800" b="1" dirty="0" smtClean="0"/>
                        <a:t>New Nonprofit</a:t>
                      </a:r>
                      <a:endParaRPr lang="en-US" sz="1800" b="1" dirty="0"/>
                    </a:p>
                  </a:txBody>
                  <a:tcPr anchor="ctr">
                    <a:solidFill>
                      <a:schemeClr val="bg1">
                        <a:lumMod val="85000"/>
                      </a:schemeClr>
                    </a:solidFill>
                  </a:tcPr>
                </a:tc>
                <a:tc>
                  <a:txBody>
                    <a:bodyPr/>
                    <a:lstStyle/>
                    <a:p>
                      <a:pPr algn="ctr"/>
                      <a:endParaRPr lang="en-US" sz="1400" b="1" i="1" dirty="0">
                        <a:solidFill>
                          <a:srgbClr val="FF0000"/>
                        </a:solidFill>
                      </a:endParaRPr>
                    </a:p>
                  </a:txBody>
                  <a:tcPr anchor="ctr">
                    <a:solidFill>
                      <a:schemeClr val="bg1">
                        <a:lumMod val="85000"/>
                      </a:schemeClr>
                    </a:solidFill>
                  </a:tcPr>
                </a:tc>
              </a:tr>
              <a:tr h="726742">
                <a:tc>
                  <a:txBody>
                    <a:bodyPr/>
                    <a:lstStyle/>
                    <a:p>
                      <a:pPr algn="ctr"/>
                      <a:r>
                        <a:rPr lang="en-US" sz="1800" b="1" dirty="0" smtClean="0"/>
                        <a:t>Existing Nonprofit</a:t>
                      </a:r>
                      <a:endParaRPr lang="en-US" sz="1800" b="1" dirty="0"/>
                    </a:p>
                  </a:txBody>
                  <a:tcPr anchor="ctr"/>
                </a:tc>
                <a:tc>
                  <a:txBody>
                    <a:bodyPr/>
                    <a:lstStyle/>
                    <a:p>
                      <a:endParaRPr lang="en-US" sz="1400" b="1" i="1" dirty="0"/>
                    </a:p>
                  </a:txBody>
                  <a:tcPr/>
                </a:tc>
              </a:tr>
              <a:tr h="726742">
                <a:tc>
                  <a:txBody>
                    <a:bodyPr/>
                    <a:lstStyle/>
                    <a:p>
                      <a:pPr algn="ctr"/>
                      <a:r>
                        <a:rPr lang="en-US" sz="1800" b="1" dirty="0" smtClean="0"/>
                        <a:t>Government Agency or School District</a:t>
                      </a:r>
                      <a:endParaRPr lang="en-US" sz="1800" b="1" dirty="0"/>
                    </a:p>
                  </a:txBody>
                  <a:tcPr anchor="ctr">
                    <a:solidFill>
                      <a:schemeClr val="bg1">
                        <a:lumMod val="85000"/>
                      </a:schemeClr>
                    </a:solidFill>
                  </a:tcPr>
                </a:tc>
                <a:tc>
                  <a:txBody>
                    <a:bodyPr/>
                    <a:lstStyle/>
                    <a:p>
                      <a:endParaRPr lang="en-US" sz="1400" b="1" i="1" dirty="0"/>
                    </a:p>
                  </a:txBody>
                  <a:tcPr>
                    <a:solidFill>
                      <a:schemeClr val="bg1">
                        <a:lumMod val="85000"/>
                      </a:schemeClr>
                    </a:solidFill>
                  </a:tcPr>
                </a:tc>
              </a:tr>
              <a:tr h="726742">
                <a:tc>
                  <a:txBody>
                    <a:bodyPr/>
                    <a:lstStyle/>
                    <a:p>
                      <a:pPr algn="ctr"/>
                      <a:r>
                        <a:rPr lang="en-US" sz="1800" b="1" dirty="0" smtClean="0"/>
                        <a:t>Shared Across Multiple Organizations</a:t>
                      </a:r>
                      <a:endParaRPr lang="en-US" sz="1800" b="1" dirty="0"/>
                    </a:p>
                  </a:txBody>
                  <a:tcPr anchor="ctr"/>
                </a:tc>
                <a:tc>
                  <a:txBody>
                    <a:bodyPr/>
                    <a:lstStyle/>
                    <a:p>
                      <a:endParaRPr lang="en-US" sz="1400" b="1" dirty="0">
                        <a:solidFill>
                          <a:srgbClr val="FF0000"/>
                        </a:solidFill>
                      </a:endParaRPr>
                    </a:p>
                  </a:txBody>
                  <a:tcPr/>
                </a:tc>
              </a:tr>
              <a:tr h="726742">
                <a:tc>
                  <a:txBody>
                    <a:bodyPr/>
                    <a:lstStyle/>
                    <a:p>
                      <a:pPr algn="ctr"/>
                      <a:r>
                        <a:rPr lang="en-US" sz="1800" b="1" dirty="0" smtClean="0"/>
                        <a:t>“Backbone for backbones” </a:t>
                      </a:r>
                      <a:endParaRPr lang="en-US" sz="1800" b="1" dirty="0"/>
                    </a:p>
                  </a:txBody>
                  <a:tcPr anchor="ctr">
                    <a:solidFill>
                      <a:schemeClr val="bg1">
                        <a:lumMod val="85000"/>
                      </a:schemeClr>
                    </a:solidFill>
                  </a:tcPr>
                </a:tc>
                <a:tc>
                  <a:txBody>
                    <a:bodyPr/>
                    <a:lstStyle/>
                    <a:p>
                      <a:endParaRPr lang="en-US" sz="1400" b="1" dirty="0"/>
                    </a:p>
                  </a:txBody>
                  <a:tcPr>
                    <a:solidFill>
                      <a:schemeClr val="bg1">
                        <a:lumMod val="85000"/>
                      </a:schemeClr>
                    </a:solidFill>
                  </a:tcPr>
                </a:tc>
              </a:tr>
              <a:tr h="672179">
                <a:tc>
                  <a:txBody>
                    <a:bodyPr/>
                    <a:lstStyle/>
                    <a:p>
                      <a:pPr algn="ctr"/>
                      <a:r>
                        <a:rPr lang="en-US" sz="1800" b="1" dirty="0" smtClean="0"/>
                        <a:t>Private Sector</a:t>
                      </a:r>
                      <a:endParaRPr lang="en-US" sz="1800" b="1" dirty="0"/>
                    </a:p>
                  </a:txBody>
                  <a:tcPr anchor="ctr">
                    <a:solidFill>
                      <a:schemeClr val="bg1">
                        <a:lumMod val="85000"/>
                      </a:schemeClr>
                    </a:solidFill>
                  </a:tcPr>
                </a:tc>
                <a:tc>
                  <a:txBody>
                    <a:bodyPr/>
                    <a:lstStyle/>
                    <a:p>
                      <a:endParaRPr lang="en-US" sz="1400" b="1" dirty="0"/>
                    </a:p>
                  </a:txBody>
                  <a:tcPr>
                    <a:solidFill>
                      <a:schemeClr val="bg1">
                        <a:lumMod val="85000"/>
                      </a:schemeClr>
                    </a:solidFill>
                  </a:tcPr>
                </a:tc>
              </a:tr>
              <a:tr h="567714">
                <a:tc>
                  <a:txBody>
                    <a:bodyPr/>
                    <a:lstStyle/>
                    <a:p>
                      <a:pPr algn="ctr"/>
                      <a:r>
                        <a:rPr lang="en-US" sz="1800" b="1" dirty="0" smtClean="0"/>
                        <a:t>Individual</a:t>
                      </a:r>
                      <a:r>
                        <a:rPr lang="en-US" sz="1800" b="1" baseline="0" dirty="0" smtClean="0"/>
                        <a:t> Facilitator</a:t>
                      </a:r>
                      <a:endParaRPr lang="en-US" sz="1800" b="1" dirty="0"/>
                    </a:p>
                  </a:txBody>
                  <a:tcPr anchor="ctr">
                    <a:solidFill>
                      <a:schemeClr val="bg1"/>
                    </a:solidFill>
                  </a:tcPr>
                </a:tc>
                <a:tc>
                  <a:txBody>
                    <a:bodyPr/>
                    <a:lstStyle/>
                    <a:p>
                      <a:endParaRPr lang="en-US" sz="1400" b="1" dirty="0"/>
                    </a:p>
                  </a:txBody>
                  <a:tcPr>
                    <a:solidFill>
                      <a:schemeClr val="bg1"/>
                    </a:solidFill>
                  </a:tcPr>
                </a:tc>
              </a:tr>
            </a:tbl>
          </a:graphicData>
        </a:graphic>
      </p:graphicFrame>
      <p:pic>
        <p:nvPicPr>
          <p:cNvPr id="7" name="Picture 6"/>
          <p:cNvPicPr>
            <a:picLocks noChangeAspect="1" noChangeArrowheads="1"/>
          </p:cNvPicPr>
          <p:nvPr>
            <p:custDataLst>
              <p:tags r:id="rId4"/>
            </p:custDataLst>
          </p:nvPr>
        </p:nvPicPr>
        <p:blipFill rotWithShape="1">
          <a:blip r:embed="rId12" cstate="email">
            <a:extLst>
              <a:ext uri="{28A0092B-C50C-407E-A947-70E740481C1C}">
                <a14:useLocalDpi xmlns:a14="http://schemas.microsoft.com/office/drawing/2010/main"/>
              </a:ext>
            </a:extLst>
          </a:blip>
          <a:srcRect l="3666" t="82552" r="73862" b="3268"/>
          <a:stretch/>
        </p:blipFill>
        <p:spPr bwMode="auto">
          <a:xfrm>
            <a:off x="6299790" y="2604069"/>
            <a:ext cx="856255" cy="644581"/>
          </a:xfrm>
          <a:prstGeom prst="rect">
            <a:avLst/>
          </a:prstGeom>
          <a:noFill/>
          <a:ln w="28575">
            <a:noFill/>
            <a:miter lim="800000"/>
            <a:headEnd/>
            <a:tailEnd/>
          </a:ln>
        </p:spPr>
      </p:pic>
      <p:pic>
        <p:nvPicPr>
          <p:cNvPr id="9" name="Picture 8"/>
          <p:cNvPicPr>
            <a:picLocks noChangeAspect="1" noChangeArrowheads="1"/>
          </p:cNvPicPr>
          <p:nvPr>
            <p:custDataLst>
              <p:tags r:id="rId5"/>
            </p:custDataLst>
          </p:nvPr>
        </p:nvPicPr>
        <p:blipFill>
          <a:blip r:embed="rId13" cstate="email">
            <a:extLst>
              <a:ext uri="{28A0092B-C50C-407E-A947-70E740481C1C}">
                <a14:useLocalDpi xmlns:a14="http://schemas.microsoft.com/office/drawing/2010/main"/>
              </a:ext>
            </a:extLst>
          </a:blip>
          <a:srcRect/>
          <a:stretch>
            <a:fillRect/>
          </a:stretch>
        </p:blipFill>
        <p:spPr bwMode="auto">
          <a:xfrm>
            <a:off x="6217902" y="3333480"/>
            <a:ext cx="1005829" cy="632768"/>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7"/>
          <p:cNvPicPr>
            <a:picLocks noChangeAspect="1" noChangeArrowheads="1"/>
          </p:cNvPicPr>
          <p:nvPr>
            <p:custDataLst>
              <p:tags r:id="rId6"/>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6041153" y="1337286"/>
            <a:ext cx="1285276" cy="548640"/>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p:cNvPicPr>
            <a:picLocks noChangeAspect="1" noChangeArrowheads="1"/>
          </p:cNvPicPr>
          <p:nvPr>
            <p:custDataLst>
              <p:tags r:id="rId7"/>
            </p:custDataLst>
          </p:nvPr>
        </p:nvPicPr>
        <p:blipFill>
          <a:blip r:embed="rId15" cstate="email">
            <a:extLst>
              <a:ext uri="{BEBA8EAE-BF5A-486C-A8C5-ECC9F3942E4B}">
                <a14:imgProps xmlns:a14="http://schemas.microsoft.com/office/drawing/2010/main">
                  <a14:imgLayer r:embed="rId16">
                    <a14:imgEffect>
                      <a14:saturation sat="200000"/>
                    </a14:imgEffect>
                  </a14:imgLayer>
                </a14:imgProps>
              </a:ext>
              <a:ext uri="{28A0092B-C50C-407E-A947-70E740481C1C}">
                <a14:useLocalDpi xmlns:a14="http://schemas.microsoft.com/office/drawing/2010/main"/>
              </a:ext>
            </a:extLst>
          </a:blip>
          <a:srcRect/>
          <a:stretch>
            <a:fillRect/>
          </a:stretch>
        </p:blipFill>
        <p:spPr bwMode="auto">
          <a:xfrm>
            <a:off x="6041153" y="4857704"/>
            <a:ext cx="1404978" cy="548635"/>
          </a:xfrm>
          <a:prstGeom prst="rect">
            <a:avLst/>
          </a:prstGeom>
          <a:noFill/>
          <a:ln w="2095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3" descr="ccer_identity_color_rev.png"/>
          <p:cNvPicPr>
            <a:picLocks noChangeAspect="1"/>
          </p:cNvPicPr>
          <p:nvPr>
            <p:custDataLst>
              <p:tags r:id="rId8"/>
            </p:custDataLst>
          </p:nvPr>
        </p:nvPicPr>
        <p:blipFill>
          <a:blip r:embed="rId17" cstate="print"/>
          <a:stretch>
            <a:fillRect/>
          </a:stretch>
        </p:blipFill>
        <p:spPr>
          <a:xfrm>
            <a:off x="6342637" y="1977911"/>
            <a:ext cx="813408" cy="518872"/>
          </a:xfrm>
          <a:prstGeom prst="rect">
            <a:avLst/>
          </a:prstGeom>
          <a:solidFill>
            <a:schemeClr val="tx1"/>
          </a:solidFill>
        </p:spPr>
      </p:pic>
      <p:pic>
        <p:nvPicPr>
          <p:cNvPr id="1050" name="Picture 26"/>
          <p:cNvPicPr>
            <a:picLocks noChangeAspect="1" noChangeArrowheads="1"/>
          </p:cNvPicPr>
          <p:nvPr>
            <p:custDataLst>
              <p:tags r:id="rId9"/>
            </p:custDataLst>
          </p:nvPr>
        </p:nvPicPr>
        <p:blipFill>
          <a:blip r:embed="rId18" cstate="print">
            <a:extLst>
              <a:ext uri="{28A0092B-C50C-407E-A947-70E740481C1C}">
                <a14:useLocalDpi xmlns:a14="http://schemas.microsoft.com/office/drawing/2010/main" val="0"/>
              </a:ext>
            </a:extLst>
          </a:blip>
          <a:srcRect/>
          <a:stretch>
            <a:fillRect/>
          </a:stretch>
        </p:blipFill>
        <p:spPr bwMode="auto">
          <a:xfrm>
            <a:off x="6041153" y="4126193"/>
            <a:ext cx="1404977" cy="457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0"/>
          <p:cNvPicPr>
            <a:picLocks noChangeAspect="1" noChangeArrowheads="1"/>
          </p:cNvPicPr>
          <p:nvPr/>
        </p:nvPicPr>
        <p:blipFill>
          <a:blip r:embed="rId19" cstate="print"/>
          <a:srcRect/>
          <a:stretch>
            <a:fillRect/>
          </a:stretch>
        </p:blipFill>
        <p:spPr bwMode="auto">
          <a:xfrm>
            <a:off x="6054801" y="5562600"/>
            <a:ext cx="1404978" cy="500063"/>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44066301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381000"/>
            <a:ext cx="8355012" cy="659534"/>
          </a:xfrm>
        </p:spPr>
        <p:txBody>
          <a:bodyPr/>
          <a:lstStyle/>
          <a:p>
            <a:r>
              <a:rPr lang="en-US" sz="2400" dirty="0" smtClean="0"/>
              <a:t>Example: Communities That Care’s Backbone Structure</a:t>
            </a:r>
            <a:endParaRPr lang="en-US" sz="2400" dirty="0"/>
          </a:p>
        </p:txBody>
      </p:sp>
      <p:grpSp>
        <p:nvGrpSpPr>
          <p:cNvPr id="23" name="Group 22"/>
          <p:cNvGrpSpPr/>
          <p:nvPr/>
        </p:nvGrpSpPr>
        <p:grpSpPr>
          <a:xfrm>
            <a:off x="446859" y="1420812"/>
            <a:ext cx="8163741" cy="1246188"/>
            <a:chOff x="446859" y="1420812"/>
            <a:chExt cx="8163741" cy="1246188"/>
          </a:xfrm>
        </p:grpSpPr>
        <p:pic>
          <p:nvPicPr>
            <p:cNvPr id="3" name="Picture 2"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6859" y="1420812"/>
              <a:ext cx="3891398" cy="1246188"/>
            </a:xfrm>
            <a:prstGeom prst="rect">
              <a:avLst/>
            </a:prstGeom>
          </p:spPr>
        </p:pic>
        <p:grpSp>
          <p:nvGrpSpPr>
            <p:cNvPr id="14" name="Group 13"/>
            <p:cNvGrpSpPr/>
            <p:nvPr/>
          </p:nvGrpSpPr>
          <p:grpSpPr>
            <a:xfrm>
              <a:off x="4648200" y="1420813"/>
              <a:ext cx="3962400" cy="1246187"/>
              <a:chOff x="4431792" y="1449316"/>
              <a:chExt cx="3645408" cy="1009791"/>
            </a:xfrm>
          </p:grpSpPr>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1600200"/>
                <a:ext cx="3352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431792" y="1449316"/>
                <a:ext cx="3645408" cy="1009791"/>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 name="Straight Arrow Connector 17"/>
            <p:cNvCxnSpPr/>
            <p:nvPr/>
          </p:nvCxnSpPr>
          <p:spPr>
            <a:xfrm>
              <a:off x="4338257" y="2057400"/>
              <a:ext cx="308399" cy="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grpSp>
      <p:grpSp>
        <p:nvGrpSpPr>
          <p:cNvPr id="24" name="Group 23"/>
          <p:cNvGrpSpPr/>
          <p:nvPr/>
        </p:nvGrpSpPr>
        <p:grpSpPr>
          <a:xfrm>
            <a:off x="0" y="2657475"/>
            <a:ext cx="8984912" cy="923925"/>
            <a:chOff x="0" y="2657475"/>
            <a:chExt cx="8984912" cy="923925"/>
          </a:xfrm>
        </p:grpSpPr>
        <p:sp>
          <p:nvSpPr>
            <p:cNvPr id="19" name="Text Placeholder 3"/>
            <p:cNvSpPr txBox="1">
              <a:spLocks/>
            </p:cNvSpPr>
            <p:nvPr/>
          </p:nvSpPr>
          <p:spPr>
            <a:xfrm>
              <a:off x="0" y="2657475"/>
              <a:ext cx="4492456" cy="923925"/>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1800" b="1" i="1" dirty="0" smtClean="0"/>
                <a:t>A non-profit, direct-service organization</a:t>
              </a:r>
              <a:endParaRPr lang="en-US" sz="1800" b="1" i="1" dirty="0"/>
            </a:p>
          </p:txBody>
        </p:sp>
        <p:sp>
          <p:nvSpPr>
            <p:cNvPr id="20" name="Text Placeholder 3"/>
            <p:cNvSpPr txBox="1">
              <a:spLocks/>
            </p:cNvSpPr>
            <p:nvPr/>
          </p:nvSpPr>
          <p:spPr>
            <a:xfrm>
              <a:off x="4492456" y="2657475"/>
              <a:ext cx="4492456" cy="923925"/>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n-US" sz="1800" b="1" i="1" dirty="0" smtClean="0"/>
                <a:t>A governmental, capacity building organization</a:t>
              </a:r>
              <a:endParaRPr lang="en-US" sz="1800" b="1" i="1" dirty="0"/>
            </a:p>
          </p:txBody>
        </p:sp>
      </p:grpSp>
      <p:sp>
        <p:nvSpPr>
          <p:cNvPr id="22" name="Text Placeholder 3"/>
          <p:cNvSpPr txBox="1">
            <a:spLocks/>
          </p:cNvSpPr>
          <p:nvPr/>
        </p:nvSpPr>
        <p:spPr>
          <a:xfrm>
            <a:off x="152400" y="3419475"/>
            <a:ext cx="8077200" cy="923925"/>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1800" b="1" i="1" dirty="0" smtClean="0"/>
              <a:t>Originally:   ~3 staff members			 ~3 staff members</a:t>
            </a:r>
          </a:p>
          <a:p>
            <a:pPr marL="0" indent="0">
              <a:buNone/>
            </a:pPr>
            <a:r>
              <a:rPr lang="en-US" sz="1800" b="1" i="1" dirty="0" smtClean="0"/>
              <a:t>Currently:    ~1 staff member			 ~5 staff </a:t>
            </a:r>
            <a:r>
              <a:rPr lang="en-US" sz="1800" b="1" i="1" dirty="0"/>
              <a:t>members</a:t>
            </a:r>
          </a:p>
        </p:txBody>
      </p:sp>
      <p:pic>
        <p:nvPicPr>
          <p:cNvPr id="16" name="Picture 15" descr="Screen Clippi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3936" y="4648200"/>
            <a:ext cx="3734321" cy="1457529"/>
          </a:xfrm>
          <a:prstGeom prst="rect">
            <a:avLst/>
          </a:prstGeom>
        </p:spPr>
      </p:pic>
      <p:pic>
        <p:nvPicPr>
          <p:cNvPr id="177154" name="Picture 2" descr="https://northwesternda.org/sites/default/files/Documents/Dial%20Self%20logo.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98217" y="4597198"/>
            <a:ext cx="1880934" cy="1804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3401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7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381000"/>
            <a:ext cx="8355012" cy="659534"/>
          </a:xfrm>
        </p:spPr>
        <p:txBody>
          <a:bodyPr/>
          <a:lstStyle/>
          <a:p>
            <a:r>
              <a:rPr lang="en-US" sz="2400" dirty="0">
                <a:solidFill>
                  <a:srgbClr val="000000"/>
                </a:solidFill>
              </a:rPr>
              <a:t>Six </a:t>
            </a:r>
            <a:r>
              <a:rPr lang="en-US" sz="2400" dirty="0" smtClean="0">
                <a:solidFill>
                  <a:srgbClr val="000000"/>
                </a:solidFill>
              </a:rPr>
              <a:t>Core Functions </a:t>
            </a:r>
            <a:r>
              <a:rPr lang="en-US" sz="2400" dirty="0">
                <a:solidFill>
                  <a:srgbClr val="000000"/>
                </a:solidFill>
              </a:rPr>
              <a:t>for the </a:t>
            </a:r>
            <a:r>
              <a:rPr lang="en-US" sz="2400" dirty="0" smtClean="0">
                <a:solidFill>
                  <a:srgbClr val="000000"/>
                </a:solidFill>
              </a:rPr>
              <a:t>Backbone</a:t>
            </a:r>
            <a:endParaRPr lang="en-US" sz="2400" dirty="0"/>
          </a:p>
        </p:txBody>
      </p:sp>
      <p:sp>
        <p:nvSpPr>
          <p:cNvPr id="5" name="Text Placeholder 3"/>
          <p:cNvSpPr txBox="1">
            <a:spLocks/>
          </p:cNvSpPr>
          <p:nvPr/>
        </p:nvSpPr>
        <p:spPr>
          <a:xfrm>
            <a:off x="1" y="5928908"/>
            <a:ext cx="9144000" cy="700457"/>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b="1" i="1" dirty="0" smtClean="0"/>
              <a:t>Backbones must balance the tension between coordinating and maintaining accountability, while staying behind the scenes to establish collective ownership </a:t>
            </a:r>
            <a:endParaRPr lang="en-US" sz="1800" b="1" i="1" dirty="0"/>
          </a:p>
        </p:txBody>
      </p:sp>
      <p:sp>
        <p:nvSpPr>
          <p:cNvPr id="6" name="Rounded Rectangle 5"/>
          <p:cNvSpPr/>
          <p:nvPr>
            <p:custDataLst>
              <p:tags r:id="rId1"/>
            </p:custDataLst>
          </p:nvPr>
        </p:nvSpPr>
        <p:spPr>
          <a:xfrm>
            <a:off x="777240" y="1219200"/>
            <a:ext cx="7589520" cy="594360"/>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en-US" sz="2200" b="1" dirty="0" smtClean="0">
                <a:latin typeface="+mj-lt"/>
              </a:rPr>
              <a:t>Guide Vision and Strategy</a:t>
            </a:r>
            <a:endParaRPr lang="en-US" sz="2200" b="1" dirty="0">
              <a:latin typeface="+mj-lt"/>
            </a:endParaRPr>
          </a:p>
        </p:txBody>
      </p:sp>
      <p:sp>
        <p:nvSpPr>
          <p:cNvPr id="7" name="Rounded Rectangle 6"/>
          <p:cNvSpPr/>
          <p:nvPr>
            <p:custDataLst>
              <p:tags r:id="rId2"/>
            </p:custDataLst>
          </p:nvPr>
        </p:nvSpPr>
        <p:spPr>
          <a:xfrm>
            <a:off x="777240" y="3515424"/>
            <a:ext cx="7589520" cy="594360"/>
          </a:xfrm>
          <a:prstGeom prst="roundRect">
            <a:avLst/>
          </a:prstGeom>
          <a:solidFill>
            <a:schemeClr val="tx2"/>
          </a:solidFill>
          <a:ln>
            <a:solidFill>
              <a:schemeClr val="tx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2200" b="1" dirty="0" smtClean="0">
                <a:latin typeface="+mj-lt"/>
              </a:rPr>
              <a:t>Build Public Will</a:t>
            </a:r>
            <a:endParaRPr lang="en-US" sz="2200" b="1" dirty="0">
              <a:latin typeface="+mj-lt"/>
            </a:endParaRPr>
          </a:p>
        </p:txBody>
      </p:sp>
      <p:sp>
        <p:nvSpPr>
          <p:cNvPr id="8" name="Rounded Rectangle 7"/>
          <p:cNvSpPr/>
          <p:nvPr>
            <p:custDataLst>
              <p:tags r:id="rId3"/>
            </p:custDataLst>
          </p:nvPr>
        </p:nvSpPr>
        <p:spPr>
          <a:xfrm>
            <a:off x="777240" y="1984608"/>
            <a:ext cx="7589520" cy="594360"/>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2200" b="1" dirty="0" smtClean="0">
                <a:latin typeface="+mj-lt"/>
              </a:rPr>
              <a:t>Support Aligned Activities</a:t>
            </a:r>
            <a:endParaRPr lang="en-US" sz="2200" b="1" dirty="0">
              <a:latin typeface="+mj-lt"/>
            </a:endParaRPr>
          </a:p>
        </p:txBody>
      </p:sp>
      <p:sp>
        <p:nvSpPr>
          <p:cNvPr id="9" name="Rounded Rectangle 8"/>
          <p:cNvSpPr/>
          <p:nvPr>
            <p:custDataLst>
              <p:tags r:id="rId4"/>
            </p:custDataLst>
          </p:nvPr>
        </p:nvSpPr>
        <p:spPr>
          <a:xfrm>
            <a:off x="777240" y="5046241"/>
            <a:ext cx="7589520" cy="594360"/>
          </a:xfrm>
          <a:prstGeom prst="roundRect">
            <a:avLst/>
          </a:prstGeom>
          <a:solidFill>
            <a:schemeClr val="tx2">
              <a:lumMod val="5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algn="ctr"/>
            <a:r>
              <a:rPr lang="en-US" sz="2200" b="1" dirty="0" smtClean="0">
                <a:latin typeface="+mj-lt"/>
              </a:rPr>
              <a:t>Mobilize Funding</a:t>
            </a:r>
            <a:endParaRPr lang="en-US" sz="2200" b="1" dirty="0">
              <a:latin typeface="+mj-lt"/>
            </a:endParaRPr>
          </a:p>
        </p:txBody>
      </p:sp>
      <p:sp>
        <p:nvSpPr>
          <p:cNvPr id="10" name="Rounded Rectangle 9"/>
          <p:cNvSpPr/>
          <p:nvPr>
            <p:custDataLst>
              <p:tags r:id="rId5"/>
            </p:custDataLst>
          </p:nvPr>
        </p:nvSpPr>
        <p:spPr>
          <a:xfrm>
            <a:off x="777240" y="2750016"/>
            <a:ext cx="7589520" cy="59436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US" sz="2200" b="1" dirty="0" smtClean="0">
                <a:latin typeface="+mj-lt"/>
              </a:rPr>
              <a:t>Establish Shared Measurement Practices</a:t>
            </a:r>
            <a:endParaRPr lang="en-US" sz="2200" b="1" dirty="0">
              <a:latin typeface="+mj-lt"/>
            </a:endParaRPr>
          </a:p>
        </p:txBody>
      </p:sp>
      <p:sp>
        <p:nvSpPr>
          <p:cNvPr id="11" name="Rounded Rectangle 10"/>
          <p:cNvSpPr/>
          <p:nvPr>
            <p:custDataLst>
              <p:tags r:id="rId6"/>
            </p:custDataLst>
          </p:nvPr>
        </p:nvSpPr>
        <p:spPr>
          <a:xfrm>
            <a:off x="777240" y="4280832"/>
            <a:ext cx="7589520" cy="594360"/>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algn="ctr"/>
            <a:r>
              <a:rPr lang="en-US" sz="2200" b="1" dirty="0" smtClean="0">
                <a:latin typeface="+mj-lt"/>
              </a:rPr>
              <a:t>Advance Policy</a:t>
            </a:r>
            <a:endParaRPr lang="en-US" sz="2200" b="1" dirty="0">
              <a:latin typeface="+mj-lt"/>
            </a:endParaRPr>
          </a:p>
        </p:txBody>
      </p:sp>
      <p:sp>
        <p:nvSpPr>
          <p:cNvPr id="24" name="TextBox 23"/>
          <p:cNvSpPr txBox="1"/>
          <p:nvPr/>
        </p:nvSpPr>
        <p:spPr>
          <a:xfrm>
            <a:off x="-21685" y="6657461"/>
            <a:ext cx="6672195" cy="246221"/>
          </a:xfrm>
          <a:prstGeom prst="rect">
            <a:avLst/>
          </a:prstGeom>
          <a:noFill/>
        </p:spPr>
        <p:txBody>
          <a:bodyPr wrap="square" rtlCol="0" anchor="ctr">
            <a:spAutoFit/>
          </a:bodyPr>
          <a:lstStyle/>
          <a:p>
            <a:pPr algn="l"/>
            <a:r>
              <a:rPr lang="en-US" sz="1000" dirty="0" smtClean="0">
                <a:latin typeface="+mj-lt"/>
              </a:rPr>
              <a:t>Source: FSG Interviews and Analysis</a:t>
            </a:r>
          </a:p>
        </p:txBody>
      </p:sp>
    </p:spTree>
    <p:extLst>
      <p:ext uri="{BB962C8B-B14F-4D97-AF65-F5344CB8AC3E}">
        <p14:creationId xmlns:p14="http://schemas.microsoft.com/office/powerpoint/2010/main" val="116777461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extLst>
              <p:ext uri="{D42A27DB-BD31-4B8C-83A1-F6EECF244321}">
                <p14:modId xmlns:p14="http://schemas.microsoft.com/office/powerpoint/2010/main" val="236846105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4363" name="think-cell Slide" r:id="rId4" imgW="360" imgH="360" progId="">
                  <p:embed/>
                </p:oleObj>
              </mc:Choice>
              <mc:Fallback>
                <p:oleObj name="think-cell Slide" r:id="rId4" imgW="360" imgH="360" progId="">
                  <p:embed/>
                  <p:pic>
                    <p:nvPicPr>
                      <p:cNvPr id="0" name="Picture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809843769"/>
              </p:ext>
            </p:extLst>
          </p:nvPr>
        </p:nvGraphicFramePr>
        <p:xfrm>
          <a:off x="228600" y="946858"/>
          <a:ext cx="8686800" cy="5530143"/>
        </p:xfrm>
        <a:graphic>
          <a:graphicData uri="http://schemas.openxmlformats.org/drawingml/2006/table">
            <a:tbl>
              <a:tblPr firstRow="1" bandRow="1">
                <a:tableStyleId>{793D81CF-94F2-401A-BA57-92F5A7B2D0C5}</a:tableStyleId>
              </a:tblPr>
              <a:tblGrid>
                <a:gridCol w="4267200"/>
                <a:gridCol w="4419600"/>
              </a:tblGrid>
              <a:tr h="349488">
                <a:tc>
                  <a:txBody>
                    <a:bodyPr/>
                    <a:lstStyle/>
                    <a:p>
                      <a:pPr algn="ctr"/>
                      <a:r>
                        <a:rPr lang="en-US" sz="1600" b="0" i="1" dirty="0" smtClean="0">
                          <a:solidFill>
                            <a:schemeClr val="tx1"/>
                          </a:solidFill>
                        </a:rPr>
                        <a:t>Skillset</a:t>
                      </a:r>
                      <a:endParaRPr lang="en-US" sz="1600" b="0" i="1" dirty="0">
                        <a:solidFill>
                          <a:schemeClr val="tx1"/>
                        </a:solidFill>
                      </a:endParaRPr>
                    </a:p>
                  </a:txBody>
                  <a:tcPr anchor="ctr">
                    <a:solidFill>
                      <a:schemeClr val="bg1"/>
                    </a:solidFill>
                  </a:tcPr>
                </a:tc>
                <a:tc>
                  <a:txBody>
                    <a:bodyPr/>
                    <a:lstStyle/>
                    <a:p>
                      <a:pPr algn="ctr"/>
                      <a:r>
                        <a:rPr lang="en-US" sz="1600" b="0" i="1" dirty="0" smtClean="0">
                          <a:solidFill>
                            <a:schemeClr val="tx1"/>
                          </a:solidFill>
                        </a:rPr>
                        <a:t>Function</a:t>
                      </a:r>
                      <a:endParaRPr lang="en-US" sz="1600" b="0" i="1" dirty="0">
                        <a:solidFill>
                          <a:schemeClr val="tx1"/>
                        </a:solidFill>
                      </a:endParaRPr>
                    </a:p>
                  </a:txBody>
                  <a:tcPr anchor="ctr">
                    <a:solidFill>
                      <a:schemeClr val="bg1"/>
                    </a:solidFill>
                  </a:tcPr>
                </a:tc>
              </a:tr>
              <a:tr h="1779210">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0" u="sng" dirty="0" smtClean="0"/>
                        <a:t>Strategic Skillset: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i="1"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Identify, research, and analyze</a:t>
                      </a:r>
                      <a:r>
                        <a:rPr lang="en-US" sz="1600" baseline="0" dirty="0" smtClean="0"/>
                        <a:t> information needed to make decisions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Recognize patterns and challenges to achieving big-picture goals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Find areas of coordination or gaps to fill</a:t>
                      </a:r>
                      <a:endParaRPr lang="en-US" sz="1600" dirty="0" smtClean="0"/>
                    </a:p>
                  </a:txBody>
                  <a:tcPr/>
                </a:tc>
                <a:tc>
                  <a:txBody>
                    <a:bodyPr/>
                    <a:lstStyle/>
                    <a:p>
                      <a:endParaRPr lang="en-US" sz="1200" dirty="0"/>
                    </a:p>
                  </a:txBody>
                  <a:tcPr/>
                </a:tc>
              </a:tr>
              <a:tr h="1844636">
                <a:tc>
                  <a:txBody>
                    <a:bodyPr/>
                    <a:lstStyle/>
                    <a:p>
                      <a:pPr algn="ctr"/>
                      <a:r>
                        <a:rPr lang="en-US" sz="1800" b="1" i="0" u="sng" dirty="0" smtClean="0"/>
                        <a:t>Servant Leadership Orientation:</a:t>
                      </a:r>
                    </a:p>
                    <a:p>
                      <a:endParaRPr lang="en-US" sz="800" i="1" dirty="0" smtClean="0"/>
                    </a:p>
                    <a:p>
                      <a:pPr marL="171450" indent="-171450">
                        <a:buFont typeface="Arial" panose="020B0604020202020204" pitchFamily="34" charset="0"/>
                        <a:buChar char="•"/>
                      </a:pPr>
                      <a:r>
                        <a:rPr lang="en-US" sz="1600" dirty="0" smtClean="0"/>
                        <a:t>Seek to serve </a:t>
                      </a:r>
                      <a:r>
                        <a:rPr lang="en-US" sz="1600" baseline="0" dirty="0" smtClean="0"/>
                        <a:t>the community, not your individual organization</a:t>
                      </a:r>
                    </a:p>
                    <a:p>
                      <a:pPr marL="171450" indent="-171450">
                        <a:buFont typeface="Arial" panose="020B0604020202020204" pitchFamily="34" charset="0"/>
                        <a:buChar char="•"/>
                      </a:pPr>
                      <a:r>
                        <a:rPr lang="en-US" sz="1600" baseline="0" dirty="0" smtClean="0"/>
                        <a:t>Perceived as neutral, listening, and reflective</a:t>
                      </a:r>
                    </a:p>
                  </a:txBody>
                  <a:tcPr/>
                </a:tc>
                <a:tc>
                  <a:txBody>
                    <a:bodyPr/>
                    <a:lstStyle/>
                    <a:p>
                      <a:endParaRPr lang="en-US" sz="1200" dirty="0"/>
                    </a:p>
                  </a:txBody>
                  <a:tcPr/>
                </a:tc>
              </a:tr>
              <a:tr h="1556809">
                <a:tc>
                  <a:txBody>
                    <a:bodyPr/>
                    <a:lstStyle/>
                    <a:p>
                      <a:pPr marL="0" algn="ctr" defTabSz="914400" rtl="0" eaLnBrk="1" latinLnBrk="0" hangingPunct="1"/>
                      <a:r>
                        <a:rPr lang="en-US" sz="1800" b="1" i="0" u="sng" kern="1200" dirty="0" smtClean="0">
                          <a:solidFill>
                            <a:schemeClr val="dk1"/>
                          </a:solidFill>
                          <a:latin typeface="+mn-lt"/>
                          <a:ea typeface="+mn-ea"/>
                          <a:cs typeface="+mn-cs"/>
                        </a:rPr>
                        <a:t>Community Organizing Mindset:</a:t>
                      </a:r>
                    </a:p>
                    <a:p>
                      <a:endParaRPr lang="en-US" sz="800" i="1" baseline="0" dirty="0" smtClean="0"/>
                    </a:p>
                    <a:p>
                      <a:pPr marL="171450" indent="-171450">
                        <a:buFont typeface="Arial" panose="020B0604020202020204" pitchFamily="34" charset="0"/>
                        <a:buChar char="•"/>
                      </a:pPr>
                      <a:r>
                        <a:rPr lang="en-US" sz="1600" baseline="0" dirty="0" smtClean="0"/>
                        <a:t>Identify any and all partners and work with all them to achieve goals </a:t>
                      </a:r>
                    </a:p>
                    <a:p>
                      <a:pPr marL="171450" indent="-171450">
                        <a:buFont typeface="Arial" panose="020B0604020202020204" pitchFamily="34" charset="0"/>
                        <a:buChar char="•"/>
                      </a:pPr>
                      <a:r>
                        <a:rPr lang="en-US" sz="1600" baseline="0" dirty="0" smtClean="0"/>
                        <a:t>Equip fellow partners with tools and information</a:t>
                      </a:r>
                      <a:endParaRPr lang="en-US" sz="1600" dirty="0"/>
                    </a:p>
                  </a:txBody>
                  <a:tcPr/>
                </a:tc>
                <a:tc>
                  <a:txBody>
                    <a:bodyPr/>
                    <a:lstStyle/>
                    <a:p>
                      <a:endParaRPr lang="en-US" sz="1200" dirty="0"/>
                    </a:p>
                  </a:txBody>
                  <a:tcPr/>
                </a:tc>
              </a:tr>
            </a:tbl>
          </a:graphicData>
        </a:graphic>
      </p:graphicFrame>
      <p:sp>
        <p:nvSpPr>
          <p:cNvPr id="2" name="Title 1"/>
          <p:cNvSpPr>
            <a:spLocks noGrp="1"/>
          </p:cNvSpPr>
          <p:nvPr>
            <p:ph type="title"/>
          </p:nvPr>
        </p:nvSpPr>
        <p:spPr>
          <a:xfrm>
            <a:off x="394494" y="304800"/>
            <a:ext cx="8355012" cy="659534"/>
          </a:xfrm>
        </p:spPr>
        <p:txBody>
          <a:bodyPr/>
          <a:lstStyle/>
          <a:p>
            <a:r>
              <a:rPr lang="en-US" dirty="0" smtClean="0"/>
              <a:t>Backbone Leaders Need The Following Major Skillsets</a:t>
            </a:r>
            <a:endParaRPr lang="en-US" dirty="0"/>
          </a:p>
        </p:txBody>
      </p:sp>
      <p:sp>
        <p:nvSpPr>
          <p:cNvPr id="3" name="Rectangle 2"/>
          <p:cNvSpPr/>
          <p:nvPr/>
        </p:nvSpPr>
        <p:spPr>
          <a:xfrm>
            <a:off x="4495800" y="1976420"/>
            <a:ext cx="4328214" cy="41220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FF"/>
                </a:solidFill>
              </a:rPr>
              <a:t>Steering Committee Leadership</a:t>
            </a:r>
            <a:endParaRPr lang="en-US" b="1" dirty="0">
              <a:solidFill>
                <a:srgbClr val="FFFFFF"/>
              </a:solidFill>
            </a:endParaRPr>
          </a:p>
        </p:txBody>
      </p:sp>
      <p:sp>
        <p:nvSpPr>
          <p:cNvPr id="4" name="Rectangle 3"/>
          <p:cNvSpPr/>
          <p:nvPr/>
        </p:nvSpPr>
        <p:spPr>
          <a:xfrm>
            <a:off x="4495800" y="1415776"/>
            <a:ext cx="4328214" cy="41220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FF"/>
                </a:solidFill>
              </a:rPr>
              <a:t>Shared Measurement</a:t>
            </a:r>
            <a:endParaRPr lang="en-US" b="1" dirty="0">
              <a:solidFill>
                <a:srgbClr val="FFFFFF"/>
              </a:solidFill>
            </a:endParaRPr>
          </a:p>
        </p:txBody>
      </p:sp>
      <p:sp>
        <p:nvSpPr>
          <p:cNvPr id="6" name="Rectangle 5"/>
          <p:cNvSpPr/>
          <p:nvPr/>
        </p:nvSpPr>
        <p:spPr>
          <a:xfrm>
            <a:off x="4495800" y="2520676"/>
            <a:ext cx="4328214" cy="41220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FF"/>
                </a:solidFill>
              </a:rPr>
              <a:t>Working Group Support</a:t>
            </a:r>
            <a:endParaRPr lang="en-US" b="1" dirty="0">
              <a:solidFill>
                <a:srgbClr val="FFFFFF"/>
              </a:solidFill>
            </a:endParaRPr>
          </a:p>
        </p:txBody>
      </p:sp>
      <p:sp>
        <p:nvSpPr>
          <p:cNvPr id="17" name="Rectangle 16"/>
          <p:cNvSpPr/>
          <p:nvPr/>
        </p:nvSpPr>
        <p:spPr>
          <a:xfrm>
            <a:off x="4495800" y="3800805"/>
            <a:ext cx="4328214" cy="41220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FF"/>
                </a:solidFill>
              </a:rPr>
              <a:t>Steering Committee Leadership</a:t>
            </a:r>
            <a:endParaRPr lang="en-US" b="1" dirty="0">
              <a:solidFill>
                <a:srgbClr val="FFFFFF"/>
              </a:solidFill>
            </a:endParaRPr>
          </a:p>
        </p:txBody>
      </p:sp>
      <p:sp>
        <p:nvSpPr>
          <p:cNvPr id="18" name="Rectangle 17"/>
          <p:cNvSpPr/>
          <p:nvPr/>
        </p:nvSpPr>
        <p:spPr>
          <a:xfrm>
            <a:off x="4495800" y="3240161"/>
            <a:ext cx="4328214" cy="412202"/>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FF"/>
                </a:solidFill>
              </a:rPr>
              <a:t>External Comm. and Engagement</a:t>
            </a:r>
          </a:p>
        </p:txBody>
      </p:sp>
      <p:sp>
        <p:nvSpPr>
          <p:cNvPr id="19" name="Rectangle 18"/>
          <p:cNvSpPr/>
          <p:nvPr/>
        </p:nvSpPr>
        <p:spPr>
          <a:xfrm>
            <a:off x="4495800" y="4345061"/>
            <a:ext cx="4328214" cy="41220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FF"/>
                </a:solidFill>
              </a:rPr>
              <a:t>Working Group Support</a:t>
            </a:r>
            <a:endParaRPr lang="en-US" b="1" dirty="0">
              <a:solidFill>
                <a:srgbClr val="FFFFFF"/>
              </a:solidFill>
            </a:endParaRPr>
          </a:p>
        </p:txBody>
      </p:sp>
      <p:sp>
        <p:nvSpPr>
          <p:cNvPr id="20" name="Rectangle 19"/>
          <p:cNvSpPr/>
          <p:nvPr/>
        </p:nvSpPr>
        <p:spPr>
          <a:xfrm>
            <a:off x="4495800" y="5761294"/>
            <a:ext cx="4328214" cy="412202"/>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FF"/>
                </a:solidFill>
              </a:rPr>
              <a:t>Steering Committee Leadership</a:t>
            </a:r>
            <a:endParaRPr lang="en-US" b="1" dirty="0">
              <a:solidFill>
                <a:srgbClr val="FFFFFF"/>
              </a:solidFill>
            </a:endParaRPr>
          </a:p>
        </p:txBody>
      </p:sp>
      <p:sp>
        <p:nvSpPr>
          <p:cNvPr id="21" name="Rectangle 20"/>
          <p:cNvSpPr/>
          <p:nvPr/>
        </p:nvSpPr>
        <p:spPr>
          <a:xfrm>
            <a:off x="4495800" y="5200650"/>
            <a:ext cx="4328214" cy="412202"/>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FF"/>
                </a:solidFill>
              </a:rPr>
              <a:t>External Comm. and Engagement</a:t>
            </a:r>
          </a:p>
        </p:txBody>
      </p:sp>
    </p:spTree>
    <p:extLst>
      <p:ext uri="{BB962C8B-B14F-4D97-AF65-F5344CB8AC3E}">
        <p14:creationId xmlns:p14="http://schemas.microsoft.com/office/powerpoint/2010/main" val="283755156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20" name="Shape 320"/>
          <p:cNvSpPr txBox="1">
            <a:spLocks noGrp="1"/>
          </p:cNvSpPr>
          <p:nvPr>
            <p:ph type="title"/>
          </p:nvPr>
        </p:nvSpPr>
        <p:spPr>
          <a:xfrm>
            <a:off x="394494" y="228600"/>
            <a:ext cx="8355012" cy="659534"/>
          </a:xfrm>
          <a:prstGeom prst="rect">
            <a:avLst/>
          </a:prstGeom>
          <a:noFill/>
          <a:ln>
            <a:noFill/>
          </a:ln>
        </p:spPr>
        <p:txBody>
          <a:bodyPr lIns="91425" tIns="0" rIns="91425" bIns="0" anchor="ctr" anchorCtr="0">
            <a:spAutoFit/>
          </a:bodyPr>
          <a:lstStyle/>
          <a:p>
            <a:pPr marL="0" marR="0" lvl="0" indent="0" algn="ctr" rtl="0">
              <a:spcBef>
                <a:spcPts val="0"/>
              </a:spcBef>
              <a:spcAft>
                <a:spcPts val="0"/>
              </a:spcAft>
              <a:buSzPct val="25000"/>
              <a:buNone/>
            </a:pPr>
            <a:r>
              <a:rPr lang="en-US" sz="2000" b="1" i="0" u="none" strike="noStrike" cap="none" baseline="0" dirty="0" smtClean="0">
                <a:solidFill>
                  <a:schemeClr val="dk1"/>
                </a:solidFill>
                <a:latin typeface="Arial"/>
                <a:ea typeface="Arial"/>
                <a:cs typeface="Arial"/>
                <a:sym typeface="Arial"/>
              </a:rPr>
              <a:t>Steering Committee Members</a:t>
            </a:r>
            <a:r>
              <a:rPr lang="en-US" sz="2000" b="1" i="0" u="none" strike="noStrike" cap="none" dirty="0" smtClean="0">
                <a:solidFill>
                  <a:schemeClr val="dk1"/>
                </a:solidFill>
                <a:latin typeface="Arial"/>
                <a:ea typeface="Arial"/>
                <a:cs typeface="Arial"/>
                <a:sym typeface="Arial"/>
              </a:rPr>
              <a:t> Should Be Carefully Recruited</a:t>
            </a:r>
            <a:endParaRPr lang="x-none" sz="2000" b="1" i="0" u="none" strike="noStrike" cap="none" baseline="0">
              <a:solidFill>
                <a:schemeClr val="dk1"/>
              </a:solidFill>
              <a:latin typeface="Arial"/>
              <a:ea typeface="Arial"/>
              <a:cs typeface="Arial"/>
              <a:sym typeface="Arial"/>
            </a:endParaRPr>
          </a:p>
        </p:txBody>
      </p:sp>
      <p:sp>
        <p:nvSpPr>
          <p:cNvPr id="321" name="Shape 321"/>
          <p:cNvSpPr txBox="1">
            <a:spLocks noGrp="1"/>
          </p:cNvSpPr>
          <p:nvPr>
            <p:ph type="body" idx="4294967295"/>
          </p:nvPr>
        </p:nvSpPr>
        <p:spPr>
          <a:xfrm>
            <a:off x="525463" y="1239838"/>
            <a:ext cx="8093075" cy="5313362"/>
          </a:xfrm>
          <a:prstGeom prst="rect">
            <a:avLst/>
          </a:prstGeom>
          <a:noFill/>
          <a:ln>
            <a:noFill/>
          </a:ln>
        </p:spPr>
        <p:txBody>
          <a:bodyPr lIns="91425" tIns="45700" rIns="91425" bIns="45700" anchor="t" anchorCtr="0">
            <a:normAutofit lnSpcReduction="10000"/>
          </a:bodyPr>
          <a:lstStyle/>
          <a:p>
            <a:pPr marL="336550" indent="-342900">
              <a:lnSpc>
                <a:spcPct val="115000"/>
              </a:lnSpc>
              <a:spcBef>
                <a:spcPts val="800"/>
              </a:spcBef>
              <a:spcAft>
                <a:spcPts val="0"/>
              </a:spcAft>
              <a:buClr>
                <a:schemeClr val="dk1"/>
              </a:buClr>
              <a:buSzPct val="105882"/>
              <a:buFont typeface="Arial"/>
              <a:buAutoNum type="arabicPeriod"/>
            </a:pPr>
            <a:r>
              <a:rPr lang="x-none" sz="1600" b="1">
                <a:solidFill>
                  <a:schemeClr val="dk1"/>
                </a:solidFill>
              </a:rPr>
              <a:t>Decision Maker</a:t>
            </a:r>
            <a:r>
              <a:rPr lang="x-none" sz="1600">
                <a:solidFill>
                  <a:schemeClr val="dk1"/>
                </a:solidFill>
              </a:rPr>
              <a:t>. </a:t>
            </a:r>
            <a:r>
              <a:rPr lang="en-US" sz="1600" dirty="0">
                <a:solidFill>
                  <a:schemeClr val="dk1"/>
                </a:solidFill>
              </a:rPr>
              <a:t>CEO/President </a:t>
            </a:r>
            <a:r>
              <a:rPr lang="en-US" sz="1600" dirty="0" smtClean="0">
                <a:solidFill>
                  <a:schemeClr val="dk1"/>
                </a:solidFill>
              </a:rPr>
              <a:t>Level - </a:t>
            </a:r>
            <a:r>
              <a:rPr lang="x-none" sz="1600">
                <a:solidFill>
                  <a:schemeClr val="dk1"/>
                </a:solidFill>
              </a:rPr>
              <a:t>Able to drive systems change relevant to </a:t>
            </a:r>
            <a:r>
              <a:rPr lang="x-none" sz="1600" smtClean="0">
                <a:solidFill>
                  <a:schemeClr val="dk1"/>
                </a:solidFill>
              </a:rPr>
              <a:t>effort</a:t>
            </a:r>
            <a:endParaRPr lang="x-none" sz="1600">
              <a:solidFill>
                <a:schemeClr val="dk1"/>
              </a:solidFill>
            </a:endParaRPr>
          </a:p>
          <a:p>
            <a:pPr marL="336550" indent="-342900">
              <a:lnSpc>
                <a:spcPct val="115000"/>
              </a:lnSpc>
              <a:spcBef>
                <a:spcPts val="800"/>
              </a:spcBef>
              <a:spcAft>
                <a:spcPts val="0"/>
              </a:spcAft>
              <a:buClr>
                <a:schemeClr val="dk1"/>
              </a:buClr>
              <a:buSzPct val="105882"/>
              <a:buFont typeface="Arial"/>
              <a:buAutoNum type="arabicPeriod"/>
            </a:pPr>
            <a:r>
              <a:rPr lang="x-none" sz="1600" b="1" i="0" u="none" strike="noStrike" cap="none" baseline="0" smtClean="0">
                <a:solidFill>
                  <a:schemeClr val="dk1"/>
                </a:solidFill>
                <a:sym typeface="Arial"/>
              </a:rPr>
              <a:t>Representative</a:t>
            </a:r>
            <a:r>
              <a:rPr lang="x-none" sz="1600" b="0" i="0" u="none" strike="noStrike" cap="none" baseline="0" dirty="0">
                <a:solidFill>
                  <a:schemeClr val="dk1"/>
                </a:solidFill>
                <a:sym typeface="Arial"/>
              </a:rPr>
              <a:t>. Geographic coverage of effort (counties and sub</a:t>
            </a:r>
            <a:r>
              <a:rPr lang="x-none" sz="1600" dirty="0">
                <a:solidFill>
                  <a:schemeClr val="dk1"/>
                </a:solidFill>
              </a:rPr>
              <a:t>regional steering committees</a:t>
            </a:r>
            <a:r>
              <a:rPr lang="x-none" sz="1600" b="0" i="0" u="none" strike="noStrike" cap="none" baseline="0" dirty="0">
                <a:solidFill>
                  <a:schemeClr val="dk1"/>
                </a:solidFill>
                <a:sym typeface="Arial"/>
              </a:rPr>
              <a:t>) as well as sector </a:t>
            </a:r>
          </a:p>
          <a:p>
            <a:pPr marL="336550" indent="-342900">
              <a:lnSpc>
                <a:spcPct val="115000"/>
              </a:lnSpc>
              <a:spcBef>
                <a:spcPts val="800"/>
              </a:spcBef>
              <a:spcAft>
                <a:spcPts val="0"/>
              </a:spcAft>
              <a:buClr>
                <a:schemeClr val="dk1"/>
              </a:buClr>
              <a:buSzPct val="105882"/>
              <a:buFont typeface="Arial"/>
              <a:buAutoNum type="arabicPeriod"/>
            </a:pPr>
            <a:r>
              <a:rPr lang="x-none" sz="1600" b="1" i="0" u="none" strike="noStrike" cap="none" baseline="0" smtClean="0">
                <a:solidFill>
                  <a:schemeClr val="dk1"/>
                </a:solidFill>
                <a:sym typeface="Arial"/>
              </a:rPr>
              <a:t>Influential </a:t>
            </a:r>
            <a:r>
              <a:rPr lang="x-none" sz="1600" b="1" i="0" u="none" strike="noStrike" cap="none" baseline="0" dirty="0">
                <a:solidFill>
                  <a:schemeClr val="dk1"/>
                </a:solidFill>
                <a:sym typeface="Arial"/>
              </a:rPr>
              <a:t>Champion</a:t>
            </a:r>
            <a:r>
              <a:rPr lang="x-none" sz="1600" b="0" i="0" u="none" strike="noStrike" cap="none" baseline="0" dirty="0">
                <a:solidFill>
                  <a:schemeClr val="dk1"/>
                </a:solidFill>
                <a:sym typeface="Arial"/>
              </a:rPr>
              <a:t>. Commands respect of broader set of stakeholders (and perceived so). Can bring stakeholders to the table and keep them there. Can champion the strategy with the broader community </a:t>
            </a:r>
          </a:p>
          <a:p>
            <a:pPr marL="336550" indent="-342900">
              <a:lnSpc>
                <a:spcPct val="115000"/>
              </a:lnSpc>
              <a:spcBef>
                <a:spcPts val="800"/>
              </a:spcBef>
              <a:spcAft>
                <a:spcPts val="0"/>
              </a:spcAft>
              <a:buClr>
                <a:schemeClr val="dk1"/>
              </a:buClr>
              <a:buSzPct val="105882"/>
              <a:buFont typeface="Arial"/>
              <a:buAutoNum type="arabicPeriod"/>
            </a:pPr>
            <a:r>
              <a:rPr lang="x-none" sz="1600" b="1" i="0" u="none" strike="noStrike" cap="none" baseline="0" dirty="0">
                <a:solidFill>
                  <a:schemeClr val="dk1"/>
                </a:solidFill>
                <a:sym typeface="Arial"/>
              </a:rPr>
              <a:t>Content Expertise/Practitioner</a:t>
            </a:r>
            <a:r>
              <a:rPr lang="x-none" sz="1600" b="0" i="0" u="none" strike="noStrike" cap="none" baseline="0" dirty="0">
                <a:solidFill>
                  <a:schemeClr val="dk1"/>
                </a:solidFill>
                <a:sym typeface="Arial"/>
              </a:rPr>
              <a:t>. Familiar with subject matter to contribute substantively </a:t>
            </a:r>
          </a:p>
          <a:p>
            <a:pPr marL="336550" indent="-342900">
              <a:lnSpc>
                <a:spcPct val="115000"/>
              </a:lnSpc>
              <a:spcBef>
                <a:spcPts val="800"/>
              </a:spcBef>
              <a:spcAft>
                <a:spcPts val="0"/>
              </a:spcAft>
              <a:buClr>
                <a:schemeClr val="dk1"/>
              </a:buClr>
              <a:buSzPct val="105882"/>
              <a:buFont typeface="Arial"/>
              <a:buAutoNum type="arabicPeriod"/>
            </a:pPr>
            <a:r>
              <a:rPr lang="x-none" sz="1600" b="1" i="0" u="none" strike="noStrike" cap="none" baseline="0" dirty="0">
                <a:solidFill>
                  <a:schemeClr val="dk1"/>
                </a:solidFill>
                <a:sym typeface="Arial"/>
              </a:rPr>
              <a:t>Passion and Urgency</a:t>
            </a:r>
            <a:r>
              <a:rPr lang="x-none" sz="1600" b="0" i="0" u="none" strike="noStrike" cap="none" baseline="0" dirty="0">
                <a:solidFill>
                  <a:schemeClr val="dk1"/>
                </a:solidFill>
                <a:sym typeface="Arial"/>
              </a:rPr>
              <a:t>. Passionate about issue and feels real urgency for the need to change</a:t>
            </a:r>
          </a:p>
          <a:p>
            <a:pPr marL="336550" indent="-342900">
              <a:lnSpc>
                <a:spcPct val="115000"/>
              </a:lnSpc>
              <a:spcBef>
                <a:spcPts val="800"/>
              </a:spcBef>
              <a:spcAft>
                <a:spcPts val="0"/>
              </a:spcAft>
              <a:buClr>
                <a:schemeClr val="dk1"/>
              </a:buClr>
              <a:buSzPct val="105882"/>
              <a:buFont typeface="Arial"/>
              <a:buAutoNum type="arabicPeriod"/>
            </a:pPr>
            <a:r>
              <a:rPr lang="x-none" sz="1600" b="1" i="0" u="none" strike="noStrike" cap="none" baseline="0" dirty="0">
                <a:solidFill>
                  <a:schemeClr val="dk1"/>
                </a:solidFill>
                <a:sym typeface="Arial"/>
              </a:rPr>
              <a:t>Focused on the Greater Interest</a:t>
            </a:r>
            <a:r>
              <a:rPr lang="x-none" sz="1600" b="0" i="0" u="none" strike="noStrike" cap="none" baseline="0" dirty="0">
                <a:solidFill>
                  <a:schemeClr val="dk1"/>
                </a:solidFill>
                <a:sym typeface="Arial"/>
              </a:rPr>
              <a:t>. Represents need of their own organization but able to think and act in the greater interest of the community </a:t>
            </a:r>
          </a:p>
          <a:p>
            <a:pPr marL="336550" indent="-342900">
              <a:lnSpc>
                <a:spcPct val="115000"/>
              </a:lnSpc>
              <a:spcBef>
                <a:spcPts val="800"/>
              </a:spcBef>
              <a:spcAft>
                <a:spcPts val="0"/>
              </a:spcAft>
              <a:buClr>
                <a:schemeClr val="dk1"/>
              </a:buClr>
              <a:buSzPct val="105882"/>
              <a:buFont typeface="Arial"/>
              <a:buAutoNum type="arabicPeriod"/>
            </a:pPr>
            <a:r>
              <a:rPr lang="x-none" sz="1600" b="1" i="0" u="none" strike="noStrike" cap="none" baseline="0" dirty="0">
                <a:solidFill>
                  <a:schemeClr val="dk1"/>
                </a:solidFill>
                <a:sym typeface="Arial"/>
              </a:rPr>
              <a:t>Commitment</a:t>
            </a:r>
            <a:r>
              <a:rPr lang="x-none" sz="1600" b="0" i="0" u="none" strike="noStrike" cap="none" baseline="0" dirty="0">
                <a:solidFill>
                  <a:schemeClr val="dk1"/>
                </a:solidFill>
                <a:sym typeface="Arial"/>
              </a:rPr>
              <a:t>. Willing and able to commit time and energy to attend meetings and get </a:t>
            </a:r>
            <a:r>
              <a:rPr lang="x-none" sz="1600" b="0" i="0" u="none" strike="noStrike" cap="none" baseline="0">
                <a:solidFill>
                  <a:schemeClr val="dk1"/>
                </a:solidFill>
                <a:sym typeface="Arial"/>
              </a:rPr>
              <a:t>work </a:t>
            </a:r>
            <a:r>
              <a:rPr lang="x-none" sz="1600" b="0" i="0" u="none" strike="noStrike" cap="none" baseline="0" smtClean="0">
                <a:solidFill>
                  <a:schemeClr val="dk1"/>
                </a:solidFill>
                <a:sym typeface="Arial"/>
              </a:rPr>
              <a:t>done</a:t>
            </a:r>
            <a:endParaRPr lang="en-US" sz="1600" b="0" i="0" u="none" strike="noStrike" cap="none" baseline="0" dirty="0" smtClean="0">
              <a:solidFill>
                <a:schemeClr val="dk1"/>
              </a:solidFill>
              <a:sym typeface="Arial"/>
            </a:endParaRPr>
          </a:p>
          <a:p>
            <a:pPr marL="336550" indent="-342900">
              <a:lnSpc>
                <a:spcPct val="115000"/>
              </a:lnSpc>
              <a:spcBef>
                <a:spcPts val="800"/>
              </a:spcBef>
              <a:spcAft>
                <a:spcPts val="0"/>
              </a:spcAft>
              <a:buClr>
                <a:schemeClr val="dk1"/>
              </a:buClr>
              <a:buSzPct val="105882"/>
              <a:buFont typeface="Arial"/>
              <a:buAutoNum type="arabicPeriod"/>
            </a:pPr>
            <a:r>
              <a:rPr lang="en-US" sz="1600" b="1" dirty="0" smtClean="0">
                <a:solidFill>
                  <a:schemeClr val="dk1"/>
                </a:solidFill>
                <a:sym typeface="Arial"/>
              </a:rPr>
              <a:t>Lived Experience</a:t>
            </a:r>
            <a:r>
              <a:rPr lang="en-US" sz="1600" dirty="0" smtClean="0">
                <a:solidFill>
                  <a:schemeClr val="dk1"/>
                </a:solidFill>
                <a:sym typeface="Arial"/>
              </a:rPr>
              <a:t>. Bring experience with the issue and as a likely beneficiary of the initiative</a:t>
            </a:r>
            <a:endParaRPr lang="x-none" sz="1600" b="0" i="0" u="none" strike="noStrike" cap="none" baseline="0" dirty="0">
              <a:solidFill>
                <a:schemeClr val="dk1"/>
              </a:solidFill>
              <a:sym typeface="Arial"/>
            </a:endParaRPr>
          </a:p>
        </p:txBody>
      </p:sp>
      <p:sp>
        <p:nvSpPr>
          <p:cNvPr id="3" name="TextBox 2"/>
          <p:cNvSpPr txBox="1"/>
          <p:nvPr/>
        </p:nvSpPr>
        <p:spPr>
          <a:xfrm>
            <a:off x="3262798" y="762000"/>
            <a:ext cx="2590800" cy="338554"/>
          </a:xfrm>
          <a:prstGeom prst="rect">
            <a:avLst/>
          </a:prstGeom>
          <a:noFill/>
        </p:spPr>
        <p:txBody>
          <a:bodyPr wrap="square" rtlCol="0">
            <a:spAutoFit/>
          </a:bodyPr>
          <a:lstStyle/>
          <a:p>
            <a:pPr algn="ctr"/>
            <a:r>
              <a:rPr lang="en-US" sz="1600" b="1" u="sng" dirty="0" smtClean="0">
                <a:latin typeface="+mj-lt"/>
              </a:rPr>
              <a:t>Sample Traits</a:t>
            </a:r>
          </a:p>
        </p:txBody>
      </p:sp>
    </p:spTree>
    <p:extLst>
      <p:ext uri="{BB962C8B-B14F-4D97-AF65-F5344CB8AC3E}">
        <p14:creationId xmlns:p14="http://schemas.microsoft.com/office/powerpoint/2010/main" val="2013031938"/>
      </p:ext>
    </p:extLst>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381000"/>
            <a:ext cx="8355012" cy="659534"/>
          </a:xfrm>
        </p:spPr>
        <p:txBody>
          <a:bodyPr/>
          <a:lstStyle/>
          <a:p>
            <a:r>
              <a:rPr lang="en-US" dirty="0"/>
              <a:t>Working Group Member </a:t>
            </a:r>
            <a:r>
              <a:rPr lang="en-US" dirty="0" smtClean="0"/>
              <a:t>Traits</a:t>
            </a:r>
            <a:endParaRPr lang="en-US" dirty="0"/>
          </a:p>
        </p:txBody>
      </p:sp>
      <p:sp>
        <p:nvSpPr>
          <p:cNvPr id="3" name="Slide Number Placeholder 2"/>
          <p:cNvSpPr>
            <a:spLocks noGrp="1"/>
          </p:cNvSpPr>
          <p:nvPr>
            <p:ph type="sldNum" sz="quarter" idx="4294967295"/>
          </p:nvPr>
        </p:nvSpPr>
        <p:spPr>
          <a:xfrm>
            <a:off x="8618538" y="6438900"/>
            <a:ext cx="525462" cy="365125"/>
          </a:xfrm>
          <a:prstGeom prst="rect">
            <a:avLst/>
          </a:prstGeom>
        </p:spPr>
        <p:txBody>
          <a:bodyPr/>
          <a:lstStyle/>
          <a:p>
            <a:pPr>
              <a:defRPr/>
            </a:pPr>
            <a:fld id="{60F2C04F-AFFE-4120-8FB8-AC74306DD1A8}" type="slidenum">
              <a:rPr lang="en-US" smtClean="0"/>
              <a:pPr>
                <a:defRPr/>
              </a:pPr>
              <a:t>17</a:t>
            </a:fld>
            <a:endParaRPr lang="en-US" dirty="0"/>
          </a:p>
        </p:txBody>
      </p:sp>
      <p:sp>
        <p:nvSpPr>
          <p:cNvPr id="21" name="Rounded Rectangle 20"/>
          <p:cNvSpPr/>
          <p:nvPr/>
        </p:nvSpPr>
        <p:spPr>
          <a:xfrm>
            <a:off x="2040255" y="1559182"/>
            <a:ext cx="6703695" cy="1298318"/>
          </a:xfrm>
          <a:prstGeom prst="roundRect">
            <a:avLst>
              <a:gd name="adj" fmla="val 11970"/>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0" anchor="ctr" anchorCtr="0"/>
          <a:lstStyle/>
          <a:p>
            <a:pPr marL="398463" lvl="0" indent="-282575">
              <a:spcBef>
                <a:spcPts val="0"/>
              </a:spcBef>
              <a:spcAft>
                <a:spcPts val="900"/>
              </a:spcAft>
              <a:buFont typeface="Wingdings" pitchFamily="2" charset="2"/>
              <a:buChar char="Ø"/>
            </a:pPr>
            <a:r>
              <a:rPr lang="en-US" sz="1400" b="1" dirty="0" smtClean="0">
                <a:solidFill>
                  <a:schemeClr val="tx1"/>
                </a:solidFill>
                <a:latin typeface="Arial" pitchFamily="34" charset="0"/>
              </a:rPr>
              <a:t>Two co-chairs</a:t>
            </a:r>
          </a:p>
          <a:p>
            <a:pPr marL="398463" lvl="0" indent="-282575">
              <a:spcBef>
                <a:spcPts val="0"/>
              </a:spcBef>
              <a:spcAft>
                <a:spcPts val="900"/>
              </a:spcAft>
              <a:buFont typeface="Wingdings" pitchFamily="2" charset="2"/>
              <a:buChar char="Ø"/>
            </a:pPr>
            <a:r>
              <a:rPr lang="en-US" sz="1400" dirty="0" smtClean="0">
                <a:solidFill>
                  <a:schemeClr val="tx1"/>
                </a:solidFill>
                <a:latin typeface="Arial" pitchFamily="34" charset="0"/>
              </a:rPr>
              <a:t>Can </a:t>
            </a:r>
            <a:r>
              <a:rPr lang="en-US" sz="1400" b="1" dirty="0" smtClean="0">
                <a:solidFill>
                  <a:schemeClr val="tx1"/>
                </a:solidFill>
                <a:latin typeface="Arial" pitchFamily="34" charset="0"/>
              </a:rPr>
              <a:t>commit the time </a:t>
            </a:r>
            <a:r>
              <a:rPr lang="en-US" sz="1400" dirty="0" smtClean="0">
                <a:solidFill>
                  <a:schemeClr val="tx1"/>
                </a:solidFill>
                <a:latin typeface="Arial" pitchFamily="34" charset="0"/>
              </a:rPr>
              <a:t>(~3-4 hrs/month plus meetings, but time will vary)</a:t>
            </a:r>
          </a:p>
          <a:p>
            <a:pPr marL="398463" lvl="0" indent="-282575">
              <a:spcBef>
                <a:spcPts val="0"/>
              </a:spcBef>
              <a:spcAft>
                <a:spcPts val="900"/>
              </a:spcAft>
              <a:buFont typeface="Wingdings" pitchFamily="2" charset="2"/>
              <a:buChar char="Ø"/>
            </a:pPr>
            <a:r>
              <a:rPr lang="en-US" sz="1400" b="1" dirty="0" smtClean="0">
                <a:solidFill>
                  <a:schemeClr val="tx1"/>
                </a:solidFill>
                <a:latin typeface="Arial" pitchFamily="34" charset="0"/>
              </a:rPr>
              <a:t>Collaborative leaders </a:t>
            </a:r>
            <a:r>
              <a:rPr lang="en-US" sz="1400" dirty="0" smtClean="0">
                <a:solidFill>
                  <a:schemeClr val="tx1"/>
                </a:solidFill>
                <a:latin typeface="Arial" pitchFamily="34" charset="0"/>
              </a:rPr>
              <a:t>and facilitators, conveners, able to “get stuff done” </a:t>
            </a:r>
          </a:p>
          <a:p>
            <a:pPr marL="398463" lvl="0" indent="-282575">
              <a:spcBef>
                <a:spcPts val="0"/>
              </a:spcBef>
              <a:spcAft>
                <a:spcPts val="900"/>
              </a:spcAft>
              <a:buFont typeface="Wingdings" pitchFamily="2" charset="2"/>
              <a:buChar char="Ø"/>
            </a:pPr>
            <a:r>
              <a:rPr lang="en-US" sz="1400" dirty="0" smtClean="0">
                <a:solidFill>
                  <a:schemeClr val="tx1"/>
                </a:solidFill>
                <a:latin typeface="Arial" pitchFamily="34" charset="0"/>
              </a:rPr>
              <a:t>Also possess the traits below </a:t>
            </a:r>
          </a:p>
        </p:txBody>
      </p:sp>
      <p:sp>
        <p:nvSpPr>
          <p:cNvPr id="22" name="Isosceles Triangle 21"/>
          <p:cNvSpPr/>
          <p:nvPr/>
        </p:nvSpPr>
        <p:spPr>
          <a:xfrm rot="5400000">
            <a:off x="1307156" y="2071181"/>
            <a:ext cx="1031859" cy="274320"/>
          </a:xfrm>
          <a:prstGeom prst="triangl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ounded Rectangle 22"/>
          <p:cNvSpPr/>
          <p:nvPr/>
        </p:nvSpPr>
        <p:spPr>
          <a:xfrm>
            <a:off x="2040255" y="3427947"/>
            <a:ext cx="6703695" cy="2312453"/>
          </a:xfrm>
          <a:prstGeom prst="roundRect">
            <a:avLst>
              <a:gd name="adj" fmla="val 10981"/>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0" anchor="ctr" anchorCtr="0"/>
          <a:lstStyle/>
          <a:p>
            <a:pPr marL="398463" indent="-282575">
              <a:spcBef>
                <a:spcPts val="0"/>
              </a:spcBef>
              <a:spcAft>
                <a:spcPts val="900"/>
              </a:spcAft>
              <a:buFont typeface="Wingdings" pitchFamily="2" charset="2"/>
              <a:buChar char="Ø"/>
            </a:pPr>
            <a:r>
              <a:rPr lang="en-US" sz="1400" b="1" dirty="0" smtClean="0">
                <a:solidFill>
                  <a:schemeClr val="tx1"/>
                </a:solidFill>
                <a:latin typeface="Arial" pitchFamily="34" charset="0"/>
              </a:rPr>
              <a:t>Issue-aligned</a:t>
            </a:r>
            <a:r>
              <a:rPr lang="en-US" sz="1400" b="1" dirty="0">
                <a:solidFill>
                  <a:schemeClr val="tx1"/>
                </a:solidFill>
                <a:latin typeface="Arial" pitchFamily="34" charset="0"/>
              </a:rPr>
              <a:t>, collaborative, action-oriented</a:t>
            </a:r>
          </a:p>
          <a:p>
            <a:pPr marL="398463" indent="-282575">
              <a:spcBef>
                <a:spcPts val="0"/>
              </a:spcBef>
              <a:spcAft>
                <a:spcPts val="900"/>
              </a:spcAft>
              <a:buFont typeface="Wingdings" pitchFamily="2" charset="2"/>
              <a:buChar char="Ø"/>
            </a:pPr>
            <a:r>
              <a:rPr lang="en-US" sz="1400" b="1" dirty="0">
                <a:solidFill>
                  <a:schemeClr val="tx1"/>
                </a:solidFill>
                <a:latin typeface="Arial" pitchFamily="34" charset="0"/>
              </a:rPr>
              <a:t>Can commit </a:t>
            </a:r>
            <a:r>
              <a:rPr lang="en-US" sz="1400" dirty="0">
                <a:solidFill>
                  <a:schemeClr val="tx1"/>
                </a:solidFill>
                <a:latin typeface="Arial" pitchFamily="34" charset="0"/>
              </a:rPr>
              <a:t>to </a:t>
            </a:r>
            <a:r>
              <a:rPr lang="en-US" sz="1400" dirty="0" smtClean="0">
                <a:solidFill>
                  <a:schemeClr val="tx1"/>
                </a:solidFill>
                <a:latin typeface="Arial" pitchFamily="34" charset="0"/>
              </a:rPr>
              <a:t>attending meetings and reviewing </a:t>
            </a:r>
            <a:r>
              <a:rPr lang="en-US" sz="1400" dirty="0">
                <a:solidFill>
                  <a:schemeClr val="tx1"/>
                </a:solidFill>
                <a:latin typeface="Arial" pitchFamily="34" charset="0"/>
              </a:rPr>
              <a:t>pre-read materials </a:t>
            </a:r>
          </a:p>
          <a:p>
            <a:pPr marL="398463" lvl="0" indent="-282575">
              <a:spcBef>
                <a:spcPts val="0"/>
              </a:spcBef>
              <a:spcAft>
                <a:spcPts val="900"/>
              </a:spcAft>
              <a:buFont typeface="Wingdings" pitchFamily="2" charset="2"/>
              <a:buChar char="Ø"/>
            </a:pPr>
            <a:r>
              <a:rPr lang="en-US" sz="1400" dirty="0">
                <a:solidFill>
                  <a:schemeClr val="tx1"/>
                </a:solidFill>
                <a:latin typeface="Arial" pitchFamily="34" charset="0"/>
              </a:rPr>
              <a:t>Are </a:t>
            </a:r>
            <a:r>
              <a:rPr lang="en-US" sz="1400" b="1" dirty="0">
                <a:solidFill>
                  <a:schemeClr val="tx1"/>
                </a:solidFill>
                <a:latin typeface="Arial" pitchFamily="34" charset="0"/>
              </a:rPr>
              <a:t>knowledgeable</a:t>
            </a:r>
            <a:r>
              <a:rPr lang="en-US" sz="1400" dirty="0">
                <a:solidFill>
                  <a:schemeClr val="tx1"/>
                </a:solidFill>
                <a:latin typeface="Arial" pitchFamily="34" charset="0"/>
              </a:rPr>
              <a:t> about the problem to be addressed</a:t>
            </a:r>
          </a:p>
          <a:p>
            <a:pPr marL="398463" indent="-282575">
              <a:spcBef>
                <a:spcPts val="0"/>
              </a:spcBef>
              <a:spcAft>
                <a:spcPts val="900"/>
              </a:spcAft>
              <a:buFont typeface="Wingdings" pitchFamily="2" charset="2"/>
              <a:buChar char="Ø"/>
            </a:pPr>
            <a:r>
              <a:rPr lang="en-US" sz="1400" dirty="0">
                <a:solidFill>
                  <a:schemeClr val="tx1"/>
                </a:solidFill>
                <a:latin typeface="Arial" pitchFamily="34" charset="0"/>
              </a:rPr>
              <a:t>Usually </a:t>
            </a:r>
            <a:r>
              <a:rPr lang="en-US" sz="1400" b="1" dirty="0">
                <a:solidFill>
                  <a:schemeClr val="tx1"/>
                </a:solidFill>
                <a:latin typeface="Arial" pitchFamily="34" charset="0"/>
              </a:rPr>
              <a:t>one level down </a:t>
            </a:r>
            <a:r>
              <a:rPr lang="en-US" sz="1400" dirty="0">
                <a:solidFill>
                  <a:schemeClr val="tx1"/>
                </a:solidFill>
                <a:latin typeface="Arial" pitchFamily="34" charset="0"/>
              </a:rPr>
              <a:t>from the steering committee members, but have </a:t>
            </a:r>
            <a:r>
              <a:rPr lang="en-US" sz="1400" b="1" dirty="0">
                <a:solidFill>
                  <a:schemeClr val="tx1"/>
                </a:solidFill>
                <a:latin typeface="Arial" pitchFamily="34" charset="0"/>
              </a:rPr>
              <a:t>authority</a:t>
            </a:r>
            <a:r>
              <a:rPr lang="en-US" sz="1400" dirty="0">
                <a:solidFill>
                  <a:schemeClr val="tx1"/>
                </a:solidFill>
                <a:latin typeface="Arial" pitchFamily="34" charset="0"/>
              </a:rPr>
              <a:t> to represent organizations and make decisions</a:t>
            </a:r>
          </a:p>
          <a:p>
            <a:pPr marL="398463" lvl="0" indent="-282575">
              <a:spcBef>
                <a:spcPts val="0"/>
              </a:spcBef>
              <a:spcAft>
                <a:spcPts val="900"/>
              </a:spcAft>
              <a:buFont typeface="Wingdings" pitchFamily="2" charset="2"/>
              <a:buChar char="Ø"/>
            </a:pPr>
            <a:r>
              <a:rPr lang="en-US" sz="1400" b="1" dirty="0" smtClean="0">
                <a:solidFill>
                  <a:schemeClr val="tx1"/>
                </a:solidFill>
                <a:latin typeface="Arial" pitchFamily="34" charset="0"/>
              </a:rPr>
              <a:t>Cross-sector</a:t>
            </a:r>
            <a:r>
              <a:rPr lang="en-US" sz="1400" dirty="0" smtClean="0">
                <a:solidFill>
                  <a:schemeClr val="tx1"/>
                </a:solidFill>
                <a:latin typeface="Arial" pitchFamily="34" charset="0"/>
              </a:rPr>
              <a:t> </a:t>
            </a:r>
            <a:r>
              <a:rPr lang="en-US" sz="1400" dirty="0">
                <a:solidFill>
                  <a:schemeClr val="tx1"/>
                </a:solidFill>
                <a:latin typeface="Arial" pitchFamily="34" charset="0"/>
              </a:rPr>
              <a:t>representation</a:t>
            </a:r>
          </a:p>
          <a:p>
            <a:pPr marL="398463" lvl="0" indent="-282575">
              <a:spcBef>
                <a:spcPts val="0"/>
              </a:spcBef>
              <a:spcAft>
                <a:spcPts val="900"/>
              </a:spcAft>
              <a:buFont typeface="Wingdings" pitchFamily="2" charset="2"/>
              <a:buChar char="Ø"/>
            </a:pPr>
            <a:r>
              <a:rPr lang="en-US" sz="1400" b="1" dirty="0" smtClean="0">
                <a:solidFill>
                  <a:schemeClr val="tx1"/>
                </a:solidFill>
                <a:latin typeface="Arial" pitchFamily="34" charset="0"/>
              </a:rPr>
              <a:t>7-10 members initially </a:t>
            </a:r>
            <a:r>
              <a:rPr lang="en-US" sz="1400" dirty="0" smtClean="0">
                <a:solidFill>
                  <a:schemeClr val="tx1"/>
                </a:solidFill>
                <a:latin typeface="Arial" pitchFamily="34" charset="0"/>
              </a:rPr>
              <a:t>(will vary by initiative)</a:t>
            </a:r>
          </a:p>
        </p:txBody>
      </p:sp>
      <p:sp>
        <p:nvSpPr>
          <p:cNvPr id="24" name="Isosceles Triangle 23"/>
          <p:cNvSpPr/>
          <p:nvPr/>
        </p:nvSpPr>
        <p:spPr>
          <a:xfrm rot="5400000">
            <a:off x="1307156" y="4447013"/>
            <a:ext cx="1031859" cy="274320"/>
          </a:xfrm>
          <a:prstGeom prst="triangle">
            <a:avLst/>
          </a:prstGeom>
          <a:solidFill>
            <a:schemeClr val="accent3"/>
          </a:solidFill>
          <a:ln>
            <a:solidFill>
              <a:schemeClr val="accent3">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108585" y="4106067"/>
            <a:ext cx="1554480" cy="323165"/>
          </a:xfrm>
          <a:prstGeom prst="rect">
            <a:avLst/>
          </a:prstGeom>
          <a:noFill/>
        </p:spPr>
        <p:txBody>
          <a:bodyPr wrap="square" lIns="0" rIns="0" rtlCol="0">
            <a:spAutoFit/>
          </a:bodyPr>
          <a:lstStyle/>
          <a:p>
            <a:pPr algn="ctr"/>
            <a:r>
              <a:rPr lang="en-US" sz="1500" b="1" dirty="0" smtClean="0">
                <a:latin typeface="+mj-lt"/>
              </a:rPr>
              <a:t>Members</a:t>
            </a:r>
          </a:p>
        </p:txBody>
      </p:sp>
      <p:pic>
        <p:nvPicPr>
          <p:cNvPr id="26" name="Picture 44"/>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428625" y="4509582"/>
            <a:ext cx="914400" cy="845130"/>
          </a:xfrm>
          <a:prstGeom prst="rect">
            <a:avLst/>
          </a:prstGeom>
          <a:solidFill>
            <a:schemeClr val="bg2"/>
          </a:solidFill>
          <a:ln>
            <a:noFill/>
          </a:ln>
          <a:effectLst/>
          <a:extLst/>
        </p:spPr>
      </p:pic>
      <p:sp>
        <p:nvSpPr>
          <p:cNvPr id="27" name="TextBox 26"/>
          <p:cNvSpPr txBox="1"/>
          <p:nvPr/>
        </p:nvSpPr>
        <p:spPr>
          <a:xfrm>
            <a:off x="108585" y="1762759"/>
            <a:ext cx="1554480" cy="323165"/>
          </a:xfrm>
          <a:prstGeom prst="rect">
            <a:avLst/>
          </a:prstGeom>
          <a:noFill/>
        </p:spPr>
        <p:txBody>
          <a:bodyPr wrap="square" lIns="0" rIns="0" rtlCol="0">
            <a:spAutoFit/>
          </a:bodyPr>
          <a:lstStyle/>
          <a:p>
            <a:pPr algn="ctr"/>
            <a:r>
              <a:rPr lang="en-US" sz="1500" b="1" dirty="0" smtClean="0">
                <a:latin typeface="+mj-lt"/>
              </a:rPr>
              <a:t>Leadership</a:t>
            </a:r>
          </a:p>
        </p:txBody>
      </p:sp>
      <p:pic>
        <p:nvPicPr>
          <p:cNvPr id="28" name="Picture 2" descr="C:\Users\david.phillips\AppData\Local\Microsoft\Windows\Temporary Internet Files\Content.IE5\YHNLA6YA\MP90038756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28625" y="2176035"/>
            <a:ext cx="914400" cy="652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286732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381000"/>
            <a:ext cx="8355012" cy="659534"/>
          </a:xfrm>
        </p:spPr>
        <p:txBody>
          <a:bodyPr/>
          <a:lstStyle/>
          <a:p>
            <a:r>
              <a:rPr lang="en-US" dirty="0"/>
              <a:t>Working Group Member </a:t>
            </a:r>
            <a:r>
              <a:rPr lang="en-US" dirty="0" smtClean="0"/>
              <a:t>Responsibilities</a:t>
            </a:r>
            <a:endParaRPr lang="en-US" dirty="0"/>
          </a:p>
        </p:txBody>
      </p:sp>
      <p:sp>
        <p:nvSpPr>
          <p:cNvPr id="3" name="Slide Number Placeholder 2"/>
          <p:cNvSpPr>
            <a:spLocks noGrp="1"/>
          </p:cNvSpPr>
          <p:nvPr>
            <p:ph type="sldNum" sz="quarter" idx="4294967295"/>
          </p:nvPr>
        </p:nvSpPr>
        <p:spPr>
          <a:xfrm>
            <a:off x="8618538" y="6438900"/>
            <a:ext cx="525462" cy="365125"/>
          </a:xfrm>
          <a:prstGeom prst="rect">
            <a:avLst/>
          </a:prstGeom>
        </p:spPr>
        <p:txBody>
          <a:bodyPr/>
          <a:lstStyle/>
          <a:p>
            <a:pPr>
              <a:defRPr/>
            </a:pPr>
            <a:fld id="{60F2C04F-AFFE-4120-8FB8-AC74306DD1A8}" type="slidenum">
              <a:rPr lang="en-US" smtClean="0"/>
              <a:pPr>
                <a:defRPr/>
              </a:pPr>
              <a:t>18</a:t>
            </a:fld>
            <a:endParaRPr lang="en-US" dirty="0"/>
          </a:p>
        </p:txBody>
      </p:sp>
      <p:sp>
        <p:nvSpPr>
          <p:cNvPr id="29" name="Rounded Rectangle 28"/>
          <p:cNvSpPr/>
          <p:nvPr/>
        </p:nvSpPr>
        <p:spPr>
          <a:xfrm>
            <a:off x="716756" y="1219200"/>
            <a:ext cx="7710488" cy="4743450"/>
          </a:xfrm>
          <a:prstGeom prst="roundRect">
            <a:avLst>
              <a:gd name="adj" fmla="val 4778"/>
            </a:avLst>
          </a:prstGeom>
          <a:solidFill>
            <a:schemeClr val="bg1"/>
          </a:solid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0" anchor="ctr" anchorCtr="0"/>
          <a:lstStyle/>
          <a:p>
            <a:pPr marL="398463" lvl="1" indent="-282575">
              <a:spcBef>
                <a:spcPts val="0"/>
              </a:spcBef>
              <a:spcAft>
                <a:spcPts val="900"/>
              </a:spcAft>
              <a:buFont typeface="Wingdings" pitchFamily="2" charset="2"/>
              <a:buChar char="Ø"/>
            </a:pPr>
            <a:r>
              <a:rPr lang="en-US" sz="1400" b="1" dirty="0" smtClean="0">
                <a:solidFill>
                  <a:schemeClr val="tx1"/>
                </a:solidFill>
                <a:latin typeface="Arial" pitchFamily="34" charset="0"/>
              </a:rPr>
              <a:t>Strategy and Indicator Development</a:t>
            </a:r>
          </a:p>
          <a:p>
            <a:pPr marL="858838" lvl="2" indent="-285750">
              <a:spcBef>
                <a:spcPts val="0"/>
              </a:spcBef>
              <a:spcAft>
                <a:spcPts val="900"/>
              </a:spcAft>
              <a:buFont typeface="Arial" pitchFamily="34" charset="0"/>
              <a:buChar char="̶"/>
            </a:pPr>
            <a:r>
              <a:rPr lang="en-US" sz="1400" dirty="0">
                <a:solidFill>
                  <a:schemeClr val="tx1"/>
                </a:solidFill>
                <a:latin typeface="Arial" pitchFamily="34" charset="0"/>
              </a:rPr>
              <a:t>Review research on effective </a:t>
            </a:r>
            <a:r>
              <a:rPr lang="en-US" sz="1400" dirty="0" smtClean="0">
                <a:solidFill>
                  <a:schemeClr val="tx1"/>
                </a:solidFill>
                <a:latin typeface="Arial" pitchFamily="34" charset="0"/>
              </a:rPr>
              <a:t>strategies within local context (if applicable) and external best </a:t>
            </a:r>
            <a:r>
              <a:rPr lang="en-US" sz="1400" dirty="0">
                <a:solidFill>
                  <a:schemeClr val="tx1"/>
                </a:solidFill>
                <a:latin typeface="Arial" pitchFamily="34" charset="0"/>
              </a:rPr>
              <a:t>practices</a:t>
            </a:r>
          </a:p>
          <a:p>
            <a:pPr marL="858838" lvl="2" indent="-285750">
              <a:spcBef>
                <a:spcPts val="0"/>
              </a:spcBef>
              <a:spcAft>
                <a:spcPts val="900"/>
              </a:spcAft>
              <a:buFont typeface="Arial" pitchFamily="34" charset="0"/>
              <a:buChar char="̶"/>
            </a:pPr>
            <a:r>
              <a:rPr lang="en-US" sz="1400" dirty="0">
                <a:solidFill>
                  <a:schemeClr val="tx1"/>
                </a:solidFill>
                <a:latin typeface="Arial" pitchFamily="34" charset="0"/>
              </a:rPr>
              <a:t>Use data to inform identification of strategies and ongoing refinement</a:t>
            </a:r>
          </a:p>
          <a:p>
            <a:pPr marL="858838" lvl="2" indent="-285750">
              <a:spcBef>
                <a:spcPts val="0"/>
              </a:spcBef>
              <a:spcAft>
                <a:spcPts val="900"/>
              </a:spcAft>
              <a:buFont typeface="Arial" pitchFamily="34" charset="0"/>
              <a:buChar char="̶"/>
            </a:pPr>
            <a:r>
              <a:rPr lang="en-US" sz="1400" dirty="0">
                <a:solidFill>
                  <a:schemeClr val="tx1"/>
                </a:solidFill>
                <a:latin typeface="Arial" pitchFamily="34" charset="0"/>
              </a:rPr>
              <a:t>Develop and refine </a:t>
            </a:r>
            <a:r>
              <a:rPr lang="en-US" sz="1400" dirty="0" smtClean="0">
                <a:solidFill>
                  <a:schemeClr val="tx1"/>
                </a:solidFill>
                <a:latin typeface="Arial" pitchFamily="34" charset="0"/>
              </a:rPr>
              <a:t>indicators</a:t>
            </a:r>
          </a:p>
          <a:p>
            <a:pPr marL="398463" lvl="1" indent="-282575">
              <a:spcBef>
                <a:spcPts val="0"/>
              </a:spcBef>
              <a:spcAft>
                <a:spcPts val="900"/>
              </a:spcAft>
              <a:buFont typeface="Wingdings" pitchFamily="2" charset="2"/>
              <a:buChar char="Ø"/>
            </a:pPr>
            <a:r>
              <a:rPr lang="en-US" sz="1400" b="1" dirty="0" smtClean="0">
                <a:solidFill>
                  <a:schemeClr val="tx1"/>
                </a:solidFill>
                <a:latin typeface="Arial" pitchFamily="34" charset="0"/>
              </a:rPr>
              <a:t>Implementation</a:t>
            </a:r>
          </a:p>
          <a:p>
            <a:pPr marL="858838" lvl="2" indent="-285750">
              <a:spcBef>
                <a:spcPts val="0"/>
              </a:spcBef>
              <a:spcAft>
                <a:spcPts val="900"/>
              </a:spcAft>
              <a:buFont typeface="Arial" pitchFamily="34" charset="0"/>
              <a:buChar char="̶"/>
            </a:pPr>
            <a:r>
              <a:rPr lang="en-US" sz="1400" dirty="0">
                <a:solidFill>
                  <a:schemeClr val="tx1"/>
                </a:solidFill>
                <a:latin typeface="Arial" pitchFamily="34" charset="0"/>
              </a:rPr>
              <a:t>Coordinate activities among working group member </a:t>
            </a:r>
            <a:r>
              <a:rPr lang="en-US" sz="1400" dirty="0" smtClean="0">
                <a:solidFill>
                  <a:schemeClr val="tx1"/>
                </a:solidFill>
                <a:latin typeface="Arial" pitchFamily="34" charset="0"/>
              </a:rPr>
              <a:t>organizations </a:t>
            </a:r>
            <a:r>
              <a:rPr lang="en-US" sz="1400" dirty="0">
                <a:solidFill>
                  <a:schemeClr val="tx1"/>
                </a:solidFill>
                <a:latin typeface="Arial" pitchFamily="34" charset="0"/>
              </a:rPr>
              <a:t>and </a:t>
            </a:r>
            <a:r>
              <a:rPr lang="en-US" sz="1400" dirty="0" smtClean="0">
                <a:solidFill>
                  <a:schemeClr val="tx1"/>
                </a:solidFill>
                <a:latin typeface="Arial" pitchFamily="34" charset="0"/>
              </a:rPr>
              <a:t>other relevant partners</a:t>
            </a:r>
            <a:endParaRPr lang="en-US" sz="1400" dirty="0">
              <a:solidFill>
                <a:schemeClr val="tx1"/>
              </a:solidFill>
              <a:latin typeface="Arial" pitchFamily="34" charset="0"/>
            </a:endParaRPr>
          </a:p>
          <a:p>
            <a:pPr marL="858838" lvl="2" indent="-285750">
              <a:spcBef>
                <a:spcPts val="0"/>
              </a:spcBef>
              <a:spcAft>
                <a:spcPts val="900"/>
              </a:spcAft>
              <a:buFont typeface="Arial" pitchFamily="34" charset="0"/>
              <a:buChar char="̶"/>
            </a:pPr>
            <a:r>
              <a:rPr lang="en-US" sz="1400" dirty="0">
                <a:solidFill>
                  <a:schemeClr val="tx1"/>
                </a:solidFill>
                <a:latin typeface="Arial" pitchFamily="34" charset="0"/>
              </a:rPr>
              <a:t>Identify </a:t>
            </a:r>
            <a:r>
              <a:rPr lang="en-US" sz="1400" dirty="0" smtClean="0">
                <a:solidFill>
                  <a:schemeClr val="tx1"/>
                </a:solidFill>
                <a:latin typeface="Arial" pitchFamily="34" charset="0"/>
              </a:rPr>
              <a:t>resources to </a:t>
            </a:r>
            <a:r>
              <a:rPr lang="en-US" sz="1400" dirty="0">
                <a:solidFill>
                  <a:schemeClr val="tx1"/>
                </a:solidFill>
                <a:latin typeface="Arial" pitchFamily="34" charset="0"/>
              </a:rPr>
              <a:t>support and / or execute strategies </a:t>
            </a:r>
          </a:p>
          <a:p>
            <a:pPr marL="858838" lvl="2" indent="-285750">
              <a:spcBef>
                <a:spcPts val="0"/>
              </a:spcBef>
              <a:spcAft>
                <a:spcPts val="900"/>
              </a:spcAft>
              <a:buFont typeface="Arial" pitchFamily="34" charset="0"/>
              <a:buChar char="̶"/>
            </a:pPr>
            <a:r>
              <a:rPr lang="en-US" sz="1400" dirty="0" smtClean="0">
                <a:solidFill>
                  <a:schemeClr val="tx1"/>
                </a:solidFill>
                <a:latin typeface="Arial" pitchFamily="34" charset="0"/>
              </a:rPr>
              <a:t>Provide </a:t>
            </a:r>
            <a:r>
              <a:rPr lang="en-US" sz="1400" dirty="0">
                <a:solidFill>
                  <a:schemeClr val="tx1"/>
                </a:solidFill>
                <a:latin typeface="Arial" pitchFamily="34" charset="0"/>
              </a:rPr>
              <a:t>progress updates </a:t>
            </a:r>
            <a:r>
              <a:rPr lang="en-US" sz="1400" dirty="0" smtClean="0">
                <a:solidFill>
                  <a:schemeClr val="tx1"/>
                </a:solidFill>
                <a:latin typeface="Arial" pitchFamily="34" charset="0"/>
              </a:rPr>
              <a:t>to and learn from the steering committee, backbone, and other working groups</a:t>
            </a:r>
            <a:endParaRPr lang="en-US" sz="1400" dirty="0">
              <a:solidFill>
                <a:schemeClr val="tx1"/>
              </a:solidFill>
              <a:latin typeface="Arial" pitchFamily="34" charset="0"/>
            </a:endParaRPr>
          </a:p>
          <a:p>
            <a:pPr marL="398463" lvl="1" indent="-282575">
              <a:spcBef>
                <a:spcPts val="0"/>
              </a:spcBef>
              <a:spcAft>
                <a:spcPts val="900"/>
              </a:spcAft>
              <a:buFont typeface="Wingdings" pitchFamily="2" charset="2"/>
              <a:buChar char="Ø"/>
            </a:pPr>
            <a:r>
              <a:rPr lang="en-US" sz="1400" b="1" dirty="0" smtClean="0">
                <a:solidFill>
                  <a:schemeClr val="tx1"/>
                </a:solidFill>
                <a:latin typeface="Arial" pitchFamily="34" charset="0"/>
              </a:rPr>
              <a:t>Leadership</a:t>
            </a:r>
          </a:p>
          <a:p>
            <a:pPr marL="858838" lvl="2" indent="-285750">
              <a:spcBef>
                <a:spcPts val="0"/>
              </a:spcBef>
              <a:spcAft>
                <a:spcPts val="900"/>
              </a:spcAft>
              <a:buFont typeface="Arial" pitchFamily="34" charset="0"/>
              <a:buChar char="̶"/>
            </a:pPr>
            <a:r>
              <a:rPr lang="en-US" sz="1400" dirty="0">
                <a:solidFill>
                  <a:schemeClr val="tx1"/>
                </a:solidFill>
                <a:latin typeface="Arial" pitchFamily="34" charset="0"/>
              </a:rPr>
              <a:t>Champion the effort </a:t>
            </a:r>
            <a:r>
              <a:rPr lang="en-US" sz="1400" dirty="0" smtClean="0">
                <a:solidFill>
                  <a:schemeClr val="tx1"/>
                </a:solidFill>
                <a:latin typeface="Arial" pitchFamily="34" charset="0"/>
              </a:rPr>
              <a:t>with relevant stakeholders</a:t>
            </a:r>
          </a:p>
          <a:p>
            <a:pPr marL="858838" lvl="2" indent="-285750">
              <a:spcBef>
                <a:spcPts val="0"/>
              </a:spcBef>
              <a:spcAft>
                <a:spcPts val="900"/>
              </a:spcAft>
              <a:buFont typeface="Arial" pitchFamily="34" charset="0"/>
              <a:buChar char="̶"/>
            </a:pPr>
            <a:r>
              <a:rPr lang="en-US" sz="1400" dirty="0" smtClean="0">
                <a:solidFill>
                  <a:schemeClr val="tx1"/>
                </a:solidFill>
                <a:latin typeface="Arial" pitchFamily="34" charset="0"/>
              </a:rPr>
              <a:t>Align member organizations’ work to </a:t>
            </a:r>
            <a:r>
              <a:rPr lang="en-US" sz="1400" dirty="0">
                <a:solidFill>
                  <a:schemeClr val="tx1"/>
                </a:solidFill>
                <a:latin typeface="Arial" pitchFamily="34" charset="0"/>
              </a:rPr>
              <a:t>the goals, indicators, and strategies of the working group where possible</a:t>
            </a:r>
          </a:p>
        </p:txBody>
      </p:sp>
    </p:spTree>
    <p:extLst>
      <p:ext uri="{BB962C8B-B14F-4D97-AF65-F5344CB8AC3E}">
        <p14:creationId xmlns:p14="http://schemas.microsoft.com/office/powerpoint/2010/main" val="141606777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p:cNvGraphicFramePr>
            <a:graphicFrameLocks/>
          </p:cNvGraphicFramePr>
          <p:nvPr>
            <p:custDataLst>
              <p:tags r:id="rId2"/>
            </p:custDataLst>
            <p:extLst>
              <p:ext uri="{D42A27DB-BD31-4B8C-83A1-F6EECF244321}">
                <p14:modId xmlns:p14="http://schemas.microsoft.com/office/powerpoint/2010/main" val="31969309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5387" name="think-cell Slide" r:id="rId4" imgW="360" imgH="360" progId="">
                  <p:embed/>
                </p:oleObj>
              </mc:Choice>
              <mc:Fallback>
                <p:oleObj name="think-cell Slide" r:id="rId4" imgW="360" imgH="360" progId="">
                  <p:embed/>
                  <p:pic>
                    <p:nvPicPr>
                      <p:cNvPr id="0" name="Picture 4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a:xfrm>
            <a:off x="-23256" y="483466"/>
            <a:ext cx="9190513" cy="659534"/>
          </a:xfrm>
        </p:spPr>
        <p:txBody>
          <a:bodyPr/>
          <a:lstStyle/>
          <a:p>
            <a:r>
              <a:rPr lang="en-US" sz="2400" dirty="0"/>
              <a:t>A</a:t>
            </a:r>
            <a:r>
              <a:rPr lang="en-US" sz="2400" dirty="0" smtClean="0"/>
              <a:t> Backbone’s Scope and Budget May Grow Over Time, Primarily Reflecting Staff Additions And Available Resources </a:t>
            </a:r>
            <a:endParaRPr lang="en-US" sz="2400" dirty="0"/>
          </a:p>
        </p:txBody>
      </p:sp>
      <p:sp>
        <p:nvSpPr>
          <p:cNvPr id="23" name="Rectangle 22"/>
          <p:cNvSpPr/>
          <p:nvPr/>
        </p:nvSpPr>
        <p:spPr>
          <a:xfrm>
            <a:off x="457200" y="5879068"/>
            <a:ext cx="8229600" cy="369332"/>
          </a:xfrm>
          <a:prstGeom prst="rect">
            <a:avLst/>
          </a:prstGeom>
        </p:spPr>
        <p:txBody>
          <a:bodyPr wrap="square">
            <a:spAutoFit/>
          </a:bodyPr>
          <a:lstStyle/>
          <a:p>
            <a:r>
              <a:rPr lang="en-US" sz="900" i="1" dirty="0" smtClean="0">
                <a:latin typeface="+mj-lt"/>
              </a:rPr>
              <a:t>* The resources required by the Backbone vary with the needs of the initiatives. In some instances budgets have remained flat or declined; in others, FTEs and budgets have grown with the changing requirements of the role</a:t>
            </a:r>
            <a:endParaRPr lang="en-US" sz="900" i="1" dirty="0">
              <a:latin typeface="+mj-lt"/>
            </a:endParaRPr>
          </a:p>
        </p:txBody>
      </p:sp>
      <p:sp>
        <p:nvSpPr>
          <p:cNvPr id="28" name="Title 1"/>
          <p:cNvSpPr txBox="1">
            <a:spLocks/>
          </p:cNvSpPr>
          <p:nvPr/>
        </p:nvSpPr>
        <p:spPr bwMode="auto">
          <a:xfrm>
            <a:off x="61854" y="6122266"/>
            <a:ext cx="9047281"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lgn="ctr" rtl="0" eaLnBrk="1" fontAlgn="base" hangingPunct="1">
              <a:spcBef>
                <a:spcPct val="0"/>
              </a:spcBef>
              <a:spcAft>
                <a:spcPct val="0"/>
              </a:spcAft>
              <a:defRPr sz="2000" b="1" kern="1200">
                <a:solidFill>
                  <a:schemeClr val="tx1"/>
                </a:solidFill>
                <a:latin typeface="+mj-lt"/>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n-US" sz="1800" i="1" dirty="0"/>
          </a:p>
        </p:txBody>
      </p:sp>
      <p:sp>
        <p:nvSpPr>
          <p:cNvPr id="34" name="Rectangle 33"/>
          <p:cNvSpPr/>
          <p:nvPr/>
        </p:nvSpPr>
        <p:spPr>
          <a:xfrm>
            <a:off x="0" y="6642556"/>
            <a:ext cx="8534400" cy="215444"/>
          </a:xfrm>
          <a:prstGeom prst="rect">
            <a:avLst/>
          </a:prstGeom>
        </p:spPr>
        <p:txBody>
          <a:bodyPr wrap="square">
            <a:spAutoFit/>
          </a:bodyPr>
          <a:lstStyle/>
          <a:p>
            <a:r>
              <a:rPr lang="en-US" sz="800" dirty="0" smtClean="0">
                <a:latin typeface="+mj-lt"/>
              </a:rPr>
              <a:t>Source: FSG case work and analysis</a:t>
            </a:r>
            <a:endParaRPr lang="en-US" sz="800" dirty="0">
              <a:latin typeface="+mj-lt"/>
            </a:endParaRPr>
          </a:p>
        </p:txBody>
      </p:sp>
      <p:sp>
        <p:nvSpPr>
          <p:cNvPr id="13" name="TextBox 12"/>
          <p:cNvSpPr txBox="1"/>
          <p:nvPr/>
        </p:nvSpPr>
        <p:spPr>
          <a:xfrm>
            <a:off x="333072" y="4893034"/>
            <a:ext cx="1165704" cy="584775"/>
          </a:xfrm>
          <a:prstGeom prst="rect">
            <a:avLst/>
          </a:prstGeom>
          <a:noFill/>
        </p:spPr>
        <p:txBody>
          <a:bodyPr wrap="none" rtlCol="0">
            <a:spAutoFit/>
          </a:bodyPr>
          <a:lstStyle/>
          <a:p>
            <a:pPr algn="l"/>
            <a:r>
              <a:rPr lang="en-US" sz="1600" b="1" i="1" dirty="0" smtClean="0">
                <a:solidFill>
                  <a:schemeClr val="accent6">
                    <a:lumMod val="50000"/>
                  </a:schemeClr>
                </a:solidFill>
                <a:latin typeface="+mj-lt"/>
              </a:rPr>
              <a:t>Estimated</a:t>
            </a:r>
          </a:p>
          <a:p>
            <a:pPr algn="ctr"/>
            <a:r>
              <a:rPr lang="en-US" sz="1600" b="1" i="1" dirty="0" smtClean="0">
                <a:solidFill>
                  <a:schemeClr val="accent6">
                    <a:lumMod val="50000"/>
                  </a:schemeClr>
                </a:solidFill>
                <a:latin typeface="+mj-lt"/>
              </a:rPr>
              <a:t>Budget:</a:t>
            </a:r>
          </a:p>
        </p:txBody>
      </p:sp>
      <p:sp>
        <p:nvSpPr>
          <p:cNvPr id="37" name="TextBox 36"/>
          <p:cNvSpPr txBox="1"/>
          <p:nvPr/>
        </p:nvSpPr>
        <p:spPr>
          <a:xfrm>
            <a:off x="0" y="3466980"/>
            <a:ext cx="1831848" cy="584775"/>
          </a:xfrm>
          <a:prstGeom prst="rect">
            <a:avLst/>
          </a:prstGeom>
          <a:noFill/>
        </p:spPr>
        <p:txBody>
          <a:bodyPr wrap="square" rtlCol="0">
            <a:spAutoFit/>
          </a:bodyPr>
          <a:lstStyle/>
          <a:p>
            <a:pPr algn="ctr"/>
            <a:r>
              <a:rPr lang="en-US" sz="1600" b="1" i="1" dirty="0" smtClean="0">
                <a:solidFill>
                  <a:schemeClr val="accent4">
                    <a:lumMod val="75000"/>
                  </a:schemeClr>
                </a:solidFill>
                <a:latin typeface="+mj-lt"/>
              </a:rPr>
              <a:t>Typical</a:t>
            </a:r>
          </a:p>
          <a:p>
            <a:pPr algn="ctr"/>
            <a:r>
              <a:rPr lang="en-US" sz="1600" b="1" i="1" dirty="0" smtClean="0">
                <a:solidFill>
                  <a:schemeClr val="accent4">
                    <a:lumMod val="75000"/>
                  </a:schemeClr>
                </a:solidFill>
                <a:latin typeface="+mj-lt"/>
              </a:rPr>
              <a:t>Responsibilities:</a:t>
            </a:r>
          </a:p>
        </p:txBody>
      </p:sp>
      <p:sp>
        <p:nvSpPr>
          <p:cNvPr id="39" name="Rectangle 38"/>
          <p:cNvSpPr/>
          <p:nvPr/>
        </p:nvSpPr>
        <p:spPr>
          <a:xfrm>
            <a:off x="1982724" y="3194978"/>
            <a:ext cx="2130552" cy="1277273"/>
          </a:xfrm>
          <a:prstGeom prst="rect">
            <a:avLst/>
          </a:prstGeom>
        </p:spPr>
        <p:txBody>
          <a:bodyPr wrap="square">
            <a:spAutoFit/>
          </a:bodyPr>
          <a:lstStyle/>
          <a:p>
            <a:pPr marL="177800" indent="-177800">
              <a:buFont typeface="Arial" pitchFamily="34" charset="0"/>
              <a:buChar char="•"/>
            </a:pPr>
            <a:r>
              <a:rPr lang="en-US" sz="1100" dirty="0" smtClean="0">
                <a:solidFill>
                  <a:schemeClr val="accent4">
                    <a:lumMod val="75000"/>
                  </a:schemeClr>
                </a:solidFill>
                <a:latin typeface="+mj-lt"/>
              </a:rPr>
              <a:t>Guide vision and strategy</a:t>
            </a:r>
          </a:p>
          <a:p>
            <a:pPr marL="177800" indent="-177800">
              <a:buFont typeface="Arial" pitchFamily="34" charset="0"/>
              <a:buChar char="•"/>
            </a:pPr>
            <a:r>
              <a:rPr lang="en-US" sz="1100" dirty="0" smtClean="0">
                <a:solidFill>
                  <a:schemeClr val="accent4">
                    <a:lumMod val="75000"/>
                  </a:schemeClr>
                </a:solidFill>
                <a:latin typeface="+mj-lt"/>
              </a:rPr>
              <a:t>Liaise with </a:t>
            </a:r>
            <a:r>
              <a:rPr lang="en-US" sz="1100" dirty="0">
                <a:solidFill>
                  <a:schemeClr val="accent4">
                    <a:lumMod val="75000"/>
                  </a:schemeClr>
                </a:solidFill>
                <a:latin typeface="+mj-lt"/>
              </a:rPr>
              <a:t>W</a:t>
            </a:r>
            <a:r>
              <a:rPr lang="en-US" sz="1100" dirty="0" smtClean="0">
                <a:solidFill>
                  <a:schemeClr val="accent4">
                    <a:lumMod val="75000"/>
                  </a:schemeClr>
                </a:solidFill>
                <a:latin typeface="+mj-lt"/>
              </a:rPr>
              <a:t>orking Group and </a:t>
            </a:r>
            <a:r>
              <a:rPr lang="en-US" sz="1100" dirty="0">
                <a:solidFill>
                  <a:schemeClr val="accent4">
                    <a:lumMod val="75000"/>
                  </a:schemeClr>
                </a:solidFill>
                <a:latin typeface="+mj-lt"/>
              </a:rPr>
              <a:t>S</a:t>
            </a:r>
            <a:r>
              <a:rPr lang="en-US" sz="1100" dirty="0" smtClean="0">
                <a:solidFill>
                  <a:schemeClr val="accent4">
                    <a:lumMod val="75000"/>
                  </a:schemeClr>
                </a:solidFill>
                <a:latin typeface="+mj-lt"/>
              </a:rPr>
              <a:t>trategy Groups</a:t>
            </a:r>
          </a:p>
          <a:p>
            <a:pPr marL="177800" indent="-177800">
              <a:buFont typeface="Arial" pitchFamily="34" charset="0"/>
              <a:buChar char="•"/>
            </a:pPr>
            <a:r>
              <a:rPr lang="en-US" sz="1100" dirty="0" smtClean="0">
                <a:solidFill>
                  <a:schemeClr val="accent4">
                    <a:lumMod val="75000"/>
                  </a:schemeClr>
                </a:solidFill>
                <a:latin typeface="+mj-lt"/>
              </a:rPr>
              <a:t>Build public will / awareness</a:t>
            </a:r>
          </a:p>
          <a:p>
            <a:pPr marL="177800" indent="-177800">
              <a:buFont typeface="Arial" pitchFamily="34" charset="0"/>
              <a:buChar char="•"/>
            </a:pPr>
            <a:r>
              <a:rPr lang="en-US" sz="1100" dirty="0" smtClean="0">
                <a:solidFill>
                  <a:schemeClr val="accent4">
                    <a:lumMod val="75000"/>
                  </a:schemeClr>
                </a:solidFill>
                <a:latin typeface="+mj-lt"/>
              </a:rPr>
              <a:t>Begin implementation of strategies and shared measures</a:t>
            </a:r>
            <a:endParaRPr lang="en-US" sz="1100" dirty="0">
              <a:solidFill>
                <a:schemeClr val="accent4">
                  <a:lumMod val="75000"/>
                </a:schemeClr>
              </a:solidFill>
              <a:latin typeface="+mj-lt"/>
            </a:endParaRPr>
          </a:p>
        </p:txBody>
      </p:sp>
      <p:sp>
        <p:nvSpPr>
          <p:cNvPr id="40" name="Rectangle 39"/>
          <p:cNvSpPr/>
          <p:nvPr/>
        </p:nvSpPr>
        <p:spPr>
          <a:xfrm>
            <a:off x="4192524" y="3159204"/>
            <a:ext cx="2130552" cy="1107996"/>
          </a:xfrm>
          <a:prstGeom prst="rect">
            <a:avLst/>
          </a:prstGeom>
        </p:spPr>
        <p:txBody>
          <a:bodyPr wrap="square">
            <a:spAutoFit/>
          </a:bodyPr>
          <a:lstStyle/>
          <a:p>
            <a:pPr marL="177800" indent="-177800">
              <a:buFont typeface="Arial" pitchFamily="34" charset="0"/>
              <a:buChar char="•"/>
            </a:pPr>
            <a:r>
              <a:rPr lang="en-US" sz="1100" dirty="0" smtClean="0">
                <a:solidFill>
                  <a:schemeClr val="accent4">
                    <a:lumMod val="75000"/>
                  </a:schemeClr>
                </a:solidFill>
                <a:latin typeface="+mj-lt"/>
              </a:rPr>
              <a:t>Guide vision and strategy</a:t>
            </a:r>
          </a:p>
          <a:p>
            <a:pPr marL="177800" indent="-177800">
              <a:buFont typeface="Arial" pitchFamily="34" charset="0"/>
              <a:buChar char="•"/>
            </a:pPr>
            <a:r>
              <a:rPr lang="en-US" sz="1100" dirty="0" smtClean="0">
                <a:solidFill>
                  <a:schemeClr val="accent4">
                    <a:lumMod val="75000"/>
                  </a:schemeClr>
                </a:solidFill>
                <a:latin typeface="+mj-lt"/>
              </a:rPr>
              <a:t>Support and coordinate aligned activities</a:t>
            </a:r>
          </a:p>
          <a:p>
            <a:pPr marL="177800" indent="-177800">
              <a:buFont typeface="Arial" pitchFamily="34" charset="0"/>
              <a:buChar char="•"/>
            </a:pPr>
            <a:r>
              <a:rPr lang="en-US" sz="1100" dirty="0" smtClean="0">
                <a:solidFill>
                  <a:schemeClr val="accent4">
                    <a:lumMod val="75000"/>
                  </a:schemeClr>
                </a:solidFill>
                <a:latin typeface="+mj-lt"/>
              </a:rPr>
              <a:t>Deepen shared measurement practices</a:t>
            </a:r>
          </a:p>
          <a:p>
            <a:pPr marL="177800" indent="-177800">
              <a:buFont typeface="Arial" pitchFamily="34" charset="0"/>
              <a:buChar char="•"/>
            </a:pPr>
            <a:r>
              <a:rPr lang="en-US" sz="1100" dirty="0" smtClean="0">
                <a:solidFill>
                  <a:schemeClr val="accent4">
                    <a:lumMod val="75000"/>
                  </a:schemeClr>
                </a:solidFill>
                <a:latin typeface="+mj-lt"/>
              </a:rPr>
              <a:t>Build public will / awareness</a:t>
            </a:r>
            <a:endParaRPr lang="en-US" sz="1100" dirty="0">
              <a:solidFill>
                <a:schemeClr val="accent4">
                  <a:lumMod val="75000"/>
                </a:schemeClr>
              </a:solidFill>
              <a:latin typeface="+mj-lt"/>
            </a:endParaRPr>
          </a:p>
        </p:txBody>
      </p:sp>
      <p:sp>
        <p:nvSpPr>
          <p:cNvPr id="41" name="Rectangle 40"/>
          <p:cNvSpPr/>
          <p:nvPr/>
        </p:nvSpPr>
        <p:spPr>
          <a:xfrm>
            <a:off x="6402324" y="3205369"/>
            <a:ext cx="2130552" cy="1107996"/>
          </a:xfrm>
          <a:prstGeom prst="rect">
            <a:avLst/>
          </a:prstGeom>
        </p:spPr>
        <p:txBody>
          <a:bodyPr wrap="square">
            <a:spAutoFit/>
          </a:bodyPr>
          <a:lstStyle/>
          <a:p>
            <a:pPr marL="177800" indent="-177800">
              <a:buFont typeface="Arial" pitchFamily="34" charset="0"/>
              <a:buChar char="•"/>
            </a:pPr>
            <a:r>
              <a:rPr lang="en-US" sz="1100" dirty="0" smtClean="0">
                <a:solidFill>
                  <a:schemeClr val="accent4">
                    <a:lumMod val="75000"/>
                  </a:schemeClr>
                </a:solidFill>
                <a:latin typeface="+mj-lt"/>
              </a:rPr>
              <a:t>Expand priority strategies and partners based on data</a:t>
            </a:r>
          </a:p>
          <a:p>
            <a:pPr marL="177800" indent="-177800">
              <a:buFont typeface="Arial" pitchFamily="34" charset="0"/>
              <a:buChar char="•"/>
            </a:pPr>
            <a:r>
              <a:rPr lang="en-US" sz="1100" dirty="0" smtClean="0">
                <a:solidFill>
                  <a:schemeClr val="accent4">
                    <a:lumMod val="75000"/>
                  </a:schemeClr>
                </a:solidFill>
                <a:latin typeface="+mj-lt"/>
              </a:rPr>
              <a:t>Build public will / awareness</a:t>
            </a:r>
          </a:p>
          <a:p>
            <a:pPr marL="177800" indent="-177800">
              <a:buFont typeface="Arial" pitchFamily="34" charset="0"/>
              <a:buChar char="•"/>
            </a:pPr>
            <a:r>
              <a:rPr lang="en-US" sz="1100" dirty="0" smtClean="0">
                <a:solidFill>
                  <a:schemeClr val="accent4">
                    <a:lumMod val="75000"/>
                  </a:schemeClr>
                </a:solidFill>
                <a:latin typeface="+mj-lt"/>
              </a:rPr>
              <a:t>Communicate progress</a:t>
            </a:r>
          </a:p>
          <a:p>
            <a:pPr marL="177800" indent="-177800">
              <a:buFont typeface="Arial" pitchFamily="34" charset="0"/>
              <a:buChar char="•"/>
            </a:pPr>
            <a:r>
              <a:rPr lang="en-US" sz="1100" dirty="0" smtClean="0">
                <a:solidFill>
                  <a:schemeClr val="accent4">
                    <a:lumMod val="75000"/>
                  </a:schemeClr>
                </a:solidFill>
                <a:latin typeface="+mj-lt"/>
              </a:rPr>
              <a:t>Advance policy</a:t>
            </a:r>
          </a:p>
          <a:p>
            <a:pPr marL="177800" indent="-177800">
              <a:buFont typeface="Arial" pitchFamily="34" charset="0"/>
              <a:buChar char="•"/>
            </a:pPr>
            <a:r>
              <a:rPr lang="en-US" sz="1100" dirty="0" smtClean="0">
                <a:solidFill>
                  <a:schemeClr val="accent4">
                    <a:lumMod val="75000"/>
                  </a:schemeClr>
                </a:solidFill>
                <a:latin typeface="+mj-lt"/>
              </a:rPr>
              <a:t>Mobilize funding</a:t>
            </a:r>
            <a:endParaRPr lang="en-US" sz="1100" dirty="0">
              <a:solidFill>
                <a:schemeClr val="accent4">
                  <a:lumMod val="75000"/>
                </a:schemeClr>
              </a:solidFill>
              <a:latin typeface="+mj-lt"/>
            </a:endParaRPr>
          </a:p>
        </p:txBody>
      </p:sp>
      <p:sp>
        <p:nvSpPr>
          <p:cNvPr id="36" name="TextBox 35"/>
          <p:cNvSpPr txBox="1"/>
          <p:nvPr/>
        </p:nvSpPr>
        <p:spPr>
          <a:xfrm>
            <a:off x="389979" y="2040775"/>
            <a:ext cx="1051891" cy="584775"/>
          </a:xfrm>
          <a:prstGeom prst="rect">
            <a:avLst/>
          </a:prstGeom>
          <a:noFill/>
        </p:spPr>
        <p:txBody>
          <a:bodyPr wrap="none" rtlCol="0">
            <a:spAutoFit/>
          </a:bodyPr>
          <a:lstStyle/>
          <a:p>
            <a:pPr algn="ctr"/>
            <a:r>
              <a:rPr lang="en-US" sz="1600" b="1" i="1" dirty="0" smtClean="0">
                <a:solidFill>
                  <a:schemeClr val="bg2">
                    <a:lumMod val="50000"/>
                  </a:schemeClr>
                </a:solidFill>
                <a:latin typeface="+mj-lt"/>
              </a:rPr>
              <a:t>Potential</a:t>
            </a:r>
          </a:p>
          <a:p>
            <a:pPr algn="ctr"/>
            <a:r>
              <a:rPr lang="en-US" sz="1600" b="1" i="1" dirty="0" smtClean="0">
                <a:solidFill>
                  <a:schemeClr val="bg2">
                    <a:lumMod val="50000"/>
                  </a:schemeClr>
                </a:solidFill>
                <a:latin typeface="+mj-lt"/>
              </a:rPr>
              <a:t>Staff:</a:t>
            </a:r>
          </a:p>
        </p:txBody>
      </p:sp>
      <p:sp>
        <p:nvSpPr>
          <p:cNvPr id="44" name="Rectangle 43"/>
          <p:cNvSpPr/>
          <p:nvPr/>
        </p:nvSpPr>
        <p:spPr>
          <a:xfrm>
            <a:off x="6402324" y="1740692"/>
            <a:ext cx="2130552" cy="1107996"/>
          </a:xfrm>
          <a:prstGeom prst="rect">
            <a:avLst/>
          </a:prstGeom>
        </p:spPr>
        <p:txBody>
          <a:bodyPr wrap="square">
            <a:spAutoFit/>
          </a:bodyPr>
          <a:lstStyle/>
          <a:p>
            <a:pPr marL="228600" indent="-228600">
              <a:buFont typeface="+mj-lt"/>
              <a:buAutoNum type="arabicPeriod"/>
            </a:pPr>
            <a:r>
              <a:rPr lang="en-US" sz="1100" dirty="0" smtClean="0">
                <a:solidFill>
                  <a:schemeClr val="bg2">
                    <a:lumMod val="50000"/>
                  </a:schemeClr>
                </a:solidFill>
                <a:latin typeface="+mj-lt"/>
              </a:rPr>
              <a:t>Executive Director</a:t>
            </a:r>
          </a:p>
          <a:p>
            <a:pPr marL="228600" indent="-228600">
              <a:buFont typeface="+mj-lt"/>
              <a:buAutoNum type="arabicPeriod"/>
            </a:pPr>
            <a:r>
              <a:rPr lang="en-US" sz="1100" dirty="0" smtClean="0">
                <a:solidFill>
                  <a:schemeClr val="bg2">
                    <a:lumMod val="50000"/>
                  </a:schemeClr>
                </a:solidFill>
                <a:latin typeface="+mj-lt"/>
              </a:rPr>
              <a:t>Data Manager</a:t>
            </a:r>
          </a:p>
          <a:p>
            <a:pPr marL="228600" indent="-228600">
              <a:buFont typeface="+mj-lt"/>
              <a:buAutoNum type="arabicPeriod"/>
            </a:pPr>
            <a:r>
              <a:rPr lang="en-US" sz="1100" dirty="0" smtClean="0">
                <a:solidFill>
                  <a:schemeClr val="bg2">
                    <a:lumMod val="50000"/>
                  </a:schemeClr>
                </a:solidFill>
                <a:latin typeface="+mj-lt"/>
              </a:rPr>
              <a:t>Facilitator</a:t>
            </a:r>
          </a:p>
          <a:p>
            <a:pPr marL="228600" indent="-228600">
              <a:buFont typeface="+mj-lt"/>
              <a:buAutoNum type="arabicPeriod"/>
            </a:pPr>
            <a:r>
              <a:rPr lang="en-US" sz="1100" dirty="0" smtClean="0">
                <a:solidFill>
                  <a:schemeClr val="bg2">
                    <a:lumMod val="50000"/>
                  </a:schemeClr>
                </a:solidFill>
                <a:latin typeface="+mj-lt"/>
              </a:rPr>
              <a:t>Project Coordinator</a:t>
            </a:r>
          </a:p>
          <a:p>
            <a:pPr marL="228600" indent="-228600">
              <a:buFont typeface="+mj-lt"/>
              <a:buAutoNum type="arabicPeriod"/>
            </a:pPr>
            <a:r>
              <a:rPr lang="en-US" sz="1100" dirty="0">
                <a:solidFill>
                  <a:schemeClr val="bg2">
                    <a:lumMod val="50000"/>
                  </a:schemeClr>
                </a:solidFill>
                <a:latin typeface="+mj-lt"/>
              </a:rPr>
              <a:t>Communications Manager</a:t>
            </a:r>
          </a:p>
          <a:p>
            <a:pPr marL="228600" indent="-228600">
              <a:buFont typeface="+mj-lt"/>
              <a:buAutoNum type="arabicPeriod"/>
            </a:pPr>
            <a:r>
              <a:rPr lang="en-US" sz="1100" dirty="0" smtClean="0">
                <a:solidFill>
                  <a:schemeClr val="bg2">
                    <a:lumMod val="50000"/>
                  </a:schemeClr>
                </a:solidFill>
                <a:latin typeface="+mj-lt"/>
              </a:rPr>
              <a:t>Office Manager / Assistant</a:t>
            </a:r>
          </a:p>
        </p:txBody>
      </p:sp>
      <p:sp>
        <p:nvSpPr>
          <p:cNvPr id="45" name="Rectangle 44"/>
          <p:cNvSpPr/>
          <p:nvPr/>
        </p:nvSpPr>
        <p:spPr>
          <a:xfrm>
            <a:off x="4192524" y="1694527"/>
            <a:ext cx="2130552" cy="769441"/>
          </a:xfrm>
          <a:prstGeom prst="rect">
            <a:avLst/>
          </a:prstGeom>
        </p:spPr>
        <p:txBody>
          <a:bodyPr wrap="square">
            <a:spAutoFit/>
          </a:bodyPr>
          <a:lstStyle/>
          <a:p>
            <a:pPr marL="228600" indent="-228600">
              <a:buFont typeface="+mj-lt"/>
              <a:buAutoNum type="arabicPeriod"/>
            </a:pPr>
            <a:r>
              <a:rPr lang="en-US" sz="1100" dirty="0" smtClean="0">
                <a:solidFill>
                  <a:schemeClr val="bg2">
                    <a:lumMod val="50000"/>
                  </a:schemeClr>
                </a:solidFill>
                <a:latin typeface="+mj-lt"/>
              </a:rPr>
              <a:t>Executive Director</a:t>
            </a:r>
          </a:p>
          <a:p>
            <a:pPr marL="228600" indent="-228600">
              <a:buFont typeface="+mj-lt"/>
              <a:buAutoNum type="arabicPeriod"/>
            </a:pPr>
            <a:r>
              <a:rPr lang="en-US" sz="1100" dirty="0" smtClean="0">
                <a:solidFill>
                  <a:schemeClr val="bg2">
                    <a:lumMod val="50000"/>
                  </a:schemeClr>
                </a:solidFill>
                <a:latin typeface="+mj-lt"/>
              </a:rPr>
              <a:t>Data Manager</a:t>
            </a:r>
          </a:p>
          <a:p>
            <a:pPr marL="228600" indent="-228600">
              <a:buFont typeface="+mj-lt"/>
              <a:buAutoNum type="arabicPeriod"/>
            </a:pPr>
            <a:r>
              <a:rPr lang="en-US" sz="1100" dirty="0" smtClean="0">
                <a:solidFill>
                  <a:schemeClr val="bg2">
                    <a:lumMod val="50000"/>
                  </a:schemeClr>
                </a:solidFill>
                <a:latin typeface="+mj-lt"/>
              </a:rPr>
              <a:t>Facilitator</a:t>
            </a:r>
          </a:p>
          <a:p>
            <a:pPr marL="228600" indent="-228600">
              <a:buFont typeface="+mj-lt"/>
              <a:buAutoNum type="arabicPeriod"/>
            </a:pPr>
            <a:r>
              <a:rPr lang="en-US" sz="1100" dirty="0" smtClean="0">
                <a:solidFill>
                  <a:schemeClr val="bg2">
                    <a:lumMod val="50000"/>
                  </a:schemeClr>
                </a:solidFill>
                <a:latin typeface="+mj-lt"/>
              </a:rPr>
              <a:t>Project Coordinator</a:t>
            </a:r>
          </a:p>
        </p:txBody>
      </p:sp>
      <p:sp>
        <p:nvSpPr>
          <p:cNvPr id="46" name="Rectangle 45"/>
          <p:cNvSpPr/>
          <p:nvPr/>
        </p:nvSpPr>
        <p:spPr>
          <a:xfrm>
            <a:off x="1982724" y="1730301"/>
            <a:ext cx="2130552" cy="600164"/>
          </a:xfrm>
          <a:prstGeom prst="rect">
            <a:avLst/>
          </a:prstGeom>
        </p:spPr>
        <p:txBody>
          <a:bodyPr wrap="square">
            <a:spAutoFit/>
          </a:bodyPr>
          <a:lstStyle/>
          <a:p>
            <a:pPr marL="228600" indent="-228600">
              <a:buFont typeface="+mj-lt"/>
              <a:buAutoNum type="arabicPeriod"/>
            </a:pPr>
            <a:r>
              <a:rPr lang="en-US" sz="1100" dirty="0" smtClean="0">
                <a:solidFill>
                  <a:schemeClr val="bg2">
                    <a:lumMod val="50000"/>
                  </a:schemeClr>
                </a:solidFill>
                <a:latin typeface="+mj-lt"/>
              </a:rPr>
              <a:t>Executive Director</a:t>
            </a:r>
          </a:p>
          <a:p>
            <a:pPr marL="228600" indent="-228600">
              <a:buFont typeface="+mj-lt"/>
              <a:buAutoNum type="arabicPeriod"/>
            </a:pPr>
            <a:r>
              <a:rPr lang="en-US" sz="1100" dirty="0" smtClean="0">
                <a:solidFill>
                  <a:schemeClr val="bg2">
                    <a:lumMod val="50000"/>
                  </a:schemeClr>
                </a:solidFill>
                <a:latin typeface="+mj-lt"/>
              </a:rPr>
              <a:t>Data Manager</a:t>
            </a:r>
          </a:p>
          <a:p>
            <a:pPr marL="228600" indent="-228600">
              <a:buFont typeface="+mj-lt"/>
              <a:buAutoNum type="arabicPeriod"/>
            </a:pPr>
            <a:r>
              <a:rPr lang="en-US" sz="1100" dirty="0" smtClean="0">
                <a:solidFill>
                  <a:schemeClr val="bg2">
                    <a:lumMod val="50000"/>
                  </a:schemeClr>
                </a:solidFill>
                <a:latin typeface="+mj-lt"/>
              </a:rPr>
              <a:t>Facilitator</a:t>
            </a:r>
          </a:p>
        </p:txBody>
      </p:sp>
      <p:sp>
        <p:nvSpPr>
          <p:cNvPr id="87" name="Rectangle 86"/>
          <p:cNvSpPr/>
          <p:nvPr/>
        </p:nvSpPr>
        <p:spPr>
          <a:xfrm>
            <a:off x="1995532" y="1328197"/>
            <a:ext cx="2104936" cy="307777"/>
          </a:xfrm>
          <a:prstGeom prst="rect">
            <a:avLst/>
          </a:prstGeom>
        </p:spPr>
        <p:txBody>
          <a:bodyPr wrap="square">
            <a:spAutoFit/>
          </a:bodyPr>
          <a:lstStyle/>
          <a:p>
            <a:pPr algn="ctr"/>
            <a:r>
              <a:rPr lang="en-US" sz="1400" b="1" i="1" u="sng" dirty="0" smtClean="0">
                <a:latin typeface="+mj-lt"/>
              </a:rPr>
              <a:t>Year 1 </a:t>
            </a:r>
            <a:endParaRPr lang="en-US" sz="1400" b="1" i="1" u="sng" dirty="0">
              <a:latin typeface="+mj-lt"/>
            </a:endParaRPr>
          </a:p>
        </p:txBody>
      </p:sp>
      <p:sp>
        <p:nvSpPr>
          <p:cNvPr id="88" name="Rectangle 87"/>
          <p:cNvSpPr/>
          <p:nvPr/>
        </p:nvSpPr>
        <p:spPr>
          <a:xfrm>
            <a:off x="4205332" y="1292423"/>
            <a:ext cx="2104936" cy="307777"/>
          </a:xfrm>
          <a:prstGeom prst="rect">
            <a:avLst/>
          </a:prstGeom>
        </p:spPr>
        <p:txBody>
          <a:bodyPr wrap="square">
            <a:spAutoFit/>
          </a:bodyPr>
          <a:lstStyle/>
          <a:p>
            <a:pPr algn="ctr"/>
            <a:r>
              <a:rPr lang="en-US" sz="1400" b="1" i="1" u="sng" dirty="0" smtClean="0">
                <a:latin typeface="+mj-lt"/>
              </a:rPr>
              <a:t>Year 2*</a:t>
            </a:r>
            <a:endParaRPr lang="en-US" sz="1400" b="1" i="1" u="sng" dirty="0">
              <a:latin typeface="+mj-lt"/>
            </a:endParaRPr>
          </a:p>
        </p:txBody>
      </p:sp>
      <p:sp>
        <p:nvSpPr>
          <p:cNvPr id="89" name="Rectangle 88"/>
          <p:cNvSpPr/>
          <p:nvPr/>
        </p:nvSpPr>
        <p:spPr>
          <a:xfrm>
            <a:off x="6415132" y="1338588"/>
            <a:ext cx="2104936" cy="307777"/>
          </a:xfrm>
          <a:prstGeom prst="rect">
            <a:avLst/>
          </a:prstGeom>
        </p:spPr>
        <p:txBody>
          <a:bodyPr wrap="square">
            <a:spAutoFit/>
          </a:bodyPr>
          <a:lstStyle/>
          <a:p>
            <a:pPr algn="ctr"/>
            <a:r>
              <a:rPr lang="en-US" sz="1400" b="1" i="1" u="sng" dirty="0" smtClean="0">
                <a:latin typeface="+mj-lt"/>
              </a:rPr>
              <a:t>Year 3 On*</a:t>
            </a:r>
            <a:endParaRPr lang="en-US" sz="1400" b="1" i="1" u="sng" dirty="0">
              <a:latin typeface="+mj-lt"/>
            </a:endParaRPr>
          </a:p>
        </p:txBody>
      </p:sp>
      <p:sp>
        <p:nvSpPr>
          <p:cNvPr id="3" name="Oval 2"/>
          <p:cNvSpPr/>
          <p:nvPr/>
        </p:nvSpPr>
        <p:spPr>
          <a:xfrm>
            <a:off x="6873240" y="4591061"/>
            <a:ext cx="118872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p:nvSpPr>
        <p:spPr>
          <a:xfrm>
            <a:off x="4732020" y="4659641"/>
            <a:ext cx="1051560" cy="1051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p:nvSpPr>
        <p:spPr>
          <a:xfrm>
            <a:off x="2563368" y="4700789"/>
            <a:ext cx="969264" cy="969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TextBox 85"/>
          <p:cNvSpPr txBox="1"/>
          <p:nvPr/>
        </p:nvSpPr>
        <p:spPr>
          <a:xfrm>
            <a:off x="2666325" y="5054616"/>
            <a:ext cx="763351" cy="276999"/>
          </a:xfrm>
          <a:prstGeom prst="rect">
            <a:avLst/>
          </a:prstGeom>
          <a:noFill/>
        </p:spPr>
        <p:txBody>
          <a:bodyPr wrap="none" rtlCol="0">
            <a:spAutoFit/>
          </a:bodyPr>
          <a:lstStyle/>
          <a:p>
            <a:pPr algn="l"/>
            <a:r>
              <a:rPr lang="en-US" sz="1200" dirty="0" smtClean="0">
                <a:latin typeface="+mj-lt"/>
              </a:rPr>
              <a:t>$3-400K</a:t>
            </a:r>
          </a:p>
        </p:txBody>
      </p:sp>
      <p:sp>
        <p:nvSpPr>
          <p:cNvPr id="84" name="TextBox 83"/>
          <p:cNvSpPr txBox="1"/>
          <p:nvPr/>
        </p:nvSpPr>
        <p:spPr>
          <a:xfrm>
            <a:off x="4876125" y="5054616"/>
            <a:ext cx="763351" cy="276999"/>
          </a:xfrm>
          <a:prstGeom prst="rect">
            <a:avLst/>
          </a:prstGeom>
          <a:noFill/>
        </p:spPr>
        <p:txBody>
          <a:bodyPr wrap="none" rtlCol="0">
            <a:spAutoFit/>
          </a:bodyPr>
          <a:lstStyle/>
          <a:p>
            <a:pPr algn="l"/>
            <a:r>
              <a:rPr lang="en-US" sz="1200" dirty="0" smtClean="0">
                <a:latin typeface="+mj-lt"/>
              </a:rPr>
              <a:t>$5-600K</a:t>
            </a:r>
          </a:p>
        </p:txBody>
      </p:sp>
      <p:sp>
        <p:nvSpPr>
          <p:cNvPr id="85" name="TextBox 84"/>
          <p:cNvSpPr txBox="1"/>
          <p:nvPr/>
        </p:nvSpPr>
        <p:spPr>
          <a:xfrm>
            <a:off x="7085925" y="5054616"/>
            <a:ext cx="763351" cy="276999"/>
          </a:xfrm>
          <a:prstGeom prst="rect">
            <a:avLst/>
          </a:prstGeom>
          <a:noFill/>
        </p:spPr>
        <p:txBody>
          <a:bodyPr wrap="none" rtlCol="0">
            <a:spAutoFit/>
          </a:bodyPr>
          <a:lstStyle/>
          <a:p>
            <a:pPr algn="l"/>
            <a:r>
              <a:rPr lang="en-US" sz="1200" dirty="0" smtClean="0">
                <a:latin typeface="+mj-lt"/>
              </a:rPr>
              <a:t>$7-900K</a:t>
            </a:r>
          </a:p>
        </p:txBody>
      </p:sp>
      <p:cxnSp>
        <p:nvCxnSpPr>
          <p:cNvPr id="5" name="Straight Connector 4"/>
          <p:cNvCxnSpPr/>
          <p:nvPr/>
        </p:nvCxnSpPr>
        <p:spPr>
          <a:xfrm>
            <a:off x="4094018" y="1676400"/>
            <a:ext cx="0" cy="4063134"/>
          </a:xfrm>
          <a:prstGeom prst="line">
            <a:avLst/>
          </a:prstGeom>
          <a:ln>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303818" y="1676400"/>
            <a:ext cx="0" cy="4063134"/>
          </a:xfrm>
          <a:prstGeom prst="line">
            <a:avLst/>
          </a:prstGeom>
          <a:ln>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a:off x="5176859" y="73583"/>
            <a:ext cx="0" cy="5948834"/>
          </a:xfrm>
          <a:prstGeom prst="line">
            <a:avLst/>
          </a:prstGeom>
          <a:ln>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a:off x="5176859" y="1521373"/>
            <a:ext cx="0" cy="5948834"/>
          </a:xfrm>
          <a:prstGeom prst="line">
            <a:avLst/>
          </a:prstGeom>
          <a:ln>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926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custDataLst>
              <p:tags r:id="rId2"/>
            </p:custDataLst>
          </p:nvPr>
        </p:nvSpPr>
        <p:spPr>
          <a:xfrm>
            <a:off x="2123728" y="2105560"/>
            <a:ext cx="6858000" cy="685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custDataLst>
              <p:tags r:id="rId3"/>
            </p:custDataLst>
          </p:nvPr>
        </p:nvSpPr>
        <p:spPr/>
        <p:txBody>
          <a:bodyPr/>
          <a:lstStyle/>
          <a:p>
            <a:r>
              <a:rPr lang="en-US" sz="2400" dirty="0" smtClean="0"/>
              <a:t>Collective Impact Is Distinct from Other </a:t>
            </a:r>
            <a:br>
              <a:rPr lang="en-US" sz="2400" dirty="0" smtClean="0"/>
            </a:br>
            <a:r>
              <a:rPr lang="en-US" sz="2400" dirty="0" smtClean="0"/>
              <a:t>Approaches to Collaboration</a:t>
            </a:r>
            <a:endParaRPr lang="en-US" sz="2400" dirty="0"/>
          </a:p>
        </p:txBody>
      </p:sp>
      <p:sp>
        <p:nvSpPr>
          <p:cNvPr id="6" name="Rectangle 5"/>
          <p:cNvSpPr/>
          <p:nvPr>
            <p:custDataLst>
              <p:tags r:id="rId4"/>
            </p:custDataLst>
          </p:nvPr>
        </p:nvSpPr>
        <p:spPr>
          <a:xfrm>
            <a:off x="323528" y="6021288"/>
            <a:ext cx="8496944" cy="369332"/>
          </a:xfrm>
          <a:prstGeom prst="rect">
            <a:avLst/>
          </a:prstGeom>
        </p:spPr>
        <p:txBody>
          <a:bodyPr wrap="square">
            <a:spAutoFit/>
          </a:bodyPr>
          <a:lstStyle/>
          <a:p>
            <a:pPr algn="ctr"/>
            <a:r>
              <a:rPr lang="en-US" b="1" i="1" dirty="0">
                <a:latin typeface="+mj-lt"/>
              </a:rPr>
              <a:t>It is distinct from other forms of </a:t>
            </a:r>
            <a:r>
              <a:rPr lang="en-US" b="1" i="1" dirty="0" smtClean="0">
                <a:latin typeface="+mj-lt"/>
              </a:rPr>
              <a:t>collaboration</a:t>
            </a:r>
            <a:endParaRPr lang="en-US" b="1" i="1" dirty="0">
              <a:latin typeface="+mj-lt"/>
            </a:endParaRPr>
          </a:p>
        </p:txBody>
      </p:sp>
      <p:grpSp>
        <p:nvGrpSpPr>
          <p:cNvPr id="18" name="Group 17"/>
          <p:cNvGrpSpPr/>
          <p:nvPr>
            <p:custDataLst>
              <p:tags r:id="rId5"/>
            </p:custDataLst>
          </p:nvPr>
        </p:nvGrpSpPr>
        <p:grpSpPr>
          <a:xfrm>
            <a:off x="972779" y="1786591"/>
            <a:ext cx="945888" cy="3969731"/>
            <a:chOff x="1181451" y="1641505"/>
            <a:chExt cx="1097280" cy="4605098"/>
          </a:xfrm>
        </p:grpSpPr>
        <p:cxnSp>
          <p:nvCxnSpPr>
            <p:cNvPr id="8" name="Straight Connector 7"/>
            <p:cNvCxnSpPr/>
            <p:nvPr/>
          </p:nvCxnSpPr>
          <p:spPr>
            <a:xfrm rot="106" flipH="1">
              <a:off x="1184811" y="1641505"/>
              <a:ext cx="11878" cy="4605065"/>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6">
              <a:off x="2254954" y="1641538"/>
              <a:ext cx="17532" cy="4605065"/>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6" flipH="1" flipV="1">
              <a:off x="1181451" y="5922328"/>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6" flipH="1" flipV="1">
              <a:off x="1181451" y="5353965"/>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6" flipH="1" flipV="1">
              <a:off x="1181451" y="4217233"/>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6" flipH="1" flipV="1">
              <a:off x="1181451" y="3648867"/>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6" flipH="1" flipV="1">
              <a:off x="1181451" y="3080501"/>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6" flipH="1" flipV="1">
              <a:off x="1181451" y="2512135"/>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6" flipH="1" flipV="1">
              <a:off x="1181451" y="1943769"/>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6" flipH="1" flipV="1">
              <a:off x="1181451" y="4785599"/>
              <a:ext cx="1097280" cy="0"/>
            </a:xfrm>
            <a:prstGeom prst="line">
              <a:avLst/>
            </a:prstGeom>
            <a:ln w="76200">
              <a:solidFill>
                <a:schemeClr val="bg2"/>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0">
              <a:schemeClr val="accent1"/>
            </a:fillRef>
            <a:effectRef idx="0">
              <a:schemeClr val="accent1"/>
            </a:effectRef>
            <a:fontRef idx="minor">
              <a:schemeClr val="tx1"/>
            </a:fontRef>
          </p:style>
        </p:cxnSp>
      </p:grpSp>
      <p:graphicFrame>
        <p:nvGraphicFramePr>
          <p:cNvPr id="19" name="Table 18"/>
          <p:cNvGraphicFramePr>
            <a:graphicFrameLocks noGrp="1"/>
          </p:cNvGraphicFramePr>
          <p:nvPr>
            <p:custDataLst>
              <p:tags r:id="rId6"/>
            </p:custDataLst>
            <p:extLst>
              <p:ext uri="{D42A27DB-BD31-4B8C-83A1-F6EECF244321}">
                <p14:modId xmlns:p14="http://schemas.microsoft.com/office/powerpoint/2010/main" val="1567061482"/>
              </p:ext>
            </p:extLst>
          </p:nvPr>
        </p:nvGraphicFramePr>
        <p:xfrm>
          <a:off x="2209800" y="1556792"/>
          <a:ext cx="6712893" cy="4271539"/>
        </p:xfrm>
        <a:graphic>
          <a:graphicData uri="http://schemas.openxmlformats.org/drawingml/2006/table">
            <a:tbl>
              <a:tblPr firstRow="1" firstCol="1" lastRow="1" lastCol="1" bandRow="1" bandCol="1">
                <a:tableStyleId>{5C22544A-7EE6-4342-B048-85BDC9FD1C3A}</a:tableStyleId>
              </a:tblPr>
              <a:tblGrid>
                <a:gridCol w="1759893"/>
                <a:gridCol w="4953000"/>
              </a:tblGrid>
              <a:tr h="483770">
                <a:tc>
                  <a:txBody>
                    <a:bodyPr/>
                    <a:lstStyle/>
                    <a:p>
                      <a:pPr marL="0" marR="0" algn="ctr">
                        <a:spcBef>
                          <a:spcPts val="0"/>
                        </a:spcBef>
                        <a:spcAft>
                          <a:spcPts val="0"/>
                        </a:spcAft>
                      </a:pPr>
                      <a:r>
                        <a:rPr lang="en-US" sz="1400" dirty="0">
                          <a:solidFill>
                            <a:schemeClr val="accent6">
                              <a:lumMod val="75000"/>
                            </a:schemeClr>
                          </a:solidFill>
                          <a:effectLst/>
                        </a:rPr>
                        <a:t>Type of Collaboration</a:t>
                      </a:r>
                      <a:endParaRPr lang="en-US" sz="1400" dirty="0">
                        <a:solidFill>
                          <a:schemeClr val="accent6">
                            <a:lumMod val="75000"/>
                          </a:schemeClr>
                        </a:solidFill>
                        <a:effectLst/>
                        <a:latin typeface="Cambria"/>
                        <a:ea typeface="Cambria"/>
                        <a:cs typeface="Times New Roman"/>
                      </a:endParaRPr>
                    </a:p>
                  </a:txBody>
                  <a:tcPr marL="68580" marR="68580" marT="0" marB="0" anchor="ctr">
                    <a:lnL w="12700" cmpd="sng">
                      <a:noFill/>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dirty="0">
                          <a:solidFill>
                            <a:schemeClr val="accent6">
                              <a:lumMod val="75000"/>
                            </a:schemeClr>
                          </a:solidFill>
                          <a:effectLst/>
                        </a:rPr>
                        <a:t>Definition</a:t>
                      </a:r>
                      <a:endParaRPr lang="en-US" sz="1400" dirty="0">
                        <a:solidFill>
                          <a:schemeClr val="accent6">
                            <a:lumMod val="75000"/>
                          </a:schemeClr>
                        </a:solidFill>
                        <a:effectLst/>
                        <a:latin typeface="Cambria"/>
                        <a:ea typeface="Cambria"/>
                        <a:cs typeface="Times New Roman"/>
                      </a:endParaRPr>
                    </a:p>
                  </a:txBody>
                  <a:tcPr marL="68580" marR="68580" marT="0" marB="0" anchor="ctr">
                    <a:lnL w="12700" cap="flat" cmpd="sng" algn="ctr">
                      <a:solidFill>
                        <a:schemeClr val="bg2"/>
                      </a:solidFill>
                      <a:prstDash val="solid"/>
                      <a:round/>
                      <a:headEnd type="none" w="med" len="med"/>
                      <a:tailEnd type="none" w="med" len="med"/>
                    </a:lnL>
                    <a:lnR w="12700" cmpd="sng">
                      <a:noFill/>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840948">
                <a:tc>
                  <a:txBody>
                    <a:bodyPr/>
                    <a:lstStyle/>
                    <a:p>
                      <a:pPr marL="0" marR="0">
                        <a:spcBef>
                          <a:spcPts val="0"/>
                        </a:spcBef>
                        <a:spcAft>
                          <a:spcPts val="0"/>
                        </a:spcAft>
                      </a:pPr>
                      <a:r>
                        <a:rPr lang="en-US" sz="1300" dirty="0">
                          <a:solidFill>
                            <a:schemeClr val="tx1"/>
                          </a:solidFill>
                          <a:effectLst/>
                        </a:rPr>
                        <a:t>Collective Impact Initiatives</a:t>
                      </a:r>
                      <a:endParaRPr lang="en-US" sz="1300" dirty="0">
                        <a:solidFill>
                          <a:schemeClr val="tx1"/>
                        </a:solidFill>
                        <a:effectLst/>
                        <a:latin typeface="Cambria"/>
                        <a:ea typeface="Cambria"/>
                        <a:cs typeface="Times New Roman"/>
                      </a:endParaRPr>
                    </a:p>
                  </a:txBody>
                  <a:tcPr marL="68580" marR="68580" marT="0" marB="0" anchor="ctr">
                    <a:lnL w="12700" cmpd="sng">
                      <a:noFill/>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0"/>
                        </a:spcAft>
                      </a:pPr>
                      <a:r>
                        <a:rPr lang="en-US" sz="1400" b="0" dirty="0">
                          <a:solidFill>
                            <a:schemeClr val="tx1"/>
                          </a:solidFill>
                          <a:effectLst/>
                        </a:rPr>
                        <a:t>Long-term commitments by a group of important actors from different sectors to a common agenda for solving a specific social </a:t>
                      </a:r>
                      <a:r>
                        <a:rPr lang="en-US" sz="1400" b="0" dirty="0" smtClean="0">
                          <a:solidFill>
                            <a:schemeClr val="tx1"/>
                          </a:solidFill>
                          <a:effectLst/>
                        </a:rPr>
                        <a:t>problem</a:t>
                      </a:r>
                      <a:endParaRPr lang="en-US" sz="1400" b="0" dirty="0">
                        <a:solidFill>
                          <a:schemeClr val="tx1"/>
                        </a:solidFill>
                        <a:effectLst/>
                        <a:latin typeface="Cambria"/>
                        <a:ea typeface="Cambria"/>
                        <a:cs typeface="Times New Roman"/>
                      </a:endParaRPr>
                    </a:p>
                  </a:txBody>
                  <a:tcPr marL="68580" marR="68580" marT="0" marB="0" anchor="ctr">
                    <a:lnL w="12700" cap="flat" cmpd="sng" algn="ctr">
                      <a:no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840948">
                <a:tc>
                  <a:txBody>
                    <a:bodyPr/>
                    <a:lstStyle/>
                    <a:p>
                      <a:pPr marL="0" marR="0">
                        <a:spcBef>
                          <a:spcPts val="0"/>
                        </a:spcBef>
                        <a:spcAft>
                          <a:spcPts val="0"/>
                        </a:spcAft>
                      </a:pPr>
                      <a:r>
                        <a:rPr lang="en-US" sz="1300" dirty="0">
                          <a:solidFill>
                            <a:schemeClr val="tx1"/>
                          </a:solidFill>
                          <a:effectLst/>
                        </a:rPr>
                        <a:t>Funder Collaboratives</a:t>
                      </a:r>
                      <a:endParaRPr lang="en-US" sz="1300" dirty="0">
                        <a:solidFill>
                          <a:schemeClr val="tx1"/>
                        </a:solidFill>
                        <a:effectLst/>
                        <a:latin typeface="Cambria"/>
                        <a:ea typeface="Cambria"/>
                        <a:cs typeface="Times New Roman"/>
                      </a:endParaRPr>
                    </a:p>
                  </a:txBody>
                  <a:tcPr marL="68580" marR="68580" marT="0"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0"/>
                        </a:spcAft>
                      </a:pPr>
                      <a:r>
                        <a:rPr lang="en-US" sz="1400" b="0" dirty="0">
                          <a:solidFill>
                            <a:schemeClr val="tx1"/>
                          </a:solidFill>
                          <a:effectLst/>
                        </a:rPr>
                        <a:t>Groups of funders interested in supporting the same issue who pool their </a:t>
                      </a:r>
                      <a:r>
                        <a:rPr lang="en-US" sz="1400" b="0" dirty="0" smtClean="0">
                          <a:solidFill>
                            <a:schemeClr val="tx1"/>
                          </a:solidFill>
                          <a:effectLst/>
                        </a:rPr>
                        <a:t>resources</a:t>
                      </a:r>
                      <a:endParaRPr lang="en-US" sz="1400" b="0" dirty="0">
                        <a:solidFill>
                          <a:schemeClr val="tx1"/>
                        </a:solidFill>
                        <a:effectLst/>
                        <a:latin typeface="Cambria"/>
                        <a:ea typeface="Cambria"/>
                        <a:cs typeface="Times New Roman"/>
                      </a:endParaRPr>
                    </a:p>
                  </a:txBody>
                  <a:tcPr marL="68580" marR="68580" marT="0"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840948">
                <a:tc>
                  <a:txBody>
                    <a:bodyPr/>
                    <a:lstStyle/>
                    <a:p>
                      <a:pPr marL="0" marR="0">
                        <a:spcBef>
                          <a:spcPts val="0"/>
                        </a:spcBef>
                        <a:spcAft>
                          <a:spcPts val="0"/>
                        </a:spcAft>
                      </a:pPr>
                      <a:r>
                        <a:rPr lang="en-US" sz="1300" dirty="0">
                          <a:solidFill>
                            <a:schemeClr val="tx1"/>
                          </a:solidFill>
                          <a:effectLst/>
                        </a:rPr>
                        <a:t>Public-Private Partnerships</a:t>
                      </a:r>
                      <a:endParaRPr lang="en-US" sz="1300" dirty="0">
                        <a:solidFill>
                          <a:schemeClr val="tx1"/>
                        </a:solidFill>
                        <a:effectLst/>
                        <a:latin typeface="Cambria"/>
                        <a:ea typeface="Cambria"/>
                        <a:cs typeface="Times New Roman"/>
                      </a:endParaRPr>
                    </a:p>
                  </a:txBody>
                  <a:tcPr marL="68580" marR="68580" marT="0"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0"/>
                        </a:spcAft>
                      </a:pPr>
                      <a:r>
                        <a:rPr lang="en-US" sz="1400" b="0" dirty="0">
                          <a:solidFill>
                            <a:schemeClr val="tx1"/>
                          </a:solidFill>
                          <a:effectLst/>
                        </a:rPr>
                        <a:t>Partnerships formed between government and private sector organizations to deliver specific services or </a:t>
                      </a:r>
                      <a:r>
                        <a:rPr lang="en-US" sz="1400" b="0" dirty="0" smtClean="0">
                          <a:solidFill>
                            <a:schemeClr val="tx1"/>
                          </a:solidFill>
                          <a:effectLst/>
                        </a:rPr>
                        <a:t>benefits</a:t>
                      </a:r>
                      <a:endParaRPr lang="en-US" sz="1400" b="0" dirty="0">
                        <a:solidFill>
                          <a:schemeClr val="tx1"/>
                        </a:solidFill>
                        <a:effectLst/>
                        <a:latin typeface="Cambria"/>
                        <a:ea typeface="Cambria"/>
                        <a:cs typeface="Times New Roman"/>
                      </a:endParaRPr>
                    </a:p>
                  </a:txBody>
                  <a:tcPr marL="68580" marR="68580" marT="0"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592167">
                <a:tc>
                  <a:txBody>
                    <a:bodyPr/>
                    <a:lstStyle/>
                    <a:p>
                      <a:pPr marL="0" marR="0">
                        <a:spcBef>
                          <a:spcPts val="0"/>
                        </a:spcBef>
                        <a:spcAft>
                          <a:spcPts val="0"/>
                        </a:spcAft>
                      </a:pPr>
                      <a:r>
                        <a:rPr lang="en-US" sz="1300" dirty="0">
                          <a:solidFill>
                            <a:schemeClr val="tx1"/>
                          </a:solidFill>
                          <a:effectLst/>
                        </a:rPr>
                        <a:t>Multi-Stakeholder Initiatives</a:t>
                      </a:r>
                      <a:endParaRPr lang="en-US" sz="1300" dirty="0">
                        <a:solidFill>
                          <a:schemeClr val="tx1"/>
                        </a:solidFill>
                        <a:effectLst/>
                        <a:latin typeface="Cambria"/>
                        <a:ea typeface="Cambria"/>
                        <a:cs typeface="Times New Roman"/>
                      </a:endParaRPr>
                    </a:p>
                  </a:txBody>
                  <a:tcPr marL="68580" marR="68580" marT="0"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just">
                        <a:spcBef>
                          <a:spcPts val="0"/>
                        </a:spcBef>
                        <a:spcAft>
                          <a:spcPts val="0"/>
                        </a:spcAft>
                      </a:pPr>
                      <a:r>
                        <a:rPr lang="en-US" sz="1400" b="0" dirty="0">
                          <a:solidFill>
                            <a:schemeClr val="tx1"/>
                          </a:solidFill>
                          <a:effectLst/>
                        </a:rPr>
                        <a:t>Voluntary activities by stakeholders from different sectors around a common </a:t>
                      </a:r>
                      <a:r>
                        <a:rPr lang="en-US" sz="1400" b="0" dirty="0" smtClean="0">
                          <a:solidFill>
                            <a:schemeClr val="tx1"/>
                          </a:solidFill>
                          <a:effectLst/>
                        </a:rPr>
                        <a:t>theme</a:t>
                      </a:r>
                      <a:endParaRPr lang="en-US" sz="1400" b="0" dirty="0">
                        <a:solidFill>
                          <a:schemeClr val="tx1"/>
                        </a:solidFill>
                        <a:effectLst/>
                        <a:latin typeface="Cambria"/>
                        <a:ea typeface="Cambria"/>
                        <a:cs typeface="Times New Roman"/>
                      </a:endParaRPr>
                    </a:p>
                  </a:txBody>
                  <a:tcPr marL="68580" marR="68580" marT="0"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672758">
                <a:tc>
                  <a:txBody>
                    <a:bodyPr/>
                    <a:lstStyle/>
                    <a:p>
                      <a:pPr marL="0" marR="0">
                        <a:spcBef>
                          <a:spcPts val="0"/>
                        </a:spcBef>
                        <a:spcAft>
                          <a:spcPts val="0"/>
                        </a:spcAft>
                      </a:pPr>
                      <a:r>
                        <a:rPr lang="en-US" sz="1300" dirty="0">
                          <a:solidFill>
                            <a:schemeClr val="tx1"/>
                          </a:solidFill>
                          <a:effectLst/>
                        </a:rPr>
                        <a:t>Social Sector Networks</a:t>
                      </a:r>
                      <a:endParaRPr lang="en-US" sz="1300" dirty="0">
                        <a:solidFill>
                          <a:schemeClr val="tx1"/>
                        </a:solidFill>
                        <a:effectLst/>
                        <a:latin typeface="Cambria"/>
                        <a:ea typeface="Cambria"/>
                        <a:cs typeface="Times New Roman"/>
                      </a:endParaRPr>
                    </a:p>
                  </a:txBody>
                  <a:tcPr marL="68580" marR="68580" marT="0" marB="0" anchor="ctr">
                    <a:lnL w="12700" cmpd="sng">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just">
                        <a:spcBef>
                          <a:spcPts val="0"/>
                        </a:spcBef>
                        <a:spcAft>
                          <a:spcPts val="0"/>
                        </a:spcAft>
                      </a:pPr>
                      <a:r>
                        <a:rPr lang="en-US" sz="1400" b="0" dirty="0">
                          <a:solidFill>
                            <a:schemeClr val="tx1"/>
                          </a:solidFill>
                          <a:effectLst/>
                        </a:rPr>
                        <a:t>Groups of individuals or organizations fluidly connected through purposeful relationships, whether formal or </a:t>
                      </a:r>
                      <a:r>
                        <a:rPr lang="en-US" sz="1400" b="0" dirty="0" smtClean="0">
                          <a:solidFill>
                            <a:schemeClr val="tx1"/>
                          </a:solidFill>
                          <a:effectLst/>
                        </a:rPr>
                        <a:t>informal</a:t>
                      </a:r>
                      <a:endParaRPr lang="en-US" sz="1400" b="0" dirty="0">
                        <a:solidFill>
                          <a:schemeClr val="tx1"/>
                        </a:solidFill>
                        <a:effectLst/>
                        <a:latin typeface="Cambria"/>
                        <a:ea typeface="Cambria"/>
                        <a:cs typeface="Times New Roman"/>
                      </a:endParaRPr>
                    </a:p>
                  </a:txBody>
                  <a:tcPr marL="68580" marR="68580" marT="0" marB="0" anchor="ctr">
                    <a:lnL w="12700" cap="flat" cmpd="sng" algn="ctr">
                      <a:solidFill>
                        <a:schemeClr val="bg2"/>
                      </a:solidFill>
                      <a:prstDash val="solid"/>
                      <a:round/>
                      <a:headEnd type="none" w="med" len="med"/>
                      <a:tailEnd type="none" w="med" len="med"/>
                    </a:lnL>
                    <a:lnR w="12700" cmpd="sng">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20" name="Up Arrow 19"/>
          <p:cNvSpPr/>
          <p:nvPr>
            <p:custDataLst>
              <p:tags r:id="rId7"/>
            </p:custDataLst>
          </p:nvPr>
        </p:nvSpPr>
        <p:spPr>
          <a:xfrm>
            <a:off x="375326" y="1579858"/>
            <a:ext cx="504056" cy="42484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b="1" dirty="0" smtClean="0"/>
              <a:t>More Elements of Collective Impact</a:t>
            </a:r>
            <a:endParaRPr lang="en-US" sz="1600" b="1" dirty="0"/>
          </a:p>
        </p:txBody>
      </p:sp>
    </p:spTree>
    <p:custDataLst>
      <p:tags r:id="rId1"/>
    </p:custDataLst>
    <p:extLst>
      <p:ext uri="{BB962C8B-B14F-4D97-AF65-F5344CB8AC3E}">
        <p14:creationId xmlns:p14="http://schemas.microsoft.com/office/powerpoint/2010/main" val="348372089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p:cNvGraphicFramePr>
          <p:nvPr>
            <p:custDataLst>
              <p:tags r:id="rId2"/>
            </p:custDataLst>
            <p:extLst>
              <p:ext uri="{D42A27DB-BD31-4B8C-83A1-F6EECF244321}">
                <p14:modId xmlns:p14="http://schemas.microsoft.com/office/powerpoint/2010/main" val="2766515695"/>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86411" name="think-cell Slide" r:id="rId5" imgW="360" imgH="360" progId="">
                  <p:embed/>
                </p:oleObj>
              </mc:Choice>
              <mc:Fallback>
                <p:oleObj name="think-cell Slide" r:id="rId5" imgW="360" imgH="360" progId="">
                  <p:embed/>
                  <p:pic>
                    <p:nvPicPr>
                      <p:cNvPr id="0" name="Picture 4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sz="2400" dirty="0" smtClean="0"/>
              <a:t>Backbones Typically Have Multiple Funding Streams</a:t>
            </a:r>
            <a:endParaRPr lang="en-US" sz="2400" dirty="0"/>
          </a:p>
        </p:txBody>
      </p:sp>
      <p:sp>
        <p:nvSpPr>
          <p:cNvPr id="3" name="TextBox 2"/>
          <p:cNvSpPr txBox="1"/>
          <p:nvPr/>
        </p:nvSpPr>
        <p:spPr>
          <a:xfrm>
            <a:off x="0" y="1780894"/>
            <a:ext cx="3124200" cy="4401205"/>
          </a:xfrm>
          <a:prstGeom prst="rect">
            <a:avLst/>
          </a:prstGeom>
          <a:noFill/>
        </p:spPr>
        <p:txBody>
          <a:bodyPr wrap="square" rtlCol="0">
            <a:spAutoFit/>
          </a:bodyPr>
          <a:lstStyle/>
          <a:p>
            <a:pPr algn="r">
              <a:lnSpc>
                <a:spcPct val="200000"/>
              </a:lnSpc>
            </a:pPr>
            <a:r>
              <a:rPr lang="en-US" sz="2000" b="1" dirty="0" smtClean="0">
                <a:latin typeface="+mj-lt"/>
              </a:rPr>
              <a:t>Private foundations</a:t>
            </a:r>
          </a:p>
          <a:p>
            <a:pPr algn="r">
              <a:lnSpc>
                <a:spcPct val="200000"/>
              </a:lnSpc>
            </a:pPr>
            <a:r>
              <a:rPr lang="en-US" sz="2000" b="1" dirty="0" smtClean="0">
                <a:latin typeface="+mj-lt"/>
              </a:rPr>
              <a:t>Community foundations</a:t>
            </a:r>
          </a:p>
          <a:p>
            <a:pPr algn="r">
              <a:lnSpc>
                <a:spcPct val="200000"/>
              </a:lnSpc>
            </a:pPr>
            <a:r>
              <a:rPr lang="en-US" sz="2000" b="1" dirty="0" smtClean="0">
                <a:latin typeface="+mj-lt"/>
              </a:rPr>
              <a:t>United Ways</a:t>
            </a:r>
          </a:p>
          <a:p>
            <a:pPr algn="r">
              <a:lnSpc>
                <a:spcPct val="200000"/>
              </a:lnSpc>
            </a:pPr>
            <a:r>
              <a:rPr lang="en-US" sz="2000" b="1" dirty="0" smtClean="0">
                <a:latin typeface="+mj-lt"/>
              </a:rPr>
              <a:t>Corporate foundations</a:t>
            </a:r>
          </a:p>
          <a:p>
            <a:pPr algn="r">
              <a:lnSpc>
                <a:spcPct val="200000"/>
              </a:lnSpc>
            </a:pPr>
            <a:r>
              <a:rPr lang="en-US" sz="2000" b="1" dirty="0" smtClean="0">
                <a:latin typeface="+mj-lt"/>
              </a:rPr>
              <a:t>Local businesses</a:t>
            </a:r>
          </a:p>
          <a:p>
            <a:pPr algn="r">
              <a:lnSpc>
                <a:spcPct val="200000"/>
              </a:lnSpc>
            </a:pPr>
            <a:r>
              <a:rPr lang="en-US" sz="2000" b="1" dirty="0" smtClean="0">
                <a:latin typeface="+mj-lt"/>
              </a:rPr>
              <a:t>Individual donors</a:t>
            </a:r>
          </a:p>
          <a:p>
            <a:pPr algn="r">
              <a:lnSpc>
                <a:spcPct val="200000"/>
              </a:lnSpc>
            </a:pPr>
            <a:r>
              <a:rPr lang="en-US" sz="2000" b="1" dirty="0" smtClean="0">
                <a:latin typeface="+mj-lt"/>
              </a:rPr>
              <a:t>Government funding </a:t>
            </a:r>
            <a:endParaRPr lang="en-US" sz="2000" b="1" dirty="0">
              <a:latin typeface="+mj-lt"/>
            </a:endParaRPr>
          </a:p>
        </p:txBody>
      </p:sp>
      <p:grpSp>
        <p:nvGrpSpPr>
          <p:cNvPr id="39" name="Group 38"/>
          <p:cNvGrpSpPr/>
          <p:nvPr/>
        </p:nvGrpSpPr>
        <p:grpSpPr>
          <a:xfrm>
            <a:off x="3352800" y="2286000"/>
            <a:ext cx="3276600" cy="3581400"/>
            <a:chOff x="3657600" y="2286000"/>
            <a:chExt cx="2209800" cy="3581400"/>
          </a:xfrm>
        </p:grpSpPr>
        <p:cxnSp>
          <p:nvCxnSpPr>
            <p:cNvPr id="9" name="Curved Connector 8"/>
            <p:cNvCxnSpPr/>
            <p:nvPr/>
          </p:nvCxnSpPr>
          <p:spPr>
            <a:xfrm>
              <a:off x="3657600" y="2286000"/>
              <a:ext cx="2209800" cy="15240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urved Connector 10"/>
            <p:cNvCxnSpPr/>
            <p:nvPr/>
          </p:nvCxnSpPr>
          <p:spPr>
            <a:xfrm>
              <a:off x="3657600" y="2857500"/>
              <a:ext cx="2209800" cy="9525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a:off x="3657600" y="3429000"/>
              <a:ext cx="2209800" cy="3810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urved Connector 18"/>
            <p:cNvCxnSpPr/>
            <p:nvPr/>
          </p:nvCxnSpPr>
          <p:spPr>
            <a:xfrm flipV="1">
              <a:off x="3657600" y="3810000"/>
              <a:ext cx="2209800" cy="8382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flipV="1">
              <a:off x="3657600" y="3810000"/>
              <a:ext cx="2209800" cy="14478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urved Connector 22"/>
            <p:cNvCxnSpPr/>
            <p:nvPr/>
          </p:nvCxnSpPr>
          <p:spPr>
            <a:xfrm flipV="1">
              <a:off x="3657600" y="3810000"/>
              <a:ext cx="2209800" cy="20574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urved Connector 27"/>
            <p:cNvCxnSpPr/>
            <p:nvPr/>
          </p:nvCxnSpPr>
          <p:spPr>
            <a:xfrm flipV="1">
              <a:off x="3657600" y="3810000"/>
              <a:ext cx="2209800" cy="228600"/>
            </a:xfrm>
            <a:prstGeom prst="curvedConnector3">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pic>
        <p:nvPicPr>
          <p:cNvPr id="18440" name="Picture 8" descr="http://colouringbook.org/SVG/2011/COLOURINGBOOK.ORG/chovynz_money_bag_icon_black_white_line_art_scalable_vector_graphics_svg_inkscape_adobe_illustrator_clip_art_clipart_coloring_book_colouring-1969px.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52066" y="2500729"/>
            <a:ext cx="2225251" cy="2618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24525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55725906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2762" name="think-cell Slide" r:id="rId4" imgW="360" imgH="360" progId="">
                  <p:embed/>
                </p:oleObj>
              </mc:Choice>
              <mc:Fallback>
                <p:oleObj name="think-cell Slide" r:id="rId4" imgW="360" imgH="360" progId="">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Oval 10"/>
          <p:cNvSpPr/>
          <p:nvPr/>
        </p:nvSpPr>
        <p:spPr>
          <a:xfrm>
            <a:off x="417792" y="1643594"/>
            <a:ext cx="3125404" cy="312316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 tIns="0" rIns="9144" bIns="45720" numCol="1" spcCol="0" rtlCol="0" fromWordArt="0" anchor="t" anchorCtr="0" forceAA="0" compatLnSpc="1">
            <a:prstTxWarp prst="textNoShape">
              <a:avLst/>
            </a:prstTxWarp>
            <a:noAutofit/>
          </a:bodyPr>
          <a:lstStyle/>
          <a:p>
            <a:pPr algn="ctr" defTabSz="457200">
              <a:spcBef>
                <a:spcPts val="0"/>
              </a:spcBef>
              <a:spcAft>
                <a:spcPts val="0"/>
              </a:spcAft>
            </a:pPr>
            <a:r>
              <a:rPr lang="en-US" sz="1000" dirty="0">
                <a:solidFill>
                  <a:srgbClr val="C1C6C8"/>
                </a:solidFill>
                <a:ea typeface="Calibri"/>
                <a:cs typeface="Times New Roman"/>
              </a:rPr>
              <a:t/>
            </a:r>
            <a:br>
              <a:rPr lang="en-US" sz="1000" dirty="0">
                <a:solidFill>
                  <a:srgbClr val="C1C6C8"/>
                </a:solidFill>
                <a:ea typeface="Calibri"/>
                <a:cs typeface="Times New Roman"/>
              </a:rPr>
            </a:br>
            <a:endParaRPr lang="en-US" sz="1100" dirty="0">
              <a:solidFill>
                <a:srgbClr val="C1C6C8"/>
              </a:solidFill>
              <a:ea typeface="Calibri"/>
              <a:cs typeface="Times New Roman"/>
            </a:endParaRPr>
          </a:p>
        </p:txBody>
      </p:sp>
      <p:sp>
        <p:nvSpPr>
          <p:cNvPr id="12" name="Oval 11"/>
          <p:cNvSpPr/>
          <p:nvPr/>
        </p:nvSpPr>
        <p:spPr>
          <a:xfrm>
            <a:off x="1157534" y="2965158"/>
            <a:ext cx="1645920" cy="1645920"/>
          </a:xfrm>
          <a:prstGeom prst="ellipse">
            <a:avLst/>
          </a:prstGeom>
          <a:solidFill>
            <a:schemeClr val="bg2">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defTabSz="457200">
              <a:spcBef>
                <a:spcPts val="0"/>
              </a:spcBef>
              <a:spcAft>
                <a:spcPts val="0"/>
              </a:spcAft>
            </a:pPr>
            <a:endParaRPr lang="en-US" sz="1100" dirty="0">
              <a:solidFill>
                <a:schemeClr val="bg1">
                  <a:lumMod val="20000"/>
                  <a:lumOff val="80000"/>
                </a:schemeClr>
              </a:solidFill>
              <a:ea typeface="Calibri"/>
              <a:cs typeface="Times New Roman"/>
            </a:endParaRPr>
          </a:p>
        </p:txBody>
      </p:sp>
      <p:sp>
        <p:nvSpPr>
          <p:cNvPr id="13" name="TextBox 12"/>
          <p:cNvSpPr txBox="1"/>
          <p:nvPr/>
        </p:nvSpPr>
        <p:spPr>
          <a:xfrm>
            <a:off x="1248974" y="1794614"/>
            <a:ext cx="1463040" cy="369332"/>
          </a:xfrm>
          <a:prstGeom prst="rect">
            <a:avLst/>
          </a:prstGeom>
          <a:noFill/>
        </p:spPr>
        <p:txBody>
          <a:bodyPr wrap="square" rtlCol="0">
            <a:spAutoFit/>
          </a:bodyPr>
          <a:lstStyle/>
          <a:p>
            <a:pPr algn="ctr" defTabSz="457200"/>
            <a:r>
              <a:rPr lang="en-US" b="1" dirty="0" smtClean="0">
                <a:solidFill>
                  <a:srgbClr val="FFFFFF"/>
                </a:solidFill>
                <a:latin typeface="Arial"/>
              </a:rPr>
              <a:t>Evaluation</a:t>
            </a:r>
          </a:p>
        </p:txBody>
      </p:sp>
      <p:sp>
        <p:nvSpPr>
          <p:cNvPr id="14" name="Title 1"/>
          <p:cNvSpPr txBox="1">
            <a:spLocks/>
          </p:cNvSpPr>
          <p:nvPr/>
        </p:nvSpPr>
        <p:spPr bwMode="auto">
          <a:xfrm>
            <a:off x="235347" y="5591103"/>
            <a:ext cx="8673306" cy="790575"/>
          </a:xfrm>
          <a:prstGeom prst="rect">
            <a:avLst/>
          </a:prstGeom>
          <a:noFill/>
          <a:ln>
            <a:noFill/>
          </a:ln>
          <a:extLst/>
        </p:spPr>
        <p:txBody>
          <a:bodyPr vert="horz" wrap="square" lIns="91440" tIns="0" rIns="91440" bIns="0" numCol="1" anchor="ctr" anchorCtr="0" compatLnSpc="1">
            <a:prstTxWarp prst="textNoShape">
              <a:avLst/>
            </a:prstTxWarp>
          </a:bodyPr>
          <a:lstStyle>
            <a:lvl1pPr algn="ctr" rtl="0" fontAlgn="base">
              <a:spcBef>
                <a:spcPct val="0"/>
              </a:spcBef>
              <a:spcAft>
                <a:spcPct val="0"/>
              </a:spcAft>
              <a:defRPr sz="2000" b="1" kern="1200">
                <a:solidFill>
                  <a:schemeClr val="tx1"/>
                </a:solidFill>
                <a:latin typeface="+mj-lt"/>
                <a:ea typeface="+mj-ea"/>
                <a:cs typeface="Arial" pitchFamily="34" charset="0"/>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defTabSz="457200"/>
            <a:r>
              <a:rPr lang="en-US" sz="1800" i="1" dirty="0" smtClean="0">
                <a:solidFill>
                  <a:schemeClr val="accent2"/>
                </a:solidFill>
              </a:rPr>
              <a:t>SMS can be both an </a:t>
            </a:r>
            <a:r>
              <a:rPr lang="en-US" sz="1800" u="sng" dirty="0" smtClean="0">
                <a:solidFill>
                  <a:schemeClr val="accent2"/>
                </a:solidFill>
              </a:rPr>
              <a:t>input</a:t>
            </a:r>
            <a:r>
              <a:rPr lang="en-US" sz="1800" dirty="0" smtClean="0">
                <a:solidFill>
                  <a:schemeClr val="accent2"/>
                </a:solidFill>
              </a:rPr>
              <a:t> </a:t>
            </a:r>
            <a:r>
              <a:rPr lang="en-US" sz="1800" i="1" dirty="0" smtClean="0">
                <a:solidFill>
                  <a:schemeClr val="accent2"/>
                </a:solidFill>
              </a:rPr>
              <a:t>to evaluation (by providing data and/or shaping evaluation questions) and an </a:t>
            </a:r>
            <a:r>
              <a:rPr lang="en-US" sz="1800" u="sng" dirty="0" smtClean="0">
                <a:solidFill>
                  <a:schemeClr val="accent2"/>
                </a:solidFill>
              </a:rPr>
              <a:t>object </a:t>
            </a:r>
            <a:r>
              <a:rPr lang="en-US" sz="1800" i="1" dirty="0" smtClean="0">
                <a:solidFill>
                  <a:schemeClr val="accent2"/>
                </a:solidFill>
              </a:rPr>
              <a:t>of evaluation</a:t>
            </a:r>
            <a:endParaRPr lang="en-US" sz="1800" i="1" dirty="0">
              <a:solidFill>
                <a:schemeClr val="accent2"/>
              </a:solidFill>
            </a:endParaRPr>
          </a:p>
        </p:txBody>
      </p:sp>
      <p:sp>
        <p:nvSpPr>
          <p:cNvPr id="15" name="TextBox 14"/>
          <p:cNvSpPr txBox="1"/>
          <p:nvPr/>
        </p:nvSpPr>
        <p:spPr>
          <a:xfrm>
            <a:off x="1203254" y="3318862"/>
            <a:ext cx="1554480" cy="1077218"/>
          </a:xfrm>
          <a:prstGeom prst="rect">
            <a:avLst/>
          </a:prstGeom>
          <a:noFill/>
        </p:spPr>
        <p:txBody>
          <a:bodyPr wrap="square" rtlCol="0">
            <a:spAutoFit/>
          </a:bodyPr>
          <a:lstStyle/>
          <a:p>
            <a:pPr algn="ctr" defTabSz="457200"/>
            <a:r>
              <a:rPr lang="en-US" sz="1600" b="1" dirty="0" smtClean="0">
                <a:solidFill>
                  <a:srgbClr val="253746"/>
                </a:solidFill>
                <a:latin typeface="Arial"/>
              </a:rPr>
              <a:t>Shared Measurement</a:t>
            </a:r>
          </a:p>
          <a:p>
            <a:pPr algn="ctr" defTabSz="457200"/>
            <a:r>
              <a:rPr lang="en-US" sz="1600" b="1" dirty="0" smtClean="0">
                <a:solidFill>
                  <a:srgbClr val="253746"/>
                </a:solidFill>
                <a:latin typeface="Arial"/>
              </a:rPr>
              <a:t>Systems</a:t>
            </a:r>
            <a:br>
              <a:rPr lang="en-US" sz="1600" b="1" dirty="0" smtClean="0">
                <a:solidFill>
                  <a:srgbClr val="253746"/>
                </a:solidFill>
                <a:latin typeface="Arial"/>
              </a:rPr>
            </a:br>
            <a:r>
              <a:rPr lang="en-US" sz="1600" b="1" dirty="0" smtClean="0">
                <a:solidFill>
                  <a:srgbClr val="253746"/>
                </a:solidFill>
                <a:latin typeface="Arial"/>
              </a:rPr>
              <a:t>(SMS)</a:t>
            </a:r>
          </a:p>
        </p:txBody>
      </p:sp>
      <p:sp>
        <p:nvSpPr>
          <p:cNvPr id="16" name="TextBox 15"/>
          <p:cNvSpPr txBox="1"/>
          <p:nvPr/>
        </p:nvSpPr>
        <p:spPr>
          <a:xfrm>
            <a:off x="4267200" y="3566428"/>
            <a:ext cx="4343400" cy="1200329"/>
          </a:xfrm>
          <a:prstGeom prst="rect">
            <a:avLst/>
          </a:prstGeom>
          <a:noFill/>
        </p:spPr>
        <p:txBody>
          <a:bodyPr wrap="square" lIns="0" rIns="9144" rtlCol="0">
            <a:spAutoFit/>
          </a:bodyPr>
          <a:lstStyle/>
          <a:p>
            <a:pPr defTabSz="457200"/>
            <a:r>
              <a:rPr lang="en-US" b="1" i="1" dirty="0" smtClean="0">
                <a:solidFill>
                  <a:schemeClr val="bg2"/>
                </a:solidFill>
                <a:latin typeface="Arial"/>
              </a:rPr>
              <a:t>Shared </a:t>
            </a:r>
            <a:r>
              <a:rPr lang="en-US" b="1" i="1" dirty="0">
                <a:solidFill>
                  <a:schemeClr val="bg2"/>
                </a:solidFill>
                <a:latin typeface="Arial"/>
              </a:rPr>
              <a:t>measurement systems </a:t>
            </a:r>
            <a:r>
              <a:rPr lang="en-US" b="1" i="1" dirty="0" smtClean="0">
                <a:solidFill>
                  <a:schemeClr val="bg2"/>
                </a:solidFill>
                <a:latin typeface="Arial"/>
              </a:rPr>
              <a:t>(SMS)</a:t>
            </a:r>
            <a:r>
              <a:rPr lang="en-US" b="1" dirty="0" smtClean="0">
                <a:solidFill>
                  <a:schemeClr val="bg2"/>
                </a:solidFill>
                <a:latin typeface="Arial"/>
              </a:rPr>
              <a:t> </a:t>
            </a:r>
            <a:r>
              <a:rPr lang="en-US" dirty="0" smtClean="0">
                <a:solidFill>
                  <a:schemeClr val="bg1">
                    <a:lumMod val="50000"/>
                  </a:schemeClr>
                </a:solidFill>
                <a:latin typeface="Arial"/>
              </a:rPr>
              <a:t>use a </a:t>
            </a:r>
            <a:r>
              <a:rPr lang="en-US" dirty="0">
                <a:solidFill>
                  <a:schemeClr val="bg1">
                    <a:lumMod val="50000"/>
                  </a:schemeClr>
                </a:solidFill>
                <a:latin typeface="Arial"/>
              </a:rPr>
              <a:t>common set of </a:t>
            </a:r>
            <a:r>
              <a:rPr lang="en-US" dirty="0" smtClean="0">
                <a:solidFill>
                  <a:schemeClr val="bg1">
                    <a:lumMod val="50000"/>
                  </a:schemeClr>
                </a:solidFill>
                <a:latin typeface="Arial"/>
              </a:rPr>
              <a:t>indicators to monitor </a:t>
            </a:r>
            <a:r>
              <a:rPr lang="en-US" dirty="0">
                <a:solidFill>
                  <a:schemeClr val="bg1">
                    <a:lumMod val="50000"/>
                  </a:schemeClr>
                </a:solidFill>
                <a:latin typeface="Arial"/>
              </a:rPr>
              <a:t>an initiative’s performance and track its progress toward </a:t>
            </a:r>
            <a:r>
              <a:rPr lang="en-US" dirty="0" smtClean="0">
                <a:solidFill>
                  <a:schemeClr val="bg1">
                    <a:lumMod val="50000"/>
                  </a:schemeClr>
                </a:solidFill>
                <a:latin typeface="Arial"/>
              </a:rPr>
              <a:t>goals</a:t>
            </a:r>
          </a:p>
        </p:txBody>
      </p:sp>
      <p:cxnSp>
        <p:nvCxnSpPr>
          <p:cNvPr id="17" name="Straight Connector 16"/>
          <p:cNvCxnSpPr/>
          <p:nvPr/>
        </p:nvCxnSpPr>
        <p:spPr>
          <a:xfrm>
            <a:off x="2712014" y="3684896"/>
            <a:ext cx="1428830" cy="355455"/>
          </a:xfrm>
          <a:prstGeom prst="line">
            <a:avLst/>
          </a:prstGeom>
          <a:ln w="38100">
            <a:solidFill>
              <a:schemeClr val="accent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67200" y="1643594"/>
            <a:ext cx="4343400" cy="1477328"/>
          </a:xfrm>
          <a:prstGeom prst="rect">
            <a:avLst/>
          </a:prstGeom>
          <a:noFill/>
        </p:spPr>
        <p:txBody>
          <a:bodyPr wrap="square" lIns="0" rIns="9144" rtlCol="0">
            <a:spAutoFit/>
          </a:bodyPr>
          <a:lstStyle/>
          <a:p>
            <a:pPr defTabSz="457200"/>
            <a:r>
              <a:rPr lang="en-US" b="1" i="1" dirty="0" smtClean="0">
                <a:solidFill>
                  <a:schemeClr val="bg2"/>
                </a:solidFill>
                <a:latin typeface="Arial"/>
              </a:rPr>
              <a:t>Evaluation </a:t>
            </a:r>
            <a:r>
              <a:rPr lang="en-US" dirty="0" smtClean="0">
                <a:solidFill>
                  <a:schemeClr val="bg1">
                    <a:lumMod val="50000"/>
                  </a:schemeClr>
                </a:solidFill>
                <a:latin typeface="Arial"/>
              </a:rPr>
              <a:t>refers to a range of activities that involve the </a:t>
            </a:r>
            <a:r>
              <a:rPr lang="en-US" dirty="0">
                <a:solidFill>
                  <a:schemeClr val="bg1">
                    <a:lumMod val="50000"/>
                  </a:schemeClr>
                </a:solidFill>
                <a:latin typeface="Arial"/>
              </a:rPr>
              <a:t>planned, purposeful, and systematic collection of information about the </a:t>
            </a:r>
            <a:r>
              <a:rPr lang="en-US" dirty="0" smtClean="0">
                <a:solidFill>
                  <a:schemeClr val="bg1">
                    <a:lumMod val="50000"/>
                  </a:schemeClr>
                </a:solidFill>
                <a:latin typeface="Arial"/>
              </a:rPr>
              <a:t>activities, characteristics</a:t>
            </a:r>
            <a:r>
              <a:rPr lang="en-US" dirty="0">
                <a:solidFill>
                  <a:schemeClr val="bg1">
                    <a:lumMod val="50000"/>
                  </a:schemeClr>
                </a:solidFill>
                <a:latin typeface="Arial"/>
              </a:rPr>
              <a:t>, and outcomes of a CI </a:t>
            </a:r>
            <a:r>
              <a:rPr lang="en-US" dirty="0" smtClean="0">
                <a:solidFill>
                  <a:schemeClr val="bg1">
                    <a:lumMod val="50000"/>
                  </a:schemeClr>
                </a:solidFill>
                <a:latin typeface="Arial"/>
              </a:rPr>
              <a:t>initiative</a:t>
            </a:r>
          </a:p>
        </p:txBody>
      </p:sp>
      <p:cxnSp>
        <p:nvCxnSpPr>
          <p:cNvPr id="19" name="Straight Connector 18"/>
          <p:cNvCxnSpPr/>
          <p:nvPr/>
        </p:nvCxnSpPr>
        <p:spPr>
          <a:xfrm flipV="1">
            <a:off x="3135004" y="2109120"/>
            <a:ext cx="1005840" cy="457200"/>
          </a:xfrm>
          <a:prstGeom prst="line">
            <a:avLst/>
          </a:prstGeom>
          <a:ln w="38100">
            <a:solidFill>
              <a:schemeClr val="accent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94494" y="457200"/>
            <a:ext cx="8355012" cy="659534"/>
          </a:xfrm>
        </p:spPr>
        <p:txBody>
          <a:bodyPr/>
          <a:lstStyle/>
          <a:p>
            <a:r>
              <a:rPr lang="en-US" dirty="0"/>
              <a:t>Collective Impact Efforts Should Use Both Shared Measurement and Evaluation to Understand Their Effectiveness and </a:t>
            </a:r>
            <a:r>
              <a:rPr lang="en-US" dirty="0" smtClean="0"/>
              <a:t>Impact</a:t>
            </a:r>
            <a:endParaRPr lang="en-US" dirty="0"/>
          </a:p>
        </p:txBody>
      </p:sp>
    </p:spTree>
    <p:extLst>
      <p:ext uri="{BB962C8B-B14F-4D97-AF65-F5344CB8AC3E}">
        <p14:creationId xmlns:p14="http://schemas.microsoft.com/office/powerpoint/2010/main" val="36467405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526689"/>
            <a:ext cx="9144000" cy="659534"/>
          </a:xfrm>
        </p:spPr>
        <p:txBody>
          <a:bodyPr/>
          <a:lstStyle/>
          <a:p>
            <a:r>
              <a:rPr lang="en-US" sz="2400" dirty="0" smtClean="0"/>
              <a:t>By Investing in CI, Funders Have an Opportunity to Amplify Impact, Leverage Funding, and Drive Alignment</a:t>
            </a:r>
            <a:endParaRPr lang="en-US" sz="2400" dirty="0"/>
          </a:p>
        </p:txBody>
      </p:sp>
      <p:sp>
        <p:nvSpPr>
          <p:cNvPr id="10" name="Rounded Rectangle 9"/>
          <p:cNvSpPr/>
          <p:nvPr/>
        </p:nvSpPr>
        <p:spPr>
          <a:xfrm>
            <a:off x="228600" y="1581357"/>
            <a:ext cx="2743200" cy="762000"/>
          </a:xfrm>
          <a:prstGeom prst="roundRect">
            <a:avLst/>
          </a:prstGeom>
          <a:solidFill>
            <a:schemeClr val="bg2">
              <a:lumMod val="20000"/>
              <a:lumOff val="8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2">
                    <a:lumMod val="50000"/>
                  </a:schemeClr>
                </a:solidFill>
              </a:rPr>
              <a:t>Amplify Impact</a:t>
            </a:r>
            <a:endParaRPr lang="en-US" sz="1600" b="1" dirty="0">
              <a:solidFill>
                <a:schemeClr val="bg2">
                  <a:lumMod val="50000"/>
                </a:schemeClr>
              </a:solidFill>
            </a:endParaRPr>
          </a:p>
        </p:txBody>
      </p:sp>
      <p:sp>
        <p:nvSpPr>
          <p:cNvPr id="11" name="Rounded Rectangle 10"/>
          <p:cNvSpPr/>
          <p:nvPr/>
        </p:nvSpPr>
        <p:spPr>
          <a:xfrm>
            <a:off x="3196590" y="1581357"/>
            <a:ext cx="2743200" cy="7620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2">
                    <a:lumMod val="50000"/>
                  </a:schemeClr>
                </a:solidFill>
              </a:rPr>
              <a:t>Increase Efficiency of Resources</a:t>
            </a:r>
            <a:endParaRPr lang="en-US" sz="1600" b="1" dirty="0">
              <a:solidFill>
                <a:schemeClr val="tx2">
                  <a:lumMod val="50000"/>
                </a:schemeClr>
              </a:solidFill>
            </a:endParaRPr>
          </a:p>
        </p:txBody>
      </p:sp>
      <p:sp>
        <p:nvSpPr>
          <p:cNvPr id="12" name="Rounded Rectangle 11"/>
          <p:cNvSpPr/>
          <p:nvPr/>
        </p:nvSpPr>
        <p:spPr>
          <a:xfrm>
            <a:off x="6172200" y="1581357"/>
            <a:ext cx="2743200" cy="762000"/>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accent4">
                    <a:lumMod val="50000"/>
                  </a:schemeClr>
                </a:solidFill>
              </a:rPr>
              <a:t>Drive Alignment</a:t>
            </a:r>
            <a:endParaRPr lang="en-US" sz="1600" b="1" dirty="0">
              <a:solidFill>
                <a:schemeClr val="accent4">
                  <a:lumMod val="50000"/>
                </a:schemeClr>
              </a:solidFill>
            </a:endParaRPr>
          </a:p>
        </p:txBody>
      </p:sp>
      <p:sp>
        <p:nvSpPr>
          <p:cNvPr id="13" name="Rounded Rectangle 12"/>
          <p:cNvSpPr/>
          <p:nvPr/>
        </p:nvSpPr>
        <p:spPr>
          <a:xfrm>
            <a:off x="228600" y="2419558"/>
            <a:ext cx="2743200" cy="3881438"/>
          </a:xfrm>
          <a:prstGeom prst="roundRect">
            <a:avLst>
              <a:gd name="adj" fmla="val 11828"/>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a:off x="3196590" y="2419558"/>
            <a:ext cx="2743200" cy="3881438"/>
          </a:xfrm>
          <a:prstGeom prst="roundRect">
            <a:avLst>
              <a:gd name="adj" fmla="val 11022"/>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a:off x="6172200" y="2419558"/>
            <a:ext cx="2743200" cy="3881438"/>
          </a:xfrm>
          <a:prstGeom prst="roundRect">
            <a:avLst>
              <a:gd name="adj" fmla="val 11022"/>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228600" y="2453789"/>
            <a:ext cx="2743200" cy="3847207"/>
          </a:xfrm>
          <a:prstGeom prst="rect">
            <a:avLst/>
          </a:prstGeom>
        </p:spPr>
        <p:txBody>
          <a:bodyPr wrap="square">
            <a:spAutoFit/>
          </a:bodyPr>
          <a:lstStyle/>
          <a:p>
            <a:pPr marL="285750" lvl="1" indent="-285750" eaLnBrk="0" hangingPunct="0">
              <a:spcBef>
                <a:spcPts val="600"/>
              </a:spcBef>
              <a:spcAft>
                <a:spcPts val="600"/>
              </a:spcAft>
              <a:buFont typeface="Wingdings" pitchFamily="2" charset="2"/>
              <a:buChar char="ü"/>
            </a:pPr>
            <a:r>
              <a:rPr lang="en-US" sz="1600" dirty="0" smtClean="0">
                <a:solidFill>
                  <a:srgbClr val="000000"/>
                </a:solidFill>
                <a:latin typeface="Arial"/>
                <a:cs typeface="+mn-cs"/>
              </a:rPr>
              <a:t>Involves multiple </a:t>
            </a:r>
            <a:r>
              <a:rPr lang="en-US" sz="1600" dirty="0">
                <a:solidFill>
                  <a:srgbClr val="000000"/>
                </a:solidFill>
                <a:latin typeface="Arial"/>
                <a:cs typeface="+mn-cs"/>
              </a:rPr>
              <a:t>partners </a:t>
            </a:r>
            <a:r>
              <a:rPr lang="en-US" sz="1600" dirty="0" smtClean="0">
                <a:solidFill>
                  <a:srgbClr val="000000"/>
                </a:solidFill>
                <a:latin typeface="Arial"/>
                <a:cs typeface="+mn-cs"/>
              </a:rPr>
              <a:t>working towards </a:t>
            </a:r>
            <a:r>
              <a:rPr lang="en-US" sz="1600" b="1" dirty="0">
                <a:solidFill>
                  <a:srgbClr val="000000"/>
                </a:solidFill>
                <a:latin typeface="Arial"/>
                <a:cs typeface="+mn-cs"/>
              </a:rPr>
              <a:t>long term</a:t>
            </a:r>
            <a:r>
              <a:rPr lang="en-US" sz="1600" dirty="0">
                <a:solidFill>
                  <a:srgbClr val="000000"/>
                </a:solidFill>
                <a:latin typeface="Arial"/>
                <a:cs typeface="+mn-cs"/>
              </a:rPr>
              <a:t>, </a:t>
            </a:r>
            <a:r>
              <a:rPr lang="en-US" sz="1600" b="1" dirty="0">
                <a:solidFill>
                  <a:srgbClr val="000000"/>
                </a:solidFill>
                <a:latin typeface="Arial"/>
                <a:cs typeface="+mn-cs"/>
              </a:rPr>
              <a:t>systemic </a:t>
            </a:r>
            <a:r>
              <a:rPr lang="en-US" sz="1600" b="1" dirty="0" smtClean="0">
                <a:solidFill>
                  <a:srgbClr val="000000"/>
                </a:solidFill>
                <a:latin typeface="Arial"/>
                <a:cs typeface="+mn-cs"/>
              </a:rPr>
              <a:t>change</a:t>
            </a:r>
          </a:p>
          <a:p>
            <a:pPr marL="285750" lvl="1" indent="-285750" eaLnBrk="0" hangingPunct="0">
              <a:spcBef>
                <a:spcPts val="600"/>
              </a:spcBef>
              <a:spcAft>
                <a:spcPts val="600"/>
              </a:spcAft>
              <a:buFont typeface="Wingdings" pitchFamily="2" charset="2"/>
              <a:buChar char="ü"/>
            </a:pPr>
            <a:r>
              <a:rPr lang="en-US" sz="1600" dirty="0">
                <a:solidFill>
                  <a:srgbClr val="000000"/>
                </a:solidFill>
                <a:latin typeface="Arial"/>
                <a:cs typeface="+mn-cs"/>
              </a:rPr>
              <a:t>Offers a </a:t>
            </a:r>
            <a:r>
              <a:rPr lang="en-US" sz="1600" b="1" dirty="0">
                <a:solidFill>
                  <a:srgbClr val="000000"/>
                </a:solidFill>
                <a:latin typeface="Arial"/>
                <a:cs typeface="+mn-cs"/>
              </a:rPr>
              <a:t>holistic approach </a:t>
            </a:r>
            <a:r>
              <a:rPr lang="en-US" sz="1600" dirty="0">
                <a:solidFill>
                  <a:srgbClr val="000000"/>
                </a:solidFill>
                <a:latin typeface="Arial"/>
                <a:cs typeface="+mn-cs"/>
              </a:rPr>
              <a:t>by </a:t>
            </a:r>
            <a:r>
              <a:rPr lang="en-US" sz="1600" dirty="0" smtClean="0">
                <a:latin typeface="Arial"/>
                <a:cs typeface="+mn-cs"/>
              </a:rPr>
              <a:t>channeling </a:t>
            </a:r>
            <a:r>
              <a:rPr lang="en-US" sz="1600" dirty="0" smtClean="0">
                <a:solidFill>
                  <a:srgbClr val="000000"/>
                </a:solidFill>
                <a:latin typeface="Arial"/>
                <a:cs typeface="+mn-cs"/>
              </a:rPr>
              <a:t>the energy of various stakeholders towards solving a problem</a:t>
            </a:r>
          </a:p>
          <a:p>
            <a:pPr marL="285750" lvl="1" indent="-285750" eaLnBrk="0" hangingPunct="0">
              <a:spcBef>
                <a:spcPts val="600"/>
              </a:spcBef>
              <a:spcAft>
                <a:spcPts val="600"/>
              </a:spcAft>
              <a:buFont typeface="Wingdings" pitchFamily="2" charset="2"/>
              <a:buChar char="ü"/>
            </a:pPr>
            <a:r>
              <a:rPr lang="en-US" sz="1600" dirty="0" smtClean="0">
                <a:solidFill>
                  <a:srgbClr val="000000"/>
                </a:solidFill>
                <a:latin typeface="Arial"/>
                <a:cs typeface="+mn-cs"/>
              </a:rPr>
              <a:t>Provides opportunities </a:t>
            </a:r>
            <a:r>
              <a:rPr lang="en-US" sz="1600" dirty="0">
                <a:solidFill>
                  <a:srgbClr val="000000"/>
                </a:solidFill>
                <a:latin typeface="Arial"/>
                <a:cs typeface="+mn-cs"/>
              </a:rPr>
              <a:t>to </a:t>
            </a:r>
            <a:r>
              <a:rPr lang="en-US" sz="1600" b="1" dirty="0" smtClean="0">
                <a:solidFill>
                  <a:srgbClr val="000000"/>
                </a:solidFill>
                <a:latin typeface="Arial"/>
                <a:cs typeface="+mn-cs"/>
              </a:rPr>
              <a:t>influence </a:t>
            </a:r>
            <a:r>
              <a:rPr lang="en-US" sz="1600" b="1" dirty="0">
                <a:solidFill>
                  <a:srgbClr val="000000"/>
                </a:solidFill>
                <a:latin typeface="Arial"/>
                <a:cs typeface="+mn-cs"/>
              </a:rPr>
              <a:t>the system </a:t>
            </a:r>
            <a:r>
              <a:rPr lang="en-US" sz="1600" dirty="0" smtClean="0">
                <a:solidFill>
                  <a:srgbClr val="000000"/>
                </a:solidFill>
                <a:latin typeface="Arial"/>
                <a:cs typeface="+mn-cs"/>
              </a:rPr>
              <a:t>from within and outside by </a:t>
            </a:r>
            <a:r>
              <a:rPr lang="en-US" sz="1600" dirty="0">
                <a:solidFill>
                  <a:srgbClr val="000000"/>
                </a:solidFill>
                <a:latin typeface="Arial"/>
                <a:cs typeface="+mn-cs"/>
              </a:rPr>
              <a:t>coupling advocacy with </a:t>
            </a:r>
            <a:r>
              <a:rPr lang="en-US" sz="1600" dirty="0" smtClean="0">
                <a:solidFill>
                  <a:srgbClr val="000000"/>
                </a:solidFill>
                <a:latin typeface="Arial"/>
                <a:cs typeface="+mn-cs"/>
              </a:rPr>
              <a:t>action</a:t>
            </a:r>
            <a:endParaRPr lang="en-US" sz="1600" b="1" dirty="0">
              <a:solidFill>
                <a:srgbClr val="000000"/>
              </a:solidFill>
              <a:latin typeface="Arial"/>
              <a:cs typeface="+mn-cs"/>
            </a:endParaRPr>
          </a:p>
        </p:txBody>
      </p:sp>
      <p:sp>
        <p:nvSpPr>
          <p:cNvPr id="17" name="Rectangle 7"/>
          <p:cNvSpPr>
            <a:spLocks noChangeArrowheads="1"/>
          </p:cNvSpPr>
          <p:nvPr>
            <p:custDataLst>
              <p:tags r:id="rId2"/>
            </p:custDataLst>
          </p:nvPr>
        </p:nvSpPr>
        <p:spPr bwMode="auto">
          <a:xfrm>
            <a:off x="3244850" y="2453789"/>
            <a:ext cx="2646680" cy="2954655"/>
          </a:xfrm>
          <a:prstGeom prst="rect">
            <a:avLst/>
          </a:prstGeom>
          <a:noFill/>
          <a:ln w="9525">
            <a:noFill/>
            <a:miter lim="800000"/>
            <a:headEnd/>
            <a:tailEnd/>
          </a:ln>
        </p:spPr>
        <p:txBody>
          <a:bodyPr wrap="square">
            <a:spAutoFit/>
          </a:bodyPr>
          <a:lstStyle/>
          <a:p>
            <a:pPr marL="285750" lvl="1" indent="-285750" eaLnBrk="0" hangingPunct="0">
              <a:spcBef>
                <a:spcPts val="600"/>
              </a:spcBef>
              <a:spcAft>
                <a:spcPts val="0"/>
              </a:spcAft>
              <a:buFont typeface="Wingdings" pitchFamily="2" charset="2"/>
              <a:buChar char="ü"/>
            </a:pPr>
            <a:r>
              <a:rPr lang="en-US" sz="1600" dirty="0">
                <a:solidFill>
                  <a:srgbClr val="000000"/>
                </a:solidFill>
                <a:latin typeface="Arial"/>
              </a:rPr>
              <a:t>Allows </a:t>
            </a:r>
            <a:r>
              <a:rPr lang="en-US" sz="1600" b="1" dirty="0">
                <a:solidFill>
                  <a:srgbClr val="000000"/>
                </a:solidFill>
                <a:latin typeface="Arial"/>
              </a:rPr>
              <a:t>more efficient use of funding, </a:t>
            </a:r>
            <a:r>
              <a:rPr lang="en-US" sz="1600" dirty="0">
                <a:solidFill>
                  <a:srgbClr val="000000"/>
                </a:solidFill>
                <a:latin typeface="Arial"/>
              </a:rPr>
              <a:t>especially in times of scarce resources </a:t>
            </a:r>
          </a:p>
          <a:p>
            <a:pPr marL="285750" lvl="1" indent="-285750" eaLnBrk="0" hangingPunct="0">
              <a:spcBef>
                <a:spcPts val="600"/>
              </a:spcBef>
              <a:spcAft>
                <a:spcPts val="0"/>
              </a:spcAft>
              <a:buFont typeface="Wingdings" pitchFamily="2" charset="2"/>
              <a:buChar char="ü"/>
            </a:pPr>
            <a:r>
              <a:rPr lang="en-US" sz="1600" dirty="0" smtClean="0">
                <a:solidFill>
                  <a:srgbClr val="000000"/>
                </a:solidFill>
                <a:latin typeface="Arial"/>
                <a:cs typeface="+mn-cs"/>
              </a:rPr>
              <a:t>Enables </a:t>
            </a:r>
            <a:r>
              <a:rPr lang="en-US" sz="1600" b="1" dirty="0" smtClean="0">
                <a:solidFill>
                  <a:srgbClr val="000000"/>
                </a:solidFill>
                <a:latin typeface="Arial"/>
                <a:cs typeface="+mn-cs"/>
              </a:rPr>
              <a:t>leveraging of </a:t>
            </a:r>
            <a:r>
              <a:rPr lang="en-US" sz="1600" b="1" dirty="0">
                <a:solidFill>
                  <a:srgbClr val="000000"/>
                </a:solidFill>
                <a:latin typeface="Arial"/>
                <a:cs typeface="+mn-cs"/>
              </a:rPr>
              <a:t>public and private </a:t>
            </a:r>
            <a:r>
              <a:rPr lang="en-US" sz="1600" b="1" dirty="0" smtClean="0">
                <a:solidFill>
                  <a:srgbClr val="000000"/>
                </a:solidFill>
                <a:latin typeface="Arial"/>
                <a:cs typeface="+mn-cs"/>
              </a:rPr>
              <a:t>sources of funding</a:t>
            </a:r>
          </a:p>
          <a:p>
            <a:pPr marL="285750" lvl="1" indent="-285750" eaLnBrk="0" hangingPunct="0">
              <a:spcBef>
                <a:spcPts val="600"/>
              </a:spcBef>
              <a:spcAft>
                <a:spcPts val="0"/>
              </a:spcAft>
              <a:buFont typeface="Wingdings" pitchFamily="2" charset="2"/>
              <a:buChar char="ü"/>
            </a:pPr>
            <a:r>
              <a:rPr lang="en-US" sz="1600" dirty="0" smtClean="0">
                <a:solidFill>
                  <a:srgbClr val="000000"/>
                </a:solidFill>
                <a:latin typeface="Arial"/>
                <a:cs typeface="+mn-cs"/>
              </a:rPr>
              <a:t>Opens channels for organizations to access </a:t>
            </a:r>
            <a:r>
              <a:rPr lang="en-US" sz="1600" b="1" dirty="0" smtClean="0">
                <a:solidFill>
                  <a:srgbClr val="000000"/>
                </a:solidFill>
                <a:latin typeface="Arial"/>
                <a:cs typeface="+mn-cs"/>
              </a:rPr>
              <a:t>additional funding </a:t>
            </a:r>
            <a:r>
              <a:rPr lang="en-US" sz="1600" dirty="0" smtClean="0">
                <a:solidFill>
                  <a:srgbClr val="000000"/>
                </a:solidFill>
                <a:latin typeface="Arial"/>
                <a:cs typeface="+mn-cs"/>
              </a:rPr>
              <a:t>against an issue</a:t>
            </a:r>
            <a:endParaRPr lang="en-US" sz="1600" dirty="0">
              <a:solidFill>
                <a:srgbClr val="000000"/>
              </a:solidFill>
              <a:latin typeface="Arial"/>
              <a:cs typeface="+mn-cs"/>
            </a:endParaRPr>
          </a:p>
        </p:txBody>
      </p:sp>
      <p:sp>
        <p:nvSpPr>
          <p:cNvPr id="18" name="Rectangle 17"/>
          <p:cNvSpPr>
            <a:spLocks noChangeArrowheads="1"/>
          </p:cNvSpPr>
          <p:nvPr>
            <p:custDataLst>
              <p:tags r:id="rId3"/>
            </p:custDataLst>
          </p:nvPr>
        </p:nvSpPr>
        <p:spPr bwMode="auto">
          <a:xfrm>
            <a:off x="6172200" y="2438400"/>
            <a:ext cx="2743200" cy="3570208"/>
          </a:xfrm>
          <a:prstGeom prst="rect">
            <a:avLst/>
          </a:prstGeom>
          <a:noFill/>
          <a:ln w="9525">
            <a:noFill/>
            <a:miter lim="800000"/>
            <a:headEnd/>
            <a:tailEnd/>
          </a:ln>
        </p:spPr>
        <p:txBody>
          <a:bodyPr wrap="square">
            <a:spAutoFit/>
          </a:bodyPr>
          <a:lstStyle/>
          <a:p>
            <a:pPr marL="285750" lvl="1" indent="-285750" eaLnBrk="0" hangingPunct="0">
              <a:spcBef>
                <a:spcPts val="600"/>
              </a:spcBef>
              <a:spcAft>
                <a:spcPts val="600"/>
              </a:spcAft>
              <a:buFont typeface="Wingdings" pitchFamily="2" charset="2"/>
              <a:buChar char="ü"/>
            </a:pPr>
            <a:r>
              <a:rPr lang="en-US" sz="1600" b="1" dirty="0">
                <a:solidFill>
                  <a:srgbClr val="000000"/>
                </a:solidFill>
                <a:latin typeface="Arial"/>
                <a:cs typeface="+mn-cs"/>
              </a:rPr>
              <a:t>Reduces duplication </a:t>
            </a:r>
            <a:r>
              <a:rPr lang="en-US" sz="1600" dirty="0">
                <a:solidFill>
                  <a:srgbClr val="000000"/>
                </a:solidFill>
                <a:latin typeface="Arial"/>
                <a:cs typeface="+mn-cs"/>
              </a:rPr>
              <a:t>of services </a:t>
            </a:r>
            <a:endParaRPr lang="en-US" sz="1600" dirty="0" smtClean="0">
              <a:solidFill>
                <a:srgbClr val="000000"/>
              </a:solidFill>
              <a:latin typeface="Arial"/>
              <a:cs typeface="+mn-cs"/>
            </a:endParaRPr>
          </a:p>
          <a:p>
            <a:pPr marL="285750" lvl="1" indent="-285750" eaLnBrk="0" hangingPunct="0">
              <a:spcBef>
                <a:spcPts val="600"/>
              </a:spcBef>
              <a:spcAft>
                <a:spcPts val="600"/>
              </a:spcAft>
              <a:buFont typeface="Wingdings" pitchFamily="2" charset="2"/>
              <a:buChar char="ü"/>
            </a:pPr>
            <a:r>
              <a:rPr lang="en-US" sz="1600" b="1" dirty="0" smtClean="0">
                <a:latin typeface="Arial"/>
                <a:cs typeface="+mn-cs"/>
              </a:rPr>
              <a:t>Increases</a:t>
            </a:r>
            <a:r>
              <a:rPr lang="en-US" sz="1600" dirty="0" smtClean="0">
                <a:latin typeface="Arial"/>
                <a:cs typeface="+mn-cs"/>
              </a:rPr>
              <a:t> coordination</a:t>
            </a:r>
          </a:p>
          <a:p>
            <a:pPr marL="285750" lvl="1" indent="-285750" eaLnBrk="0" hangingPunct="0">
              <a:spcBef>
                <a:spcPts val="600"/>
              </a:spcBef>
              <a:spcAft>
                <a:spcPts val="600"/>
              </a:spcAft>
              <a:buFont typeface="Wingdings" pitchFamily="2" charset="2"/>
              <a:buChar char="ü"/>
            </a:pPr>
            <a:r>
              <a:rPr lang="en-US" sz="1600" dirty="0" smtClean="0">
                <a:solidFill>
                  <a:srgbClr val="000000"/>
                </a:solidFill>
                <a:latin typeface="Arial"/>
                <a:cs typeface="+mn-cs"/>
              </a:rPr>
              <a:t>Embeds the drive for sustained social change within the community, facilitating </a:t>
            </a:r>
            <a:r>
              <a:rPr lang="en-US" sz="1600" b="1" dirty="0">
                <a:solidFill>
                  <a:srgbClr val="000000"/>
                </a:solidFill>
                <a:latin typeface="Arial"/>
                <a:cs typeface="+mn-cs"/>
              </a:rPr>
              <a:t>“order for free</a:t>
            </a:r>
            <a:r>
              <a:rPr lang="en-US" sz="1600" b="1" dirty="0" smtClean="0">
                <a:solidFill>
                  <a:srgbClr val="000000"/>
                </a:solidFill>
                <a:latin typeface="Arial"/>
                <a:cs typeface="+mn-cs"/>
              </a:rPr>
              <a:t>”</a:t>
            </a:r>
            <a:endParaRPr lang="en-US" sz="1600" b="1" dirty="0">
              <a:solidFill>
                <a:srgbClr val="000000"/>
              </a:solidFill>
              <a:latin typeface="Arial"/>
              <a:cs typeface="+mn-cs"/>
            </a:endParaRPr>
          </a:p>
          <a:p>
            <a:pPr marL="285750" lvl="1" indent="-285750" eaLnBrk="0" hangingPunct="0">
              <a:spcBef>
                <a:spcPts val="600"/>
              </a:spcBef>
              <a:spcAft>
                <a:spcPts val="600"/>
              </a:spcAft>
              <a:buFont typeface="Wingdings" pitchFamily="2" charset="2"/>
              <a:buChar char="ü"/>
            </a:pPr>
            <a:endParaRPr lang="en-US" sz="1600" b="1" dirty="0" smtClean="0">
              <a:solidFill>
                <a:srgbClr val="000000"/>
              </a:solidFill>
              <a:latin typeface="Arial"/>
              <a:cs typeface="+mn-cs"/>
            </a:endParaRPr>
          </a:p>
          <a:p>
            <a:pPr marL="285750" lvl="1" indent="-285750" eaLnBrk="0" hangingPunct="0">
              <a:spcBef>
                <a:spcPts val="600"/>
              </a:spcBef>
              <a:spcAft>
                <a:spcPts val="600"/>
              </a:spcAft>
              <a:buFont typeface="Wingdings" pitchFamily="2" charset="2"/>
              <a:buChar char="ü"/>
            </a:pPr>
            <a:endParaRPr lang="en-US" sz="1600" b="1" dirty="0">
              <a:solidFill>
                <a:srgbClr val="000000"/>
              </a:solidFill>
              <a:latin typeface="Arial"/>
              <a:cs typeface="+mn-cs"/>
            </a:endParaRPr>
          </a:p>
          <a:p>
            <a:pPr marL="285750" lvl="1" indent="-285750" eaLnBrk="0" hangingPunct="0">
              <a:spcBef>
                <a:spcPts val="600"/>
              </a:spcBef>
              <a:spcAft>
                <a:spcPts val="600"/>
              </a:spcAft>
              <a:buFont typeface="Wingdings" pitchFamily="2" charset="2"/>
              <a:buChar char="ü"/>
            </a:pPr>
            <a:endParaRPr lang="en-US" sz="1600" b="1" dirty="0" smtClean="0">
              <a:solidFill>
                <a:srgbClr val="000000"/>
              </a:solidFill>
              <a:latin typeface="Arial"/>
              <a:cs typeface="+mn-cs"/>
            </a:endParaRPr>
          </a:p>
        </p:txBody>
      </p:sp>
      <p:sp>
        <p:nvSpPr>
          <p:cNvPr id="19" name="TextBox 18"/>
          <p:cNvSpPr txBox="1"/>
          <p:nvPr>
            <p:custDataLst>
              <p:tags r:id="rId4"/>
            </p:custDataLst>
          </p:nvPr>
        </p:nvSpPr>
        <p:spPr>
          <a:xfrm>
            <a:off x="0" y="6627168"/>
            <a:ext cx="9186532" cy="230832"/>
          </a:xfrm>
          <a:prstGeom prst="rect">
            <a:avLst/>
          </a:prstGeom>
          <a:noFill/>
        </p:spPr>
        <p:txBody>
          <a:bodyPr wrap="square" rtlCol="0">
            <a:spAutoFit/>
          </a:bodyPr>
          <a:lstStyle/>
          <a:p>
            <a:pPr>
              <a:spcAft>
                <a:spcPts val="400"/>
              </a:spcAft>
            </a:pPr>
            <a:r>
              <a:rPr lang="en-US" sz="900" dirty="0" smtClean="0">
                <a:latin typeface="+mj-lt"/>
              </a:rPr>
              <a:t>Source: FSG Interviews and Analysis</a:t>
            </a:r>
            <a:endParaRPr lang="en-US" sz="900" dirty="0">
              <a:latin typeface="+mj-lt"/>
            </a:endParaRPr>
          </a:p>
        </p:txBody>
      </p:sp>
    </p:spTree>
    <p:extLst>
      <p:ext uri="{BB962C8B-B14F-4D97-AF65-F5344CB8AC3E}">
        <p14:creationId xmlns:p14="http://schemas.microsoft.com/office/powerpoint/2010/main" val="202710942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2"/>
            </p:custDataLst>
            <p:extLst>
              <p:ext uri="{D42A27DB-BD31-4B8C-83A1-F6EECF244321}">
                <p14:modId xmlns:p14="http://schemas.microsoft.com/office/powerpoint/2010/main" val="218951150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0268" name="think-cell Slide" r:id="rId4" imgW="270" imgH="270" progId="">
                  <p:embed/>
                </p:oleObj>
              </mc:Choice>
              <mc:Fallback>
                <p:oleObj name="think-cell Slide" r:id="rId4" imgW="270" imgH="27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smtClean="0"/>
              <a:t>Six Sources of Influence Enable Backbones to Shape and Guide the Work of Collective Impact Without Formal Authority</a:t>
            </a:r>
            <a:endParaRPr lang="en-US" dirty="0"/>
          </a:p>
        </p:txBody>
      </p:sp>
      <p:sp>
        <p:nvSpPr>
          <p:cNvPr id="4" name="TextBox 3"/>
          <p:cNvSpPr txBox="1"/>
          <p:nvPr/>
        </p:nvSpPr>
        <p:spPr>
          <a:xfrm>
            <a:off x="468084" y="1818927"/>
            <a:ext cx="535459" cy="477054"/>
          </a:xfrm>
          <a:prstGeom prst="rect">
            <a:avLst/>
          </a:prstGeom>
          <a:noFill/>
        </p:spPr>
        <p:txBody>
          <a:bodyPr wrap="square" rtlCol="0">
            <a:spAutoFit/>
          </a:bodyPr>
          <a:lstStyle/>
          <a:p>
            <a:pPr algn="l"/>
            <a:r>
              <a:rPr lang="en-US" sz="2500" b="1" dirty="0" smtClean="0">
                <a:solidFill>
                  <a:schemeClr val="bg2"/>
                </a:solidFill>
                <a:latin typeface="+mj-lt"/>
              </a:rPr>
              <a:t>1</a:t>
            </a:r>
          </a:p>
        </p:txBody>
      </p:sp>
      <p:cxnSp>
        <p:nvCxnSpPr>
          <p:cNvPr id="7" name="Straight Connector 6"/>
          <p:cNvCxnSpPr/>
          <p:nvPr/>
        </p:nvCxnSpPr>
        <p:spPr>
          <a:xfrm>
            <a:off x="468084" y="2270221"/>
            <a:ext cx="2606040" cy="0"/>
          </a:xfrm>
          <a:prstGeom prst="line">
            <a:avLst/>
          </a:prstGeom>
          <a:ln w="28575">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72883" y="1926649"/>
            <a:ext cx="2072641" cy="307777"/>
          </a:xfrm>
          <a:prstGeom prst="rect">
            <a:avLst/>
          </a:prstGeom>
          <a:noFill/>
        </p:spPr>
        <p:txBody>
          <a:bodyPr wrap="square" rtlCol="0">
            <a:spAutoFit/>
          </a:bodyPr>
          <a:lstStyle/>
          <a:p>
            <a:pPr algn="l"/>
            <a:r>
              <a:rPr lang="en-US" sz="1400" b="1" dirty="0" smtClean="0">
                <a:solidFill>
                  <a:schemeClr val="bg2"/>
                </a:solidFill>
                <a:latin typeface="+mj-lt"/>
              </a:rPr>
              <a:t>Competence</a:t>
            </a:r>
            <a:endParaRPr lang="en-US" sz="1400" dirty="0" smtClean="0">
              <a:solidFill>
                <a:schemeClr val="bg2"/>
              </a:solidFill>
              <a:latin typeface="+mj-lt"/>
            </a:endParaRPr>
          </a:p>
        </p:txBody>
      </p:sp>
      <p:sp>
        <p:nvSpPr>
          <p:cNvPr id="17" name="TextBox 16"/>
          <p:cNvSpPr txBox="1"/>
          <p:nvPr/>
        </p:nvSpPr>
        <p:spPr>
          <a:xfrm>
            <a:off x="468084" y="2330640"/>
            <a:ext cx="2732316" cy="1328569"/>
          </a:xfrm>
          <a:prstGeom prst="rect">
            <a:avLst/>
          </a:prstGeom>
          <a:noFill/>
        </p:spPr>
        <p:txBody>
          <a:bodyPr wrap="square" rtlCol="0">
            <a:spAutoFit/>
          </a:bodyPr>
          <a:lstStyle/>
          <a:p>
            <a:pPr marL="171450" indent="-171450">
              <a:spcBef>
                <a:spcPts val="200"/>
              </a:spcBef>
              <a:buFont typeface="Arial" pitchFamily="34" charset="0"/>
              <a:buChar char="•"/>
            </a:pPr>
            <a:r>
              <a:rPr lang="en-US" sz="1100" b="1" dirty="0" smtClean="0">
                <a:solidFill>
                  <a:schemeClr val="bg2"/>
                </a:solidFill>
                <a:latin typeface="+mj-lt"/>
              </a:rPr>
              <a:t>Technical</a:t>
            </a:r>
            <a:r>
              <a:rPr lang="en-US" sz="1100" dirty="0" smtClean="0">
                <a:solidFill>
                  <a:schemeClr val="bg2"/>
                </a:solidFill>
                <a:latin typeface="+mj-lt"/>
              </a:rPr>
              <a:t> expertise in a relevant content area, strategic visioning and problem-solving</a:t>
            </a:r>
          </a:p>
          <a:p>
            <a:pPr marL="171450" indent="-171450">
              <a:spcBef>
                <a:spcPts val="200"/>
              </a:spcBef>
              <a:buFont typeface="Arial" pitchFamily="34" charset="0"/>
              <a:buChar char="•"/>
            </a:pPr>
            <a:r>
              <a:rPr lang="en-US" sz="1100" b="1" dirty="0" smtClean="0">
                <a:solidFill>
                  <a:schemeClr val="bg2"/>
                </a:solidFill>
                <a:latin typeface="+mj-lt"/>
              </a:rPr>
              <a:t>Interpersonal</a:t>
            </a:r>
            <a:r>
              <a:rPr lang="en-US" sz="1100" dirty="0" smtClean="0">
                <a:solidFill>
                  <a:schemeClr val="bg2"/>
                </a:solidFill>
                <a:latin typeface="+mj-lt"/>
              </a:rPr>
              <a:t> skills to manage relationships</a:t>
            </a:r>
          </a:p>
          <a:p>
            <a:pPr marL="171450" indent="-171450">
              <a:spcBef>
                <a:spcPts val="200"/>
              </a:spcBef>
              <a:buFont typeface="Arial" pitchFamily="34" charset="0"/>
              <a:buChar char="•"/>
            </a:pPr>
            <a:r>
              <a:rPr lang="en-US" sz="1100" b="1" dirty="0" smtClean="0">
                <a:solidFill>
                  <a:schemeClr val="bg2"/>
                </a:solidFill>
                <a:latin typeface="+mj-lt"/>
              </a:rPr>
              <a:t>Conceptual</a:t>
            </a:r>
            <a:r>
              <a:rPr lang="en-US" sz="1100" dirty="0" smtClean="0">
                <a:solidFill>
                  <a:schemeClr val="bg2"/>
                </a:solidFill>
                <a:latin typeface="+mj-lt"/>
              </a:rPr>
              <a:t> ability </a:t>
            </a:r>
            <a:r>
              <a:rPr lang="en-US" sz="1100" dirty="0">
                <a:solidFill>
                  <a:schemeClr val="bg2"/>
                </a:solidFill>
                <a:latin typeface="+mj-lt"/>
              </a:rPr>
              <a:t>to take the bird’s eye view and see </a:t>
            </a:r>
            <a:r>
              <a:rPr lang="en-US" sz="1100" dirty="0" smtClean="0">
                <a:solidFill>
                  <a:schemeClr val="bg2"/>
                </a:solidFill>
                <a:latin typeface="+mj-lt"/>
              </a:rPr>
              <a:t>initiative </a:t>
            </a:r>
            <a:r>
              <a:rPr lang="en-US" sz="1100" dirty="0">
                <a:solidFill>
                  <a:schemeClr val="bg2"/>
                </a:solidFill>
                <a:latin typeface="+mj-lt"/>
              </a:rPr>
              <a:t>as a </a:t>
            </a:r>
            <a:r>
              <a:rPr lang="en-US" sz="1100" dirty="0" smtClean="0">
                <a:solidFill>
                  <a:schemeClr val="bg2"/>
                </a:solidFill>
                <a:latin typeface="+mj-lt"/>
              </a:rPr>
              <a:t>whole</a:t>
            </a:r>
            <a:endParaRPr lang="en-US" sz="1100" dirty="0">
              <a:solidFill>
                <a:schemeClr val="bg2"/>
              </a:solidFill>
              <a:latin typeface="+mj-lt"/>
            </a:endParaRPr>
          </a:p>
        </p:txBody>
      </p:sp>
      <p:sp>
        <p:nvSpPr>
          <p:cNvPr id="23" name="TextBox 22"/>
          <p:cNvSpPr txBox="1"/>
          <p:nvPr/>
        </p:nvSpPr>
        <p:spPr>
          <a:xfrm>
            <a:off x="3472542" y="1818927"/>
            <a:ext cx="535459" cy="477054"/>
          </a:xfrm>
          <a:prstGeom prst="rect">
            <a:avLst/>
          </a:prstGeom>
          <a:noFill/>
        </p:spPr>
        <p:txBody>
          <a:bodyPr wrap="square" rtlCol="0">
            <a:spAutoFit/>
          </a:bodyPr>
          <a:lstStyle/>
          <a:p>
            <a:pPr algn="l"/>
            <a:r>
              <a:rPr lang="en-US" sz="2500" b="1" dirty="0">
                <a:solidFill>
                  <a:schemeClr val="tx2"/>
                </a:solidFill>
                <a:latin typeface="+mj-lt"/>
              </a:rPr>
              <a:t>2</a:t>
            </a:r>
            <a:endParaRPr lang="en-US" sz="2500" b="1" dirty="0" smtClean="0">
              <a:solidFill>
                <a:schemeClr val="tx2"/>
              </a:solidFill>
              <a:latin typeface="+mj-lt"/>
            </a:endParaRPr>
          </a:p>
        </p:txBody>
      </p:sp>
      <p:cxnSp>
        <p:nvCxnSpPr>
          <p:cNvPr id="24" name="Straight Connector 23"/>
          <p:cNvCxnSpPr/>
          <p:nvPr/>
        </p:nvCxnSpPr>
        <p:spPr>
          <a:xfrm>
            <a:off x="3472542" y="2270221"/>
            <a:ext cx="2377440" cy="0"/>
          </a:xfrm>
          <a:prstGeom prst="line">
            <a:avLst/>
          </a:prstGeom>
          <a:ln w="28575">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777342" y="1926649"/>
            <a:ext cx="2072640" cy="307777"/>
          </a:xfrm>
          <a:prstGeom prst="rect">
            <a:avLst/>
          </a:prstGeom>
          <a:noFill/>
        </p:spPr>
        <p:txBody>
          <a:bodyPr wrap="square" rtlCol="0">
            <a:spAutoFit/>
          </a:bodyPr>
          <a:lstStyle/>
          <a:p>
            <a:pPr algn="l"/>
            <a:r>
              <a:rPr lang="en-US" sz="1400" b="1" dirty="0" smtClean="0">
                <a:solidFill>
                  <a:schemeClr val="tx2"/>
                </a:solidFill>
                <a:latin typeface="+mj-lt"/>
              </a:rPr>
              <a:t>Commitment</a:t>
            </a:r>
            <a:endParaRPr lang="en-US" sz="1400" dirty="0" smtClean="0">
              <a:solidFill>
                <a:schemeClr val="tx2"/>
              </a:solidFill>
              <a:latin typeface="+mj-lt"/>
            </a:endParaRPr>
          </a:p>
        </p:txBody>
      </p:sp>
      <p:sp>
        <p:nvSpPr>
          <p:cNvPr id="26" name="TextBox 25"/>
          <p:cNvSpPr txBox="1"/>
          <p:nvPr/>
        </p:nvSpPr>
        <p:spPr>
          <a:xfrm>
            <a:off x="3472542" y="2330640"/>
            <a:ext cx="2447660" cy="1302921"/>
          </a:xfrm>
          <a:prstGeom prst="rect">
            <a:avLst/>
          </a:prstGeom>
          <a:noFill/>
        </p:spPr>
        <p:txBody>
          <a:bodyPr wrap="square" rtlCol="0">
            <a:spAutoFit/>
          </a:bodyPr>
          <a:lstStyle/>
          <a:p>
            <a:pPr marL="171450" indent="-171450">
              <a:spcBef>
                <a:spcPts val="200"/>
              </a:spcBef>
              <a:buFont typeface="Arial" pitchFamily="34" charset="0"/>
              <a:buChar char="•"/>
            </a:pPr>
            <a:r>
              <a:rPr lang="en-US" sz="1100" b="1" dirty="0">
                <a:solidFill>
                  <a:schemeClr val="tx2"/>
                </a:solidFill>
                <a:latin typeface="+mj-lt"/>
              </a:rPr>
              <a:t>Track record </a:t>
            </a:r>
            <a:r>
              <a:rPr lang="en-US" sz="1100" dirty="0">
                <a:solidFill>
                  <a:schemeClr val="tx2"/>
                </a:solidFill>
                <a:latin typeface="+mj-lt"/>
              </a:rPr>
              <a:t>demonstrating dedication to the issue and/or initiative</a:t>
            </a:r>
          </a:p>
          <a:p>
            <a:pPr marL="171450" indent="-171450">
              <a:spcBef>
                <a:spcPts val="200"/>
              </a:spcBef>
              <a:buFont typeface="Arial" pitchFamily="34" charset="0"/>
              <a:buChar char="•"/>
            </a:pPr>
            <a:r>
              <a:rPr lang="en-US" sz="1100" b="1" dirty="0" smtClean="0">
                <a:solidFill>
                  <a:schemeClr val="tx2"/>
                </a:solidFill>
                <a:latin typeface="+mj-lt"/>
              </a:rPr>
              <a:t>Significant ongoing effort </a:t>
            </a:r>
            <a:r>
              <a:rPr lang="en-US" sz="1100" dirty="0" smtClean="0">
                <a:solidFill>
                  <a:schemeClr val="tx2"/>
                </a:solidFill>
                <a:latin typeface="+mj-lt"/>
              </a:rPr>
              <a:t>to the initiative, inspiring confidence in others that the backbone is reliable and persistent</a:t>
            </a:r>
            <a:endParaRPr lang="en-US" sz="1100" dirty="0">
              <a:solidFill>
                <a:schemeClr val="tx2"/>
              </a:solidFill>
              <a:latin typeface="+mj-lt"/>
            </a:endParaRPr>
          </a:p>
        </p:txBody>
      </p:sp>
      <p:sp>
        <p:nvSpPr>
          <p:cNvPr id="27" name="TextBox 26"/>
          <p:cNvSpPr txBox="1"/>
          <p:nvPr/>
        </p:nvSpPr>
        <p:spPr>
          <a:xfrm>
            <a:off x="6148844" y="1818927"/>
            <a:ext cx="535459" cy="477054"/>
          </a:xfrm>
          <a:prstGeom prst="rect">
            <a:avLst/>
          </a:prstGeom>
          <a:noFill/>
        </p:spPr>
        <p:txBody>
          <a:bodyPr wrap="square" rtlCol="0">
            <a:spAutoFit/>
          </a:bodyPr>
          <a:lstStyle/>
          <a:p>
            <a:pPr algn="l"/>
            <a:r>
              <a:rPr lang="en-US" sz="2500" b="1" dirty="0" smtClean="0">
                <a:solidFill>
                  <a:schemeClr val="accent1"/>
                </a:solidFill>
                <a:latin typeface="+mj-lt"/>
              </a:rPr>
              <a:t>3</a:t>
            </a:r>
          </a:p>
        </p:txBody>
      </p:sp>
      <p:cxnSp>
        <p:nvCxnSpPr>
          <p:cNvPr id="28" name="Straight Connector 27"/>
          <p:cNvCxnSpPr/>
          <p:nvPr/>
        </p:nvCxnSpPr>
        <p:spPr>
          <a:xfrm>
            <a:off x="6148844" y="2270221"/>
            <a:ext cx="2377440" cy="0"/>
          </a:xfrm>
          <a:prstGeom prst="line">
            <a:avLst/>
          </a:prstGeom>
          <a:ln w="28575">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453644" y="1926649"/>
            <a:ext cx="2167840" cy="307777"/>
          </a:xfrm>
          <a:prstGeom prst="rect">
            <a:avLst/>
          </a:prstGeom>
          <a:noFill/>
        </p:spPr>
        <p:txBody>
          <a:bodyPr wrap="square" rtlCol="0">
            <a:spAutoFit/>
          </a:bodyPr>
          <a:lstStyle/>
          <a:p>
            <a:pPr algn="l"/>
            <a:r>
              <a:rPr lang="en-US" sz="1400" b="1" dirty="0" smtClean="0">
                <a:solidFill>
                  <a:schemeClr val="accent1"/>
                </a:solidFill>
                <a:latin typeface="+mj-lt"/>
              </a:rPr>
              <a:t>Neutrality</a:t>
            </a:r>
            <a:endParaRPr lang="en-US" sz="1400" dirty="0" smtClean="0">
              <a:solidFill>
                <a:schemeClr val="accent1"/>
              </a:solidFill>
              <a:latin typeface="+mj-lt"/>
            </a:endParaRPr>
          </a:p>
        </p:txBody>
      </p:sp>
      <p:sp>
        <p:nvSpPr>
          <p:cNvPr id="30" name="TextBox 29"/>
          <p:cNvSpPr txBox="1"/>
          <p:nvPr/>
        </p:nvSpPr>
        <p:spPr>
          <a:xfrm>
            <a:off x="6148844" y="2330640"/>
            <a:ext cx="2447660" cy="1107996"/>
          </a:xfrm>
          <a:prstGeom prst="rect">
            <a:avLst/>
          </a:prstGeom>
          <a:noFill/>
        </p:spPr>
        <p:txBody>
          <a:bodyPr wrap="square" rtlCol="0">
            <a:spAutoFit/>
          </a:bodyPr>
          <a:lstStyle/>
          <a:p>
            <a:pPr marL="171450" indent="-171450">
              <a:buFont typeface="Arial" pitchFamily="34" charset="0"/>
              <a:buChar char="•"/>
            </a:pPr>
            <a:r>
              <a:rPr lang="en-US" sz="1100" b="1" dirty="0" smtClean="0">
                <a:solidFill>
                  <a:schemeClr val="accent1"/>
                </a:solidFill>
                <a:latin typeface="+mj-lt"/>
              </a:rPr>
              <a:t>Objectivity</a:t>
            </a:r>
            <a:r>
              <a:rPr lang="en-US" sz="1100" dirty="0" smtClean="0">
                <a:solidFill>
                  <a:schemeClr val="accent1"/>
                </a:solidFill>
                <a:latin typeface="+mj-lt"/>
              </a:rPr>
              <a:t> of having no personal stake and no competitive dynamic with those involved</a:t>
            </a:r>
          </a:p>
          <a:p>
            <a:pPr marL="171450" indent="-171450">
              <a:buFont typeface="Arial" pitchFamily="34" charset="0"/>
              <a:buChar char="•"/>
            </a:pPr>
            <a:r>
              <a:rPr lang="en-US" sz="1100" b="1" dirty="0" smtClean="0">
                <a:solidFill>
                  <a:schemeClr val="accent1"/>
                </a:solidFill>
                <a:latin typeface="+mj-lt"/>
              </a:rPr>
              <a:t>Inclusivity</a:t>
            </a:r>
            <a:r>
              <a:rPr lang="en-US" sz="1100" dirty="0" smtClean="0">
                <a:solidFill>
                  <a:schemeClr val="accent1"/>
                </a:solidFill>
                <a:latin typeface="+mj-lt"/>
              </a:rPr>
              <a:t>, creating </a:t>
            </a:r>
            <a:r>
              <a:rPr lang="en-US" sz="1100" dirty="0">
                <a:solidFill>
                  <a:schemeClr val="accent1"/>
                </a:solidFill>
                <a:latin typeface="+mj-lt"/>
              </a:rPr>
              <a:t>safe spaces for difficult </a:t>
            </a:r>
            <a:r>
              <a:rPr lang="en-US" sz="1100" dirty="0" smtClean="0">
                <a:solidFill>
                  <a:schemeClr val="accent1"/>
                </a:solidFill>
                <a:latin typeface="+mj-lt"/>
              </a:rPr>
              <a:t>conversations and representing the needs of others</a:t>
            </a:r>
            <a:endParaRPr lang="en-US" sz="1100" dirty="0">
              <a:solidFill>
                <a:schemeClr val="accent1"/>
              </a:solidFill>
              <a:latin typeface="+mj-lt"/>
            </a:endParaRPr>
          </a:p>
        </p:txBody>
      </p:sp>
      <p:sp>
        <p:nvSpPr>
          <p:cNvPr id="31" name="TextBox 30"/>
          <p:cNvSpPr txBox="1"/>
          <p:nvPr/>
        </p:nvSpPr>
        <p:spPr>
          <a:xfrm>
            <a:off x="468084" y="3917251"/>
            <a:ext cx="535459" cy="477054"/>
          </a:xfrm>
          <a:prstGeom prst="rect">
            <a:avLst/>
          </a:prstGeom>
          <a:noFill/>
        </p:spPr>
        <p:txBody>
          <a:bodyPr wrap="square" rtlCol="0">
            <a:spAutoFit/>
          </a:bodyPr>
          <a:lstStyle/>
          <a:p>
            <a:pPr algn="l"/>
            <a:r>
              <a:rPr lang="en-US" sz="2500" b="1" dirty="0" smtClean="0">
                <a:solidFill>
                  <a:schemeClr val="accent4"/>
                </a:solidFill>
                <a:latin typeface="+mj-lt"/>
              </a:rPr>
              <a:t>4</a:t>
            </a:r>
          </a:p>
        </p:txBody>
      </p:sp>
      <p:cxnSp>
        <p:nvCxnSpPr>
          <p:cNvPr id="32" name="Straight Connector 31"/>
          <p:cNvCxnSpPr/>
          <p:nvPr/>
        </p:nvCxnSpPr>
        <p:spPr>
          <a:xfrm>
            <a:off x="468084" y="4374449"/>
            <a:ext cx="2606040" cy="0"/>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72884" y="4024973"/>
            <a:ext cx="2072640" cy="307777"/>
          </a:xfrm>
          <a:prstGeom prst="rect">
            <a:avLst/>
          </a:prstGeom>
          <a:noFill/>
        </p:spPr>
        <p:txBody>
          <a:bodyPr wrap="square" rtlCol="0">
            <a:spAutoFit/>
          </a:bodyPr>
          <a:lstStyle/>
          <a:p>
            <a:pPr algn="l"/>
            <a:r>
              <a:rPr lang="en-US" sz="1400" b="1" dirty="0" smtClean="0">
                <a:solidFill>
                  <a:schemeClr val="accent4"/>
                </a:solidFill>
                <a:latin typeface="+mj-lt"/>
              </a:rPr>
              <a:t>Data &amp; Information</a:t>
            </a:r>
            <a:endParaRPr lang="en-US" sz="1400" dirty="0" smtClean="0">
              <a:solidFill>
                <a:schemeClr val="accent4"/>
              </a:solidFill>
              <a:latin typeface="+mj-lt"/>
            </a:endParaRPr>
          </a:p>
        </p:txBody>
      </p:sp>
      <p:sp>
        <p:nvSpPr>
          <p:cNvPr id="34" name="TextBox 33"/>
          <p:cNvSpPr txBox="1"/>
          <p:nvPr/>
        </p:nvSpPr>
        <p:spPr>
          <a:xfrm>
            <a:off x="468084" y="4445754"/>
            <a:ext cx="2732316" cy="1497846"/>
          </a:xfrm>
          <a:prstGeom prst="rect">
            <a:avLst/>
          </a:prstGeom>
          <a:noFill/>
        </p:spPr>
        <p:txBody>
          <a:bodyPr wrap="square" rtlCol="0">
            <a:spAutoFit/>
          </a:bodyPr>
          <a:lstStyle/>
          <a:p>
            <a:pPr marL="171450" indent="-171450">
              <a:spcBef>
                <a:spcPts val="200"/>
              </a:spcBef>
              <a:buFont typeface="Arial" pitchFamily="34" charset="0"/>
              <a:buChar char="•"/>
            </a:pPr>
            <a:r>
              <a:rPr lang="en-US" sz="1100" b="1" dirty="0">
                <a:solidFill>
                  <a:schemeClr val="accent4"/>
                </a:solidFill>
                <a:latin typeface="+mj-lt"/>
              </a:rPr>
              <a:t>Q</a:t>
            </a:r>
            <a:r>
              <a:rPr lang="en-US" sz="1100" b="1" dirty="0" smtClean="0">
                <a:solidFill>
                  <a:schemeClr val="accent4"/>
                </a:solidFill>
                <a:latin typeface="+mj-lt"/>
              </a:rPr>
              <a:t>uality data and research </a:t>
            </a:r>
            <a:r>
              <a:rPr lang="en-US" sz="1100" dirty="0" smtClean="0">
                <a:solidFill>
                  <a:schemeClr val="accent4"/>
                </a:solidFill>
                <a:latin typeface="+mj-lt"/>
              </a:rPr>
              <a:t>to understand the problem, promote accountability, learn and improve</a:t>
            </a:r>
          </a:p>
          <a:p>
            <a:pPr marL="171450" indent="-171450">
              <a:spcBef>
                <a:spcPts val="200"/>
              </a:spcBef>
              <a:buFont typeface="Arial" pitchFamily="34" charset="0"/>
              <a:buChar char="•"/>
            </a:pPr>
            <a:r>
              <a:rPr lang="en-US" sz="1100" b="1" dirty="0" smtClean="0">
                <a:solidFill>
                  <a:schemeClr val="accent4"/>
                </a:solidFill>
                <a:latin typeface="+mj-lt"/>
              </a:rPr>
              <a:t>Perspectives from community members </a:t>
            </a:r>
            <a:r>
              <a:rPr lang="en-US" sz="1100" dirty="0" smtClean="0">
                <a:solidFill>
                  <a:schemeClr val="accent4"/>
                </a:solidFill>
                <a:latin typeface="+mj-lt"/>
              </a:rPr>
              <a:t>and those who stand to directly benefit from the work</a:t>
            </a:r>
          </a:p>
          <a:p>
            <a:pPr marL="171450" indent="-171450">
              <a:spcBef>
                <a:spcPts val="200"/>
              </a:spcBef>
              <a:buFont typeface="Arial" pitchFamily="34" charset="0"/>
              <a:buChar char="•"/>
            </a:pPr>
            <a:r>
              <a:rPr lang="en-US" sz="1100" b="1" dirty="0" smtClean="0">
                <a:solidFill>
                  <a:schemeClr val="accent4"/>
                </a:solidFill>
                <a:latin typeface="+mj-lt"/>
              </a:rPr>
              <a:t>Media channels </a:t>
            </a:r>
            <a:r>
              <a:rPr lang="en-US" sz="1100" dirty="0">
                <a:solidFill>
                  <a:schemeClr val="accent4"/>
                </a:solidFill>
                <a:latin typeface="+mj-lt"/>
              </a:rPr>
              <a:t>to disseminate </a:t>
            </a:r>
            <a:r>
              <a:rPr lang="en-US" sz="1100" dirty="0" smtClean="0">
                <a:solidFill>
                  <a:schemeClr val="accent4"/>
                </a:solidFill>
                <a:latin typeface="+mj-lt"/>
              </a:rPr>
              <a:t>information</a:t>
            </a:r>
            <a:endParaRPr lang="en-US" sz="1100" dirty="0">
              <a:solidFill>
                <a:schemeClr val="accent4"/>
              </a:solidFill>
              <a:latin typeface="+mj-lt"/>
            </a:endParaRPr>
          </a:p>
        </p:txBody>
      </p:sp>
      <p:sp>
        <p:nvSpPr>
          <p:cNvPr id="35" name="TextBox 34"/>
          <p:cNvSpPr txBox="1"/>
          <p:nvPr/>
        </p:nvSpPr>
        <p:spPr>
          <a:xfrm>
            <a:off x="3472542" y="3917251"/>
            <a:ext cx="535459" cy="477054"/>
          </a:xfrm>
          <a:prstGeom prst="rect">
            <a:avLst/>
          </a:prstGeom>
          <a:noFill/>
        </p:spPr>
        <p:txBody>
          <a:bodyPr wrap="square" rtlCol="0">
            <a:spAutoFit/>
          </a:bodyPr>
          <a:lstStyle/>
          <a:p>
            <a:pPr algn="l"/>
            <a:r>
              <a:rPr lang="en-US" sz="2500" b="1" dirty="0" smtClean="0">
                <a:solidFill>
                  <a:schemeClr val="accent3"/>
                </a:solidFill>
                <a:latin typeface="+mj-lt"/>
              </a:rPr>
              <a:t>5</a:t>
            </a:r>
          </a:p>
        </p:txBody>
      </p:sp>
      <p:cxnSp>
        <p:nvCxnSpPr>
          <p:cNvPr id="36" name="Straight Connector 35"/>
          <p:cNvCxnSpPr/>
          <p:nvPr/>
        </p:nvCxnSpPr>
        <p:spPr>
          <a:xfrm>
            <a:off x="3472542" y="4374449"/>
            <a:ext cx="2377440" cy="0"/>
          </a:xfrm>
          <a:prstGeom prst="line">
            <a:avLst/>
          </a:prstGeom>
          <a:ln w="28575">
            <a:solidFill>
              <a:schemeClr val="accent3"/>
            </a:solidFill>
            <a:prstDash val="sysDot"/>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777342" y="4024973"/>
            <a:ext cx="2072640" cy="307777"/>
          </a:xfrm>
          <a:prstGeom prst="rect">
            <a:avLst/>
          </a:prstGeom>
          <a:noFill/>
        </p:spPr>
        <p:txBody>
          <a:bodyPr wrap="square" rtlCol="0">
            <a:spAutoFit/>
          </a:bodyPr>
          <a:lstStyle/>
          <a:p>
            <a:pPr algn="l"/>
            <a:r>
              <a:rPr lang="en-US" sz="1400" b="1" dirty="0" smtClean="0">
                <a:solidFill>
                  <a:schemeClr val="accent3"/>
                </a:solidFill>
                <a:latin typeface="+mj-lt"/>
              </a:rPr>
              <a:t>Network</a:t>
            </a:r>
            <a:endParaRPr lang="en-US" sz="1400" dirty="0" smtClean="0">
              <a:solidFill>
                <a:schemeClr val="accent3"/>
              </a:solidFill>
              <a:latin typeface="+mj-lt"/>
            </a:endParaRPr>
          </a:p>
        </p:txBody>
      </p:sp>
      <p:sp>
        <p:nvSpPr>
          <p:cNvPr id="38" name="TextBox 37"/>
          <p:cNvSpPr txBox="1"/>
          <p:nvPr/>
        </p:nvSpPr>
        <p:spPr>
          <a:xfrm>
            <a:off x="3472542" y="4445754"/>
            <a:ext cx="2503716" cy="1302921"/>
          </a:xfrm>
          <a:prstGeom prst="rect">
            <a:avLst/>
          </a:prstGeom>
          <a:noFill/>
        </p:spPr>
        <p:txBody>
          <a:bodyPr wrap="square" rtlCol="0">
            <a:spAutoFit/>
          </a:bodyPr>
          <a:lstStyle/>
          <a:p>
            <a:pPr marL="171450" indent="-171450">
              <a:spcBef>
                <a:spcPts val="200"/>
              </a:spcBef>
              <a:buFont typeface="Arial" pitchFamily="34" charset="0"/>
              <a:buChar char="•"/>
            </a:pPr>
            <a:r>
              <a:rPr lang="en-US" sz="1100" b="1" dirty="0" smtClean="0">
                <a:solidFill>
                  <a:schemeClr val="accent3"/>
                </a:solidFill>
                <a:latin typeface="+mj-lt"/>
              </a:rPr>
              <a:t>Strong connections </a:t>
            </a:r>
            <a:r>
              <a:rPr lang="en-US" sz="1100" dirty="0" smtClean="0">
                <a:solidFill>
                  <a:schemeClr val="accent3"/>
                </a:solidFill>
                <a:latin typeface="+mj-lt"/>
              </a:rPr>
              <a:t>to cross-sector players and community members, enabling backbone to broker and mediate relationships between individuals and groups</a:t>
            </a:r>
          </a:p>
          <a:p>
            <a:pPr marL="171450" indent="-171450">
              <a:spcBef>
                <a:spcPts val="200"/>
              </a:spcBef>
              <a:buFont typeface="Arial" pitchFamily="34" charset="0"/>
              <a:buChar char="•"/>
            </a:pPr>
            <a:r>
              <a:rPr lang="en-US" sz="1100" b="1" dirty="0" smtClean="0">
                <a:solidFill>
                  <a:schemeClr val="accent3"/>
                </a:solidFill>
                <a:latin typeface="+mj-lt"/>
              </a:rPr>
              <a:t>Endorsements</a:t>
            </a:r>
            <a:r>
              <a:rPr lang="en-US" sz="1100" dirty="0" smtClean="0">
                <a:solidFill>
                  <a:schemeClr val="accent3"/>
                </a:solidFill>
                <a:latin typeface="+mj-lt"/>
              </a:rPr>
              <a:t> </a:t>
            </a:r>
            <a:r>
              <a:rPr lang="en-US" sz="1100" dirty="0">
                <a:solidFill>
                  <a:schemeClr val="accent3"/>
                </a:solidFill>
                <a:latin typeface="+mj-lt"/>
              </a:rPr>
              <a:t>from influential </a:t>
            </a:r>
            <a:r>
              <a:rPr lang="en-US" sz="1100" dirty="0" smtClean="0">
                <a:solidFill>
                  <a:schemeClr val="accent3"/>
                </a:solidFill>
                <a:latin typeface="+mj-lt"/>
              </a:rPr>
              <a:t>champions</a:t>
            </a:r>
            <a:endParaRPr lang="en-US" sz="1100" dirty="0">
              <a:solidFill>
                <a:schemeClr val="accent3"/>
              </a:solidFill>
              <a:latin typeface="+mj-lt"/>
            </a:endParaRPr>
          </a:p>
        </p:txBody>
      </p:sp>
      <p:sp>
        <p:nvSpPr>
          <p:cNvPr id="39" name="TextBox 38"/>
          <p:cNvSpPr txBox="1"/>
          <p:nvPr/>
        </p:nvSpPr>
        <p:spPr>
          <a:xfrm>
            <a:off x="6148844" y="3917251"/>
            <a:ext cx="535459" cy="477054"/>
          </a:xfrm>
          <a:prstGeom prst="rect">
            <a:avLst/>
          </a:prstGeom>
          <a:noFill/>
        </p:spPr>
        <p:txBody>
          <a:bodyPr wrap="square" rtlCol="0">
            <a:spAutoFit/>
          </a:bodyPr>
          <a:lstStyle/>
          <a:p>
            <a:pPr algn="l"/>
            <a:r>
              <a:rPr lang="en-US" sz="2500" b="1" dirty="0" smtClean="0">
                <a:solidFill>
                  <a:schemeClr val="accent2"/>
                </a:solidFill>
                <a:latin typeface="+mj-lt"/>
              </a:rPr>
              <a:t>6</a:t>
            </a:r>
          </a:p>
        </p:txBody>
      </p:sp>
      <p:cxnSp>
        <p:nvCxnSpPr>
          <p:cNvPr id="40" name="Straight Connector 39"/>
          <p:cNvCxnSpPr/>
          <p:nvPr/>
        </p:nvCxnSpPr>
        <p:spPr>
          <a:xfrm>
            <a:off x="6148844" y="4374449"/>
            <a:ext cx="2377440" cy="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453644" y="4024973"/>
            <a:ext cx="2167840" cy="307777"/>
          </a:xfrm>
          <a:prstGeom prst="rect">
            <a:avLst/>
          </a:prstGeom>
          <a:noFill/>
        </p:spPr>
        <p:txBody>
          <a:bodyPr wrap="square" rtlCol="0">
            <a:spAutoFit/>
          </a:bodyPr>
          <a:lstStyle/>
          <a:p>
            <a:pPr algn="l"/>
            <a:r>
              <a:rPr lang="en-US" sz="1400" b="1" dirty="0" smtClean="0">
                <a:solidFill>
                  <a:schemeClr val="accent2"/>
                </a:solidFill>
                <a:latin typeface="+mj-lt"/>
              </a:rPr>
              <a:t>Visibility</a:t>
            </a:r>
            <a:endParaRPr lang="en-US" sz="1400" dirty="0" smtClean="0">
              <a:solidFill>
                <a:schemeClr val="accent2"/>
              </a:solidFill>
              <a:latin typeface="+mj-lt"/>
            </a:endParaRPr>
          </a:p>
        </p:txBody>
      </p:sp>
      <p:sp>
        <p:nvSpPr>
          <p:cNvPr id="42" name="TextBox 41"/>
          <p:cNvSpPr txBox="1"/>
          <p:nvPr/>
        </p:nvSpPr>
        <p:spPr>
          <a:xfrm>
            <a:off x="6148844" y="4445754"/>
            <a:ext cx="2377440" cy="1472198"/>
          </a:xfrm>
          <a:prstGeom prst="rect">
            <a:avLst/>
          </a:prstGeom>
          <a:noFill/>
        </p:spPr>
        <p:txBody>
          <a:bodyPr wrap="square" rtlCol="0">
            <a:spAutoFit/>
          </a:bodyPr>
          <a:lstStyle/>
          <a:p>
            <a:pPr marL="171450" indent="-171450">
              <a:spcBef>
                <a:spcPts val="200"/>
              </a:spcBef>
              <a:buFont typeface="Arial" pitchFamily="34" charset="0"/>
              <a:buChar char="•"/>
            </a:pPr>
            <a:r>
              <a:rPr lang="en-US" sz="1100" b="1" dirty="0" smtClean="0">
                <a:solidFill>
                  <a:schemeClr val="accent2"/>
                </a:solidFill>
                <a:latin typeface="+mj-lt"/>
              </a:rPr>
              <a:t>Awareness</a:t>
            </a:r>
            <a:r>
              <a:rPr lang="en-US" sz="1100" dirty="0" smtClean="0">
                <a:solidFill>
                  <a:schemeClr val="accent2"/>
                </a:solidFill>
                <a:latin typeface="+mj-lt"/>
              </a:rPr>
              <a:t> about the initiative and the backbone’s contributions among partners and community members</a:t>
            </a:r>
          </a:p>
          <a:p>
            <a:pPr marL="171450" indent="-171450">
              <a:spcBef>
                <a:spcPts val="200"/>
              </a:spcBef>
              <a:buFont typeface="Arial" pitchFamily="34" charset="0"/>
              <a:buChar char="•"/>
            </a:pPr>
            <a:r>
              <a:rPr lang="en-US" sz="1100" b="1" dirty="0" smtClean="0">
                <a:solidFill>
                  <a:schemeClr val="accent2"/>
                </a:solidFill>
                <a:latin typeface="+mj-lt"/>
              </a:rPr>
              <a:t>Regard</a:t>
            </a:r>
            <a:r>
              <a:rPr lang="en-US" sz="1100" dirty="0" smtClean="0">
                <a:solidFill>
                  <a:schemeClr val="accent2"/>
                </a:solidFill>
                <a:latin typeface="+mj-lt"/>
              </a:rPr>
              <a:t> for backbone and recognition of its supportive role (i.e. sense that backbone does not seek to take credit)</a:t>
            </a:r>
          </a:p>
        </p:txBody>
      </p:sp>
      <p:sp>
        <p:nvSpPr>
          <p:cNvPr id="43" name="TextBox 42"/>
          <p:cNvSpPr txBox="1"/>
          <p:nvPr/>
        </p:nvSpPr>
        <p:spPr>
          <a:xfrm>
            <a:off x="0" y="6400800"/>
            <a:ext cx="9144000" cy="369332"/>
          </a:xfrm>
          <a:prstGeom prst="rect">
            <a:avLst/>
          </a:prstGeom>
          <a:noFill/>
        </p:spPr>
        <p:txBody>
          <a:bodyPr wrap="square" rtlCol="0">
            <a:spAutoFit/>
          </a:bodyPr>
          <a:lstStyle/>
          <a:p>
            <a:pPr algn="l"/>
            <a:r>
              <a:rPr lang="en-US" sz="900" dirty="0" smtClean="0">
                <a:latin typeface="+mj-lt"/>
              </a:rPr>
              <a:t>Sources: FSG interviews with external stakeholders.  L. K. Johnson, </a:t>
            </a:r>
            <a:r>
              <a:rPr lang="en-US" sz="900" i="1" dirty="0" smtClean="0">
                <a:latin typeface="+mj-lt"/>
              </a:rPr>
              <a:t>Exerting Influence without Authority (</a:t>
            </a:r>
            <a:r>
              <a:rPr lang="en-US" sz="900" dirty="0" smtClean="0">
                <a:latin typeface="+mj-lt"/>
              </a:rPr>
              <a:t>Harvard Management Update, December 2003). D. A. Whetten and K. S. Cameron, </a:t>
            </a:r>
            <a:r>
              <a:rPr lang="en-US" sz="900" i="1" dirty="0" smtClean="0">
                <a:latin typeface="+mj-lt"/>
              </a:rPr>
              <a:t>Developing Management Skills: Gaining Power and Influence </a:t>
            </a:r>
            <a:r>
              <a:rPr lang="en-US" sz="900" dirty="0" smtClean="0">
                <a:latin typeface="+mj-lt"/>
              </a:rPr>
              <a:t>(New York: HarperCollins College Publishers, 1993). </a:t>
            </a:r>
          </a:p>
        </p:txBody>
      </p:sp>
      <p:sp>
        <p:nvSpPr>
          <p:cNvPr id="3" name="TextBox 2"/>
          <p:cNvSpPr txBox="1"/>
          <p:nvPr/>
        </p:nvSpPr>
        <p:spPr>
          <a:xfrm>
            <a:off x="1885403" y="1481594"/>
            <a:ext cx="5277397" cy="276999"/>
          </a:xfrm>
          <a:prstGeom prst="rect">
            <a:avLst/>
          </a:prstGeom>
          <a:noFill/>
        </p:spPr>
        <p:txBody>
          <a:bodyPr wrap="square" rtlCol="0">
            <a:spAutoFit/>
          </a:bodyPr>
          <a:lstStyle/>
          <a:p>
            <a:pPr algn="ctr"/>
            <a:r>
              <a:rPr lang="en-US" sz="1200" b="1" i="1" dirty="0" smtClean="0">
                <a:latin typeface="+mj-lt"/>
              </a:rPr>
              <a:t>Sources of Backbone Influence</a:t>
            </a:r>
          </a:p>
        </p:txBody>
      </p:sp>
    </p:spTree>
    <p:extLst>
      <p:ext uri="{BB962C8B-B14F-4D97-AF65-F5344CB8AC3E}">
        <p14:creationId xmlns:p14="http://schemas.microsoft.com/office/powerpoint/2010/main" val="39291960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extLst>
              <p:ext uri="{D42A27DB-BD31-4B8C-83A1-F6EECF244321}">
                <p14:modId xmlns:p14="http://schemas.microsoft.com/office/powerpoint/2010/main" val="27088406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1293" name="think-cell Slide" r:id="rId4" imgW="270" imgH="270" progId="">
                  <p:embed/>
                </p:oleObj>
              </mc:Choice>
              <mc:Fallback>
                <p:oleObj name="think-cell Slide" r:id="rId4" imgW="270" imgH="270" progId="">
                  <p:embed/>
                  <p:pic>
                    <p:nvPicPr>
                      <p:cNvPr id="0" name="Picture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smtClean="0">
                <a:latin typeface="+mj-lt"/>
              </a:rPr>
              <a:t>While There Is No Definitive Measure for Backbone Influence, </a:t>
            </a:r>
            <a:br>
              <a:rPr lang="en-US" dirty="0" smtClean="0">
                <a:latin typeface="+mj-lt"/>
              </a:rPr>
            </a:br>
            <a:r>
              <a:rPr lang="en-US" dirty="0" smtClean="0">
                <a:latin typeface="+mj-lt"/>
              </a:rPr>
              <a:t>Key Inputs Can Help to Demonstrate the Backbone’s Contributions</a:t>
            </a:r>
            <a:endParaRPr lang="en-US" dirty="0">
              <a:latin typeface="+mj-lt"/>
            </a:endParaRPr>
          </a:p>
        </p:txBody>
      </p:sp>
      <p:sp>
        <p:nvSpPr>
          <p:cNvPr id="3" name="TextBox 2"/>
          <p:cNvSpPr txBox="1"/>
          <p:nvPr/>
        </p:nvSpPr>
        <p:spPr>
          <a:xfrm>
            <a:off x="0" y="6611779"/>
            <a:ext cx="8991600" cy="246221"/>
          </a:xfrm>
          <a:prstGeom prst="rect">
            <a:avLst/>
          </a:prstGeom>
          <a:noFill/>
        </p:spPr>
        <p:txBody>
          <a:bodyPr wrap="square" rtlCol="0">
            <a:spAutoFit/>
          </a:bodyPr>
          <a:lstStyle/>
          <a:p>
            <a:r>
              <a:rPr lang="en-US" sz="1000" dirty="0" smtClean="0">
                <a:latin typeface="+mj-lt"/>
              </a:rPr>
              <a:t>* Systems change definition source: Comprehensive Community Initiative (CCI) Tools for Federal Staff (</a:t>
            </a:r>
            <a:r>
              <a:rPr lang="en-US" sz="1000" u="sng" dirty="0" smtClean="0">
                <a:latin typeface="+mj-lt"/>
                <a:hlinkClick r:id="rId6"/>
              </a:rPr>
              <a:t>http</a:t>
            </a:r>
            <a:r>
              <a:rPr lang="en-US" sz="1000" u="sng" dirty="0">
                <a:latin typeface="+mj-lt"/>
                <a:hlinkClick r:id="rId6"/>
              </a:rPr>
              <a:t>://</a:t>
            </a:r>
            <a:r>
              <a:rPr lang="en-US" sz="1000" u="sng" dirty="0" smtClean="0">
                <a:latin typeface="+mj-lt"/>
                <a:hlinkClick r:id="rId6"/>
              </a:rPr>
              <a:t>www.ccitoolsforfeds.org/systems_change.asp</a:t>
            </a:r>
            <a:r>
              <a:rPr lang="en-US" sz="1000" u="sng" dirty="0" smtClean="0">
                <a:latin typeface="+mj-lt"/>
              </a:rPr>
              <a:t>)</a:t>
            </a:r>
            <a:endParaRPr lang="en-US" sz="1000" dirty="0" smtClean="0">
              <a:latin typeface="+mj-lt"/>
            </a:endParaRPr>
          </a:p>
        </p:txBody>
      </p:sp>
      <p:sp>
        <p:nvSpPr>
          <p:cNvPr id="21" name="TextBox 20"/>
          <p:cNvSpPr txBox="1"/>
          <p:nvPr/>
        </p:nvSpPr>
        <p:spPr>
          <a:xfrm>
            <a:off x="1905000" y="1386114"/>
            <a:ext cx="5334000" cy="276999"/>
          </a:xfrm>
          <a:prstGeom prst="rect">
            <a:avLst/>
          </a:prstGeom>
          <a:noFill/>
        </p:spPr>
        <p:txBody>
          <a:bodyPr wrap="square" rtlCol="0">
            <a:spAutoFit/>
          </a:bodyPr>
          <a:lstStyle/>
          <a:p>
            <a:pPr algn="ctr"/>
            <a:r>
              <a:rPr lang="en-US" sz="1200" b="1" i="1" dirty="0" smtClean="0">
                <a:latin typeface="+mj-lt"/>
              </a:rPr>
              <a:t>Measures of Backbone </a:t>
            </a:r>
            <a:r>
              <a:rPr lang="en-US" sz="1200" b="1" i="1" dirty="0">
                <a:latin typeface="+mj-lt"/>
              </a:rPr>
              <a:t>I</a:t>
            </a:r>
            <a:r>
              <a:rPr lang="en-US" sz="1200" b="1" i="1" dirty="0" smtClean="0">
                <a:latin typeface="+mj-lt"/>
              </a:rPr>
              <a:t>nfluence</a:t>
            </a:r>
          </a:p>
        </p:txBody>
      </p:sp>
      <p:sp>
        <p:nvSpPr>
          <p:cNvPr id="22" name="Pentagon 21"/>
          <p:cNvSpPr/>
          <p:nvPr/>
        </p:nvSpPr>
        <p:spPr>
          <a:xfrm>
            <a:off x="685800" y="3908547"/>
            <a:ext cx="2514600" cy="914400"/>
          </a:xfrm>
          <a:prstGeom prst="homePlat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mj-lt"/>
              </a:rPr>
              <a:t>Evidence of </a:t>
            </a:r>
          </a:p>
          <a:p>
            <a:pPr algn="ctr"/>
            <a:r>
              <a:rPr lang="en-US" sz="1400" b="1" dirty="0" smtClean="0">
                <a:solidFill>
                  <a:schemeClr val="bg1"/>
                </a:solidFill>
                <a:latin typeface="+mj-lt"/>
              </a:rPr>
              <a:t>Systems </a:t>
            </a:r>
            <a:r>
              <a:rPr lang="en-US" sz="1400" b="1" dirty="0">
                <a:solidFill>
                  <a:schemeClr val="bg1"/>
                </a:solidFill>
                <a:latin typeface="+mj-lt"/>
              </a:rPr>
              <a:t>Change </a:t>
            </a:r>
          </a:p>
        </p:txBody>
      </p:sp>
      <p:sp>
        <p:nvSpPr>
          <p:cNvPr id="23" name="Pentagon 22"/>
          <p:cNvSpPr/>
          <p:nvPr/>
        </p:nvSpPr>
        <p:spPr>
          <a:xfrm>
            <a:off x="685800" y="4953000"/>
            <a:ext cx="2514600" cy="9144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latin typeface="+mj-lt"/>
              </a:rPr>
              <a:t>Stakeholder Perceptions of Backbone Value</a:t>
            </a:r>
          </a:p>
        </p:txBody>
      </p:sp>
      <p:sp>
        <p:nvSpPr>
          <p:cNvPr id="24" name="Pentagon 23"/>
          <p:cNvSpPr/>
          <p:nvPr/>
        </p:nvSpPr>
        <p:spPr>
          <a:xfrm>
            <a:off x="685800" y="1828800"/>
            <a:ext cx="2514600" cy="914400"/>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latin typeface="+mj-lt"/>
              </a:rPr>
              <a:t>Leveraged Funding</a:t>
            </a:r>
          </a:p>
        </p:txBody>
      </p:sp>
      <p:sp>
        <p:nvSpPr>
          <p:cNvPr id="25" name="Pentagon 24"/>
          <p:cNvSpPr/>
          <p:nvPr/>
        </p:nvSpPr>
        <p:spPr>
          <a:xfrm>
            <a:off x="685800" y="2877066"/>
            <a:ext cx="2514600" cy="9144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mj-lt"/>
              </a:rPr>
              <a:t>Indicators of Initiative Progress</a:t>
            </a:r>
            <a:endParaRPr lang="en-US" sz="1400" b="1" dirty="0">
              <a:solidFill>
                <a:schemeClr val="bg1"/>
              </a:solidFill>
              <a:latin typeface="+mj-lt"/>
            </a:endParaRPr>
          </a:p>
        </p:txBody>
      </p:sp>
      <p:sp>
        <p:nvSpPr>
          <p:cNvPr id="26" name="TextBox 25"/>
          <p:cNvSpPr txBox="1"/>
          <p:nvPr/>
        </p:nvSpPr>
        <p:spPr>
          <a:xfrm>
            <a:off x="3657600" y="1916668"/>
            <a:ext cx="4876800" cy="738664"/>
          </a:xfrm>
          <a:prstGeom prst="rect">
            <a:avLst/>
          </a:prstGeom>
          <a:noFill/>
        </p:spPr>
        <p:txBody>
          <a:bodyPr wrap="square" rtlCol="0">
            <a:spAutoFit/>
          </a:bodyPr>
          <a:lstStyle/>
          <a:p>
            <a:r>
              <a:rPr lang="en-US" sz="1400" dirty="0" smtClean="0">
                <a:latin typeface="+mj-lt"/>
              </a:rPr>
              <a:t>The </a:t>
            </a:r>
            <a:r>
              <a:rPr lang="en-US" sz="1400" dirty="0">
                <a:latin typeface="+mj-lt"/>
              </a:rPr>
              <a:t>amount of funding that has been leveraged or redirected based (at least in part) to the efforts of </a:t>
            </a:r>
            <a:r>
              <a:rPr lang="en-US" sz="1400" dirty="0" smtClean="0">
                <a:latin typeface="+mj-lt"/>
              </a:rPr>
              <a:t>the backbone</a:t>
            </a:r>
          </a:p>
        </p:txBody>
      </p:sp>
      <p:sp>
        <p:nvSpPr>
          <p:cNvPr id="27" name="TextBox 26"/>
          <p:cNvSpPr txBox="1"/>
          <p:nvPr/>
        </p:nvSpPr>
        <p:spPr>
          <a:xfrm>
            <a:off x="3657600" y="3859649"/>
            <a:ext cx="4876800" cy="1169551"/>
          </a:xfrm>
          <a:prstGeom prst="rect">
            <a:avLst/>
          </a:prstGeom>
          <a:noFill/>
        </p:spPr>
        <p:txBody>
          <a:bodyPr wrap="square" rtlCol="0">
            <a:spAutoFit/>
          </a:bodyPr>
          <a:lstStyle/>
          <a:p>
            <a:r>
              <a:rPr lang="en-US" sz="1400" dirty="0" smtClean="0">
                <a:latin typeface="+mj-lt"/>
              </a:rPr>
              <a:t>Indications from stakeholders that shifts are taking place in </a:t>
            </a:r>
            <a:r>
              <a:rPr lang="en-US" sz="1400" dirty="0">
                <a:latin typeface="+mj-lt"/>
              </a:rPr>
              <a:t>the way that </a:t>
            </a:r>
            <a:r>
              <a:rPr lang="en-US" sz="1400" dirty="0" smtClean="0">
                <a:latin typeface="+mj-lt"/>
              </a:rPr>
              <a:t>the </a:t>
            </a:r>
            <a:r>
              <a:rPr lang="en-US" sz="1400" dirty="0">
                <a:latin typeface="+mj-lt"/>
              </a:rPr>
              <a:t>community makes decisions about policies, programs, and the allocation of its resources — and, ultimately, in the way it delivers services and supports its citizens and </a:t>
            </a:r>
            <a:r>
              <a:rPr lang="en-US" sz="1400" dirty="0" smtClean="0">
                <a:latin typeface="+mj-lt"/>
              </a:rPr>
              <a:t>constituencies*</a:t>
            </a:r>
          </a:p>
        </p:txBody>
      </p:sp>
      <p:sp>
        <p:nvSpPr>
          <p:cNvPr id="28" name="TextBox 27"/>
          <p:cNvSpPr txBox="1"/>
          <p:nvPr/>
        </p:nvSpPr>
        <p:spPr>
          <a:xfrm>
            <a:off x="3657600" y="5148590"/>
            <a:ext cx="4876800" cy="523220"/>
          </a:xfrm>
          <a:prstGeom prst="rect">
            <a:avLst/>
          </a:prstGeom>
          <a:noFill/>
        </p:spPr>
        <p:txBody>
          <a:bodyPr wrap="square" rtlCol="0">
            <a:spAutoFit/>
          </a:bodyPr>
          <a:lstStyle/>
          <a:p>
            <a:r>
              <a:rPr lang="en-US" sz="1400" dirty="0" smtClean="0">
                <a:latin typeface="+mj-lt"/>
              </a:rPr>
              <a:t>Observations from community members about the importance of the backbone</a:t>
            </a:r>
          </a:p>
        </p:txBody>
      </p:sp>
      <p:sp>
        <p:nvSpPr>
          <p:cNvPr id="29" name="TextBox 28"/>
          <p:cNvSpPr txBox="1"/>
          <p:nvPr/>
        </p:nvSpPr>
        <p:spPr>
          <a:xfrm>
            <a:off x="3657600" y="2935906"/>
            <a:ext cx="4876800" cy="738664"/>
          </a:xfrm>
          <a:prstGeom prst="rect">
            <a:avLst/>
          </a:prstGeom>
          <a:noFill/>
        </p:spPr>
        <p:txBody>
          <a:bodyPr wrap="square" rtlCol="0">
            <a:spAutoFit/>
          </a:bodyPr>
          <a:lstStyle/>
          <a:p>
            <a:r>
              <a:rPr lang="en-US" sz="1400" dirty="0" smtClean="0">
                <a:latin typeface="+mj-lt"/>
              </a:rPr>
              <a:t>Initial outcomes the backbone can share related to process (e.g., # of partners involved) or systems change impacts (e.g., legislation passed that supports initiative goals)</a:t>
            </a:r>
          </a:p>
        </p:txBody>
      </p:sp>
      <p:sp>
        <p:nvSpPr>
          <p:cNvPr id="15" name="Title 1"/>
          <p:cNvSpPr txBox="1">
            <a:spLocks/>
          </p:cNvSpPr>
          <p:nvPr/>
        </p:nvSpPr>
        <p:spPr bwMode="auto">
          <a:xfrm>
            <a:off x="0" y="5922955"/>
            <a:ext cx="9144000" cy="65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lgn="ctr" rtl="0" eaLnBrk="1" fontAlgn="base" hangingPunct="1">
              <a:spcBef>
                <a:spcPct val="0"/>
              </a:spcBef>
              <a:spcAft>
                <a:spcPct val="0"/>
              </a:spcAft>
              <a:defRPr sz="2000" b="1"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1700" i="1" dirty="0" smtClean="0">
                <a:latin typeface="+mj-lt"/>
              </a:rPr>
              <a:t>A dashboard of these measures is available for each backbone, upon request</a:t>
            </a:r>
            <a:endParaRPr lang="en-US" sz="1700" i="1" dirty="0">
              <a:latin typeface="+mj-lt"/>
            </a:endParaRPr>
          </a:p>
        </p:txBody>
      </p:sp>
    </p:spTree>
    <p:extLst>
      <p:ext uri="{BB962C8B-B14F-4D97-AF65-F5344CB8AC3E}">
        <p14:creationId xmlns:p14="http://schemas.microsoft.com/office/powerpoint/2010/main" val="300622942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cs typeface="Raavi" panose="020B0502040204020203" pitchFamily="34" charset="0"/>
              </a:rPr>
              <a:t>Hawrood’s</a:t>
            </a:r>
            <a:r>
              <a:rPr lang="en-US" dirty="0" smtClean="0">
                <a:cs typeface="Raavi" panose="020B0502040204020203" pitchFamily="34" charset="0"/>
              </a:rPr>
              <a:t> Five Characteristics of Civic Culture to Embed In Collective Impact</a:t>
            </a:r>
            <a:endParaRPr lang="en-US" dirty="0">
              <a:cs typeface="Raavi" panose="020B0502040204020203" pitchFamily="34" charset="0"/>
            </a:endParaRPr>
          </a:p>
        </p:txBody>
      </p:sp>
      <p:sp>
        <p:nvSpPr>
          <p:cNvPr id="6" name="Rectangle 5"/>
          <p:cNvSpPr/>
          <p:nvPr/>
        </p:nvSpPr>
        <p:spPr>
          <a:xfrm>
            <a:off x="1173480" y="1828800"/>
            <a:ext cx="6797040" cy="2862322"/>
          </a:xfrm>
          <a:prstGeom prst="rect">
            <a:avLst/>
          </a:prstGeom>
        </p:spPr>
        <p:txBody>
          <a:bodyPr wrap="square">
            <a:spAutoFit/>
          </a:bodyPr>
          <a:lstStyle/>
          <a:p>
            <a:pPr marL="568325" lvl="0" indent="-568325">
              <a:spcAft>
                <a:spcPts val="1200"/>
              </a:spcAft>
              <a:buAutoNum type="arabicParenR"/>
            </a:pPr>
            <a:r>
              <a:rPr lang="en-US" sz="2800" dirty="0">
                <a:latin typeface="+mj-lt"/>
                <a:cs typeface="Raavi" panose="020B0502040204020203" pitchFamily="34" charset="0"/>
              </a:rPr>
              <a:t>O</a:t>
            </a:r>
            <a:r>
              <a:rPr lang="en-US" sz="2800" dirty="0" smtClean="0">
                <a:latin typeface="+mj-lt"/>
                <a:cs typeface="Raavi" panose="020B0502040204020203" pitchFamily="34" charset="0"/>
              </a:rPr>
              <a:t>wnership </a:t>
            </a:r>
            <a:r>
              <a:rPr lang="en-US" sz="2800" dirty="0">
                <a:latin typeface="+mj-lt"/>
                <a:cs typeface="Raavi" panose="020B0502040204020203" pitchFamily="34" charset="0"/>
              </a:rPr>
              <a:t>by the larger </a:t>
            </a:r>
            <a:r>
              <a:rPr lang="en-US" sz="2800" dirty="0" smtClean="0">
                <a:latin typeface="+mj-lt"/>
                <a:cs typeface="Raavi" panose="020B0502040204020203" pitchFamily="34" charset="0"/>
              </a:rPr>
              <a:t>community</a:t>
            </a:r>
          </a:p>
          <a:p>
            <a:pPr marL="568325" lvl="0" indent="-568325">
              <a:spcAft>
                <a:spcPts val="1200"/>
              </a:spcAft>
              <a:buAutoNum type="arabicParenR"/>
            </a:pPr>
            <a:r>
              <a:rPr lang="en-US" sz="2800" dirty="0" smtClean="0">
                <a:latin typeface="+mj-lt"/>
                <a:cs typeface="Raavi" panose="020B0502040204020203" pitchFamily="34" charset="0"/>
              </a:rPr>
              <a:t>Strategies </a:t>
            </a:r>
            <a:r>
              <a:rPr lang="en-US" sz="2800" dirty="0">
                <a:latin typeface="+mj-lt"/>
                <a:cs typeface="Raavi" panose="020B0502040204020203" pitchFamily="34" charset="0"/>
              </a:rPr>
              <a:t>that fit the </a:t>
            </a:r>
            <a:r>
              <a:rPr lang="en-US" sz="2800" dirty="0" smtClean="0">
                <a:latin typeface="+mj-lt"/>
                <a:cs typeface="Raavi" panose="020B0502040204020203" pitchFamily="34" charset="0"/>
              </a:rPr>
              <a:t>community</a:t>
            </a:r>
          </a:p>
          <a:p>
            <a:pPr marL="568325" lvl="0" indent="-568325">
              <a:spcAft>
                <a:spcPts val="1200"/>
              </a:spcAft>
              <a:buAutoNum type="arabicParenR"/>
            </a:pPr>
            <a:r>
              <a:rPr lang="en-US" sz="2800" dirty="0" smtClean="0">
                <a:latin typeface="+mj-lt"/>
                <a:cs typeface="Raavi" panose="020B0502040204020203" pitchFamily="34" charset="0"/>
              </a:rPr>
              <a:t>Sustainable </a:t>
            </a:r>
            <a:r>
              <a:rPr lang="en-US" sz="2800" dirty="0">
                <a:latin typeface="+mj-lt"/>
                <a:cs typeface="Raavi" panose="020B0502040204020203" pitchFamily="34" charset="0"/>
              </a:rPr>
              <a:t>enabling </a:t>
            </a:r>
            <a:r>
              <a:rPr lang="en-US" sz="2800" dirty="0" smtClean="0">
                <a:latin typeface="+mj-lt"/>
                <a:cs typeface="Raavi" panose="020B0502040204020203" pitchFamily="34" charset="0"/>
              </a:rPr>
              <a:t>environment</a:t>
            </a:r>
          </a:p>
          <a:p>
            <a:pPr marL="568325" lvl="0" indent="-568325">
              <a:spcAft>
                <a:spcPts val="1200"/>
              </a:spcAft>
              <a:buAutoNum type="arabicParenR"/>
            </a:pPr>
            <a:r>
              <a:rPr lang="en-US" sz="2800" dirty="0" smtClean="0">
                <a:latin typeface="+mj-lt"/>
                <a:cs typeface="Raavi" panose="020B0502040204020203" pitchFamily="34" charset="0"/>
              </a:rPr>
              <a:t>Focus </a:t>
            </a:r>
            <a:r>
              <a:rPr lang="en-US" sz="2800" dirty="0">
                <a:latin typeface="+mj-lt"/>
                <a:cs typeface="Raavi" panose="020B0502040204020203" pitchFamily="34" charset="0"/>
              </a:rPr>
              <a:t>on impact and </a:t>
            </a:r>
            <a:r>
              <a:rPr lang="en-US" sz="2800" dirty="0" smtClean="0">
                <a:latin typeface="+mj-lt"/>
                <a:cs typeface="Raavi" panose="020B0502040204020203" pitchFamily="34" charset="0"/>
              </a:rPr>
              <a:t>belief</a:t>
            </a:r>
          </a:p>
          <a:p>
            <a:pPr marL="568325" lvl="0" indent="-568325">
              <a:spcAft>
                <a:spcPts val="1200"/>
              </a:spcAft>
              <a:buAutoNum type="arabicParenR"/>
            </a:pPr>
            <a:r>
              <a:rPr lang="en-US" sz="2800" dirty="0">
                <a:latin typeface="+mj-lt"/>
                <a:cs typeface="Raavi" panose="020B0502040204020203" pitchFamily="34" charset="0"/>
              </a:rPr>
              <a:t>S</a:t>
            </a:r>
            <a:r>
              <a:rPr lang="en-US" sz="2800" dirty="0" smtClean="0">
                <a:latin typeface="+mj-lt"/>
                <a:cs typeface="Raavi" panose="020B0502040204020203" pitchFamily="34" charset="0"/>
              </a:rPr>
              <a:t>tory </a:t>
            </a:r>
            <a:r>
              <a:rPr lang="en-US" sz="2800" dirty="0">
                <a:latin typeface="+mj-lt"/>
                <a:cs typeface="Raavi" panose="020B0502040204020203" pitchFamily="34" charset="0"/>
              </a:rPr>
              <a:t>a community tells </a:t>
            </a:r>
            <a:r>
              <a:rPr lang="en-US" sz="2800" dirty="0" smtClean="0">
                <a:latin typeface="+mj-lt"/>
                <a:cs typeface="Raavi" panose="020B0502040204020203" pitchFamily="34" charset="0"/>
              </a:rPr>
              <a:t>itself</a:t>
            </a:r>
            <a:endParaRPr lang="en-US" sz="2800" dirty="0">
              <a:latin typeface="+mj-lt"/>
              <a:cs typeface="Raavi" panose="020B0502040204020203" pitchFamily="34" charset="0"/>
            </a:endParaRPr>
          </a:p>
        </p:txBody>
      </p:sp>
      <p:sp>
        <p:nvSpPr>
          <p:cNvPr id="8" name="Title 4"/>
          <p:cNvSpPr txBox="1">
            <a:spLocks/>
          </p:cNvSpPr>
          <p:nvPr/>
        </p:nvSpPr>
        <p:spPr bwMode="auto">
          <a:xfrm>
            <a:off x="394494" y="5665066"/>
            <a:ext cx="8355012" cy="659534"/>
          </a:xfrm>
          <a:prstGeom prst="rect">
            <a:avLst/>
          </a:prstGeom>
          <a:noFill/>
          <a:ln>
            <a:noFill/>
          </a:ln>
          <a:extLst/>
        </p:spPr>
        <p:txBody>
          <a:bodyPr vert="horz" wrap="square" lIns="91440" tIns="0" rIns="91440" bIns="0" numCol="1" anchor="ctr" anchorCtr="0" compatLnSpc="1">
            <a:prstTxWarp prst="textNoShape">
              <a:avLst/>
            </a:prstTxWarp>
          </a:bodyPr>
          <a:lstStyle>
            <a:lvl1pPr algn="ctr" rtl="0" eaLnBrk="1" fontAlgn="base" hangingPunct="1">
              <a:spcBef>
                <a:spcPct val="0"/>
              </a:spcBef>
              <a:spcAft>
                <a:spcPct val="0"/>
              </a:spcAft>
              <a:defRPr sz="2000" b="1" kern="1200">
                <a:solidFill>
                  <a:schemeClr val="tx1"/>
                </a:solidFill>
                <a:latin typeface="+mj-lt"/>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i="1" dirty="0" smtClean="0">
                <a:cs typeface="Raavi" panose="020B0502040204020203" pitchFamily="34" charset="0"/>
              </a:rPr>
              <a:t>This civic culture can contribute significantly to </a:t>
            </a:r>
          </a:p>
          <a:p>
            <a:r>
              <a:rPr lang="en-US" i="1" dirty="0" smtClean="0">
                <a:cs typeface="Raavi" panose="020B0502040204020203" pitchFamily="34" charset="0"/>
              </a:rPr>
              <a:t>the success of an initiative</a:t>
            </a:r>
            <a:endParaRPr lang="en-US" i="1" dirty="0">
              <a:cs typeface="Raavi" panose="020B0502040204020203" pitchFamily="34" charset="0"/>
            </a:endParaRPr>
          </a:p>
        </p:txBody>
      </p:sp>
      <p:sp>
        <p:nvSpPr>
          <p:cNvPr id="9" name="Title 4"/>
          <p:cNvSpPr txBox="1">
            <a:spLocks/>
          </p:cNvSpPr>
          <p:nvPr/>
        </p:nvSpPr>
        <p:spPr bwMode="auto">
          <a:xfrm>
            <a:off x="76200" y="6480934"/>
            <a:ext cx="8355012" cy="329767"/>
          </a:xfrm>
          <a:prstGeom prst="rect">
            <a:avLst/>
          </a:prstGeom>
          <a:noFill/>
          <a:ln>
            <a:noFill/>
          </a:ln>
          <a:extLst/>
        </p:spPr>
        <p:txBody>
          <a:bodyPr vert="horz" wrap="square" lIns="91440" tIns="0" rIns="91440" bIns="0" numCol="1" anchor="ctr" anchorCtr="0" compatLnSpc="1">
            <a:prstTxWarp prst="textNoShape">
              <a:avLst/>
            </a:prstTxWarp>
          </a:bodyPr>
          <a:lstStyle>
            <a:lvl1pPr algn="ctr" rtl="0" eaLnBrk="1" fontAlgn="base" hangingPunct="1">
              <a:spcBef>
                <a:spcPct val="0"/>
              </a:spcBef>
              <a:spcAft>
                <a:spcPct val="0"/>
              </a:spcAft>
              <a:defRPr sz="2000" b="1" kern="1200">
                <a:solidFill>
                  <a:schemeClr val="tx1"/>
                </a:solidFill>
                <a:latin typeface="+mj-lt"/>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US" sz="1000" dirty="0" smtClean="0">
                <a:cs typeface="Raavi" panose="020B0502040204020203" pitchFamily="34" charset="0"/>
              </a:rPr>
              <a:t>Source: Rich Harwood</a:t>
            </a:r>
            <a:endParaRPr lang="en-US" sz="2400" dirty="0">
              <a:cs typeface="Raavi" panose="020B0502040204020203" pitchFamily="34" charset="0"/>
            </a:endParaRPr>
          </a:p>
        </p:txBody>
      </p:sp>
    </p:spTree>
    <p:extLst>
      <p:ext uri="{BB962C8B-B14F-4D97-AF65-F5344CB8AC3E}">
        <p14:creationId xmlns:p14="http://schemas.microsoft.com/office/powerpoint/2010/main" val="118174807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latin typeface="+mn-lt"/>
              </a:rPr>
              <a:t>This Effort Has Achieved Significant Impact to Date</a:t>
            </a:r>
            <a:endParaRPr lang="en-US" sz="2600" dirty="0">
              <a:latin typeface="+mn-lt"/>
            </a:endParaRPr>
          </a:p>
        </p:txBody>
      </p:sp>
      <p:sp>
        <p:nvSpPr>
          <p:cNvPr id="11" name="Rectangle 10"/>
          <p:cNvSpPr/>
          <p:nvPr/>
        </p:nvSpPr>
        <p:spPr>
          <a:xfrm>
            <a:off x="285750" y="1600200"/>
            <a:ext cx="8572500" cy="4191000"/>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lIns="54000" rIns="54000" rtlCol="0" anchor="t"/>
          <a:lstStyle/>
          <a:p>
            <a:endParaRPr lang="en-US" sz="2400" dirty="0"/>
          </a:p>
          <a:p>
            <a:r>
              <a:rPr lang="en-US" sz="2400" dirty="0" smtClean="0"/>
              <a:t>Between </a:t>
            </a:r>
            <a:r>
              <a:rPr lang="en-US" sz="2400" dirty="0"/>
              <a:t>2010 and 2012, across the </a:t>
            </a:r>
            <a:r>
              <a:rPr lang="en-US" sz="2400" dirty="0" smtClean="0"/>
              <a:t>state:</a:t>
            </a:r>
            <a:endParaRPr lang="en-US" sz="2400" dirty="0"/>
          </a:p>
          <a:p>
            <a:pPr marL="914400" lvl="1" indent="-457200">
              <a:buFont typeface="Wingdings" panose="05000000000000000000" pitchFamily="2" charset="2"/>
              <a:buChar char="Ø"/>
            </a:pPr>
            <a:r>
              <a:rPr lang="en-US" sz="2400" dirty="0" smtClean="0"/>
              <a:t>Juvenile </a:t>
            </a:r>
            <a:r>
              <a:rPr lang="en-US" sz="2400" dirty="0"/>
              <a:t>arrests were down by </a:t>
            </a:r>
            <a:r>
              <a:rPr lang="en-US" sz="2800" b="1" dirty="0">
                <a:solidFill>
                  <a:schemeClr val="accent6">
                    <a:lumMod val="75000"/>
                  </a:schemeClr>
                </a:solidFill>
              </a:rPr>
              <a:t>24%</a:t>
            </a:r>
            <a:endParaRPr lang="en-US" sz="2400" b="1" dirty="0">
              <a:solidFill>
                <a:schemeClr val="accent6">
                  <a:lumMod val="75000"/>
                </a:schemeClr>
              </a:solidFill>
            </a:endParaRPr>
          </a:p>
          <a:p>
            <a:pPr marL="914400" lvl="1" indent="-457200">
              <a:buFont typeface="Wingdings" panose="05000000000000000000" pitchFamily="2" charset="2"/>
              <a:buChar char="Ø"/>
            </a:pPr>
            <a:r>
              <a:rPr lang="en-US" sz="2400" dirty="0" smtClean="0"/>
              <a:t>Juvenile </a:t>
            </a:r>
            <a:r>
              <a:rPr lang="en-US" sz="2400" dirty="0"/>
              <a:t>admissions to state placement were down </a:t>
            </a:r>
            <a:r>
              <a:rPr lang="en-US" sz="2800" b="1" dirty="0">
                <a:solidFill>
                  <a:schemeClr val="accent6">
                    <a:lumMod val="75000"/>
                  </a:schemeClr>
                </a:solidFill>
              </a:rPr>
              <a:t>28%</a:t>
            </a:r>
            <a:endParaRPr lang="en-US" sz="2400" b="1" dirty="0">
              <a:solidFill>
                <a:schemeClr val="accent6">
                  <a:lumMod val="75000"/>
                </a:schemeClr>
              </a:solidFill>
            </a:endParaRPr>
          </a:p>
          <a:p>
            <a:endParaRPr lang="en-US" sz="2400" dirty="0" smtClean="0"/>
          </a:p>
          <a:p>
            <a:endParaRPr lang="en-US" sz="2400" dirty="0" smtClean="0"/>
          </a:p>
          <a:p>
            <a:r>
              <a:rPr lang="en-US" sz="2400" dirty="0" smtClean="0"/>
              <a:t>Between </a:t>
            </a:r>
            <a:r>
              <a:rPr lang="en-US" sz="2400" dirty="0"/>
              <a:t>December 2010 and </a:t>
            </a:r>
            <a:r>
              <a:rPr lang="en-US" sz="2400" dirty="0" smtClean="0"/>
              <a:t>June, 2013:</a:t>
            </a:r>
          </a:p>
          <a:p>
            <a:pPr marL="914400" lvl="1" indent="-457200">
              <a:buFont typeface="Wingdings" panose="05000000000000000000" pitchFamily="2" charset="2"/>
              <a:buChar char="Ø"/>
            </a:pPr>
            <a:r>
              <a:rPr lang="en-US" sz="2400" dirty="0" smtClean="0"/>
              <a:t>The </a:t>
            </a:r>
            <a:r>
              <a:rPr lang="en-US" sz="2400" dirty="0"/>
              <a:t>number of youth in state custody declined by </a:t>
            </a:r>
            <a:r>
              <a:rPr lang="en-US" sz="2800" b="1" dirty="0">
                <a:solidFill>
                  <a:schemeClr val="accent6">
                    <a:lumMod val="75000"/>
                  </a:schemeClr>
                </a:solidFill>
              </a:rPr>
              <a:t>45% </a:t>
            </a:r>
          </a:p>
        </p:txBody>
      </p:sp>
      <p:sp>
        <p:nvSpPr>
          <p:cNvPr id="13" name="Rectangle 12"/>
          <p:cNvSpPr/>
          <p:nvPr/>
        </p:nvSpPr>
        <p:spPr>
          <a:xfrm>
            <a:off x="-1" y="6619361"/>
            <a:ext cx="7589487" cy="246221"/>
          </a:xfrm>
          <a:prstGeom prst="rect">
            <a:avLst/>
          </a:prstGeom>
        </p:spPr>
        <p:txBody>
          <a:bodyPr wrap="square">
            <a:spAutoFit/>
          </a:bodyPr>
          <a:lstStyle/>
          <a:p>
            <a:r>
              <a:rPr lang="en-US" sz="1000" dirty="0">
                <a:latin typeface="Arial (Body)"/>
              </a:rPr>
              <a:t>Source: </a:t>
            </a:r>
            <a:r>
              <a:rPr lang="en-US" sz="1000" dirty="0" smtClean="0">
                <a:latin typeface="Arial (Body)"/>
              </a:rPr>
              <a:t>NYJJ Progress Report, December 2013</a:t>
            </a:r>
            <a:endParaRPr lang="en-US" sz="1000" dirty="0">
              <a:latin typeface="Arial (Body)"/>
            </a:endParaRPr>
          </a:p>
        </p:txBody>
      </p:sp>
    </p:spTree>
    <p:custDataLst>
      <p:tags r:id="rId1"/>
    </p:custDataLst>
    <p:extLst>
      <p:ext uri="{BB962C8B-B14F-4D97-AF65-F5344CB8AC3E}">
        <p14:creationId xmlns:p14="http://schemas.microsoft.com/office/powerpoint/2010/main" val="47401017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635866"/>
            <a:ext cx="8355012" cy="659534"/>
          </a:xfrm>
        </p:spPr>
        <p:txBody>
          <a:bodyPr/>
          <a:lstStyle/>
          <a:p>
            <a:r>
              <a:rPr lang="en-US" sz="2400" dirty="0" smtClean="0"/>
              <a:t>What Makes Collective Impact Different from Other Approaches to Collaboration?</a:t>
            </a:r>
            <a:endParaRPr lang="en-US" sz="2400" dirty="0"/>
          </a:p>
        </p:txBody>
      </p:sp>
      <p:sp>
        <p:nvSpPr>
          <p:cNvPr id="3" name="Text Placeholder 2"/>
          <p:cNvSpPr>
            <a:spLocks noGrp="1"/>
          </p:cNvSpPr>
          <p:nvPr>
            <p:ph type="body" sz="quarter" idx="4294967295"/>
          </p:nvPr>
        </p:nvSpPr>
        <p:spPr>
          <a:xfrm>
            <a:off x="1137160" y="1905000"/>
            <a:ext cx="6869680" cy="4191000"/>
          </a:xfrm>
          <a:prstGeom prst="rect">
            <a:avLst/>
          </a:prstGeom>
          <a:solidFill>
            <a:schemeClr val="accent1">
              <a:lumMod val="20000"/>
              <a:lumOff val="80000"/>
            </a:schemeClr>
          </a:solidFill>
        </p:spPr>
        <p:txBody>
          <a:bodyPr>
            <a:noAutofit/>
          </a:bodyPr>
          <a:lstStyle/>
          <a:p>
            <a:pPr marL="0" indent="0" algn="ctr">
              <a:buNone/>
            </a:pPr>
            <a:endParaRPr lang="en-US" sz="2400" b="1" dirty="0" smtClean="0"/>
          </a:p>
          <a:p>
            <a:pPr marL="0" indent="0" algn="ctr">
              <a:buNone/>
            </a:pPr>
            <a:r>
              <a:rPr lang="en-US" sz="2400" b="1" dirty="0" smtClean="0"/>
              <a:t>Conditions </a:t>
            </a:r>
          </a:p>
          <a:p>
            <a:pPr marL="0" indent="0" algn="ctr">
              <a:buNone/>
            </a:pPr>
            <a:endParaRPr lang="en-US" sz="2400" b="1" dirty="0" smtClean="0"/>
          </a:p>
          <a:p>
            <a:pPr marL="0" indent="0" algn="ctr">
              <a:buNone/>
            </a:pPr>
            <a:r>
              <a:rPr lang="en-US" sz="2400" b="1" dirty="0" smtClean="0"/>
              <a:t>Mindset </a:t>
            </a:r>
          </a:p>
          <a:p>
            <a:pPr marL="0" indent="0" algn="ctr">
              <a:buNone/>
            </a:pPr>
            <a:endParaRPr lang="en-US" sz="2400" b="1" dirty="0" smtClean="0"/>
          </a:p>
          <a:p>
            <a:pPr marL="0" indent="0" algn="ctr">
              <a:buNone/>
            </a:pPr>
            <a:r>
              <a:rPr lang="en-US" sz="2400" b="1" dirty="0" smtClean="0"/>
              <a:t>Structure </a:t>
            </a:r>
          </a:p>
          <a:p>
            <a:pPr marL="0" indent="0" algn="ctr">
              <a:buNone/>
            </a:pPr>
            <a:endParaRPr lang="en-US" sz="2400" b="1" dirty="0"/>
          </a:p>
          <a:p>
            <a:pPr marL="0" indent="0" algn="ctr">
              <a:buNone/>
            </a:pPr>
            <a:r>
              <a:rPr lang="en-US" sz="2400" b="1" dirty="0" smtClean="0"/>
              <a:t>Leadership  </a:t>
            </a:r>
          </a:p>
          <a:p>
            <a:pPr marL="0" indent="0" algn="ctr">
              <a:buNone/>
            </a:pPr>
            <a:endParaRPr lang="en-US" sz="2400" b="1" dirty="0" smtClean="0"/>
          </a:p>
          <a:p>
            <a:pPr marL="0" indent="0" algn="ctr">
              <a:buNone/>
            </a:pPr>
            <a:endParaRPr lang="en-US" sz="1600" dirty="0" smtClean="0"/>
          </a:p>
        </p:txBody>
      </p:sp>
    </p:spTree>
    <p:extLst>
      <p:ext uri="{BB962C8B-B14F-4D97-AF65-F5344CB8AC3E}">
        <p14:creationId xmlns:p14="http://schemas.microsoft.com/office/powerpoint/2010/main" val="76717340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
            </p:custDataLst>
            <p:extLst>
              <p:ext uri="{D42A27DB-BD31-4B8C-83A1-F6EECF244321}">
                <p14:modId xmlns:p14="http://schemas.microsoft.com/office/powerpoint/2010/main" val="35928944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7875" name="think-cell Slide" r:id="rId20" imgW="360" imgH="360" progId="">
                  <p:embed/>
                </p:oleObj>
              </mc:Choice>
              <mc:Fallback>
                <p:oleObj name="think-cell Slide" r:id="rId20" imgW="360" imgH="360" progId="">
                  <p:embed/>
                  <p:pic>
                    <p:nvPicPr>
                      <p:cNvPr id="0" name="Picture 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itle 14"/>
          <p:cNvSpPr>
            <a:spLocks noGrp="1"/>
          </p:cNvSpPr>
          <p:nvPr>
            <p:ph type="title"/>
          </p:nvPr>
        </p:nvSpPr>
        <p:spPr>
          <a:xfrm>
            <a:off x="394494" y="381000"/>
            <a:ext cx="8355012" cy="659534"/>
          </a:xfrm>
        </p:spPr>
        <p:txBody>
          <a:bodyPr/>
          <a:lstStyle/>
          <a:p>
            <a:r>
              <a:rPr lang="en-US" sz="2400" dirty="0" smtClean="0"/>
              <a:t>Five Conditions for</a:t>
            </a:r>
            <a:r>
              <a:rPr lang="en-US" sz="2400" dirty="0"/>
              <a:t> </a:t>
            </a:r>
            <a:r>
              <a:rPr lang="en-US" sz="2400" dirty="0" smtClean="0"/>
              <a:t>Collective Impact</a:t>
            </a:r>
            <a:endParaRPr lang="en-US" sz="2400" dirty="0"/>
          </a:p>
        </p:txBody>
      </p:sp>
      <p:grpSp>
        <p:nvGrpSpPr>
          <p:cNvPr id="3" name="Group 2"/>
          <p:cNvGrpSpPr/>
          <p:nvPr/>
        </p:nvGrpSpPr>
        <p:grpSpPr>
          <a:xfrm>
            <a:off x="2209800" y="1308864"/>
            <a:ext cx="4495800" cy="977136"/>
            <a:chOff x="2209800" y="1308864"/>
            <a:chExt cx="4495800" cy="977136"/>
          </a:xfrm>
        </p:grpSpPr>
        <p:sp>
          <p:nvSpPr>
            <p:cNvPr id="10" name="Rounded Rectangle 9"/>
            <p:cNvSpPr/>
            <p:nvPr/>
          </p:nvSpPr>
          <p:spPr>
            <a:xfrm>
              <a:off x="3301626" y="1371600"/>
              <a:ext cx="340397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rgbClr val="FFFFFF"/>
                  </a:solidFill>
                </a:rPr>
                <a:t>Common Agenda</a:t>
              </a:r>
              <a:endParaRPr lang="en-US" sz="2200" b="1" dirty="0">
                <a:solidFill>
                  <a:srgbClr val="FFFFFF"/>
                </a:solidFill>
              </a:endParaRPr>
            </a:p>
          </p:txBody>
        </p:sp>
        <p:pic>
          <p:nvPicPr>
            <p:cNvPr id="9" name="Picture 8" descr="http://www.down2earthenergy.com/orange-sun-3-1.png"/>
            <p:cNvPicPr>
              <a:picLocks noChangeAspect="1" noChangeArrowheads="1"/>
            </p:cNvPicPr>
            <p:nvPr/>
          </p:nvPicPr>
          <p:blipFill>
            <a:blip r:embed="rId22" cstate="print">
              <a:extLst>
                <a:ext uri="{28A0092B-C50C-407E-A947-70E740481C1C}">
                  <a14:useLocalDpi xmlns:a14="http://schemas.microsoft.com/office/drawing/2010/main"/>
                </a:ext>
              </a:extLst>
            </a:blip>
            <a:srcRect/>
            <a:stretch>
              <a:fillRect/>
            </a:stretch>
          </p:blipFill>
          <p:spPr bwMode="auto">
            <a:xfrm>
              <a:off x="2209800" y="1308864"/>
              <a:ext cx="1304459" cy="672336"/>
            </a:xfrm>
            <a:prstGeom prst="roundRect">
              <a:avLst/>
            </a:prstGeom>
            <a:solidFill>
              <a:schemeClr val="bg1"/>
            </a:solidFill>
            <a:ln w="19050">
              <a:solidFill>
                <a:schemeClr val="accent1"/>
              </a:solidFill>
            </a:ln>
          </p:spPr>
        </p:pic>
      </p:grpSp>
      <p:grpSp>
        <p:nvGrpSpPr>
          <p:cNvPr id="4" name="Group 3"/>
          <p:cNvGrpSpPr/>
          <p:nvPr/>
        </p:nvGrpSpPr>
        <p:grpSpPr>
          <a:xfrm>
            <a:off x="2209800" y="2335334"/>
            <a:ext cx="4495800" cy="1022909"/>
            <a:chOff x="2209800" y="2335334"/>
            <a:chExt cx="4495800" cy="1022909"/>
          </a:xfrm>
        </p:grpSpPr>
        <p:sp>
          <p:nvSpPr>
            <p:cNvPr id="11" name="Rounded Rectangle 10"/>
            <p:cNvSpPr/>
            <p:nvPr/>
          </p:nvSpPr>
          <p:spPr>
            <a:xfrm>
              <a:off x="3301626" y="2443843"/>
              <a:ext cx="3403974"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200" b="1" dirty="0" smtClean="0">
                  <a:solidFill>
                    <a:srgbClr val="FFFFFF"/>
                  </a:solidFill>
                </a:rPr>
                <a:t>Shared </a:t>
              </a:r>
            </a:p>
            <a:p>
              <a:pPr algn="ctr"/>
              <a:r>
                <a:rPr lang="en-US" sz="2200" b="1" dirty="0" smtClean="0">
                  <a:solidFill>
                    <a:srgbClr val="FFFFFF"/>
                  </a:solidFill>
                </a:rPr>
                <a:t>Measurement</a:t>
              </a:r>
              <a:endParaRPr lang="en-US" sz="2200" b="1" dirty="0">
                <a:solidFill>
                  <a:srgbClr val="FFFFFF"/>
                </a:solidFill>
              </a:endParaRPr>
            </a:p>
          </p:txBody>
        </p:sp>
        <p:pic>
          <p:nvPicPr>
            <p:cNvPr id="16" name="Picture 15"/>
            <p:cNvPicPr>
              <a:picLocks noChangeAspect="1"/>
            </p:cNvPicPr>
            <p:nvPr/>
          </p:nvPicPr>
          <p:blipFill>
            <a:blip r:embed="rId23" cstate="print">
              <a:extLst>
                <a:ext uri="{28A0092B-C50C-407E-A947-70E740481C1C}">
                  <a14:useLocalDpi xmlns:a14="http://schemas.microsoft.com/office/drawing/2010/main"/>
                </a:ext>
              </a:extLst>
            </a:blip>
            <a:stretch>
              <a:fillRect/>
            </a:stretch>
          </p:blipFill>
          <p:spPr>
            <a:xfrm>
              <a:off x="2209800" y="2335334"/>
              <a:ext cx="1304460" cy="732245"/>
            </a:xfrm>
            <a:prstGeom prst="roundRect">
              <a:avLst/>
            </a:prstGeom>
            <a:ln w="19050">
              <a:solidFill>
                <a:schemeClr val="accent3"/>
              </a:solidFill>
            </a:ln>
          </p:spPr>
        </p:pic>
      </p:grpSp>
      <p:grpSp>
        <p:nvGrpSpPr>
          <p:cNvPr id="5" name="Group 4"/>
          <p:cNvGrpSpPr/>
          <p:nvPr/>
        </p:nvGrpSpPr>
        <p:grpSpPr>
          <a:xfrm>
            <a:off x="2209800" y="3421713"/>
            <a:ext cx="4495800" cy="1008773"/>
            <a:chOff x="2209800" y="3421713"/>
            <a:chExt cx="4495800" cy="1008773"/>
          </a:xfrm>
        </p:grpSpPr>
        <p:sp>
          <p:nvSpPr>
            <p:cNvPr id="12" name="Rounded Rectangle 11"/>
            <p:cNvSpPr/>
            <p:nvPr/>
          </p:nvSpPr>
          <p:spPr>
            <a:xfrm>
              <a:off x="3301626" y="3516086"/>
              <a:ext cx="3403974" cy="9144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200" b="1" dirty="0" smtClean="0">
                  <a:solidFill>
                    <a:srgbClr val="FFFFFF"/>
                  </a:solidFill>
                </a:rPr>
                <a:t>Mutually Reinforcing </a:t>
              </a:r>
              <a:r>
                <a:rPr lang="en-US" sz="2200" b="1" dirty="0">
                  <a:solidFill>
                    <a:srgbClr val="FFFFFF"/>
                  </a:solidFill>
                </a:rPr>
                <a:t>A</a:t>
              </a:r>
              <a:r>
                <a:rPr lang="en-US" sz="2200" b="1" dirty="0" smtClean="0">
                  <a:solidFill>
                    <a:srgbClr val="FFFFFF"/>
                  </a:solidFill>
                </a:rPr>
                <a:t>ctivities</a:t>
              </a:r>
              <a:endParaRPr lang="en-US" sz="2200" b="1" dirty="0">
                <a:solidFill>
                  <a:srgbClr val="FFFFFF"/>
                </a:solidFill>
              </a:endParaRPr>
            </a:p>
          </p:txBody>
        </p:sp>
        <p:pic>
          <p:nvPicPr>
            <p:cNvPr id="17" name="Picture 16" descr="http://www.infobarrel.com/media/image/6135.jpg"/>
            <p:cNvPicPr>
              <a:picLocks noChangeAspect="1" noChangeArrowheads="1"/>
            </p:cNvPicPr>
            <p:nvPr/>
          </p:nvPicPr>
          <p:blipFill>
            <a:blip r:embed="rId24" cstate="print">
              <a:extLst>
                <a:ext uri="{28A0092B-C50C-407E-A947-70E740481C1C}">
                  <a14:useLocalDpi xmlns:a14="http://schemas.microsoft.com/office/drawing/2010/main"/>
                </a:ext>
              </a:extLst>
            </a:blip>
            <a:srcRect/>
            <a:stretch>
              <a:fillRect/>
            </a:stretch>
          </p:blipFill>
          <p:spPr bwMode="auto">
            <a:xfrm>
              <a:off x="2209800" y="3421713"/>
              <a:ext cx="1304460" cy="675701"/>
            </a:xfrm>
            <a:prstGeom prst="roundRect">
              <a:avLst/>
            </a:prstGeom>
            <a:noFill/>
            <a:ln w="19050">
              <a:solidFill>
                <a:schemeClr val="accent4"/>
              </a:solidFill>
            </a:ln>
            <a:extLst>
              <a:ext uri="{909E8E84-426E-40DD-AFC4-6F175D3DCCD1}">
                <a14:hiddenFill xmlns:a14="http://schemas.microsoft.com/office/drawing/2010/main">
                  <a:solidFill>
                    <a:srgbClr val="FFFFFF"/>
                  </a:solidFill>
                </a14:hiddenFill>
              </a:ext>
            </a:extLst>
          </p:spPr>
        </p:pic>
      </p:grpSp>
      <p:grpSp>
        <p:nvGrpSpPr>
          <p:cNvPr id="6" name="Group 5"/>
          <p:cNvGrpSpPr/>
          <p:nvPr/>
        </p:nvGrpSpPr>
        <p:grpSpPr>
          <a:xfrm>
            <a:off x="2209800" y="4451548"/>
            <a:ext cx="4495800" cy="1051181"/>
            <a:chOff x="2209800" y="4451548"/>
            <a:chExt cx="4495800" cy="1051181"/>
          </a:xfrm>
        </p:grpSpPr>
        <p:sp>
          <p:nvSpPr>
            <p:cNvPr id="13" name="Rounded Rectangle 12"/>
            <p:cNvSpPr/>
            <p:nvPr/>
          </p:nvSpPr>
          <p:spPr>
            <a:xfrm>
              <a:off x="3301626" y="4588329"/>
              <a:ext cx="3403974" cy="914400"/>
            </a:xfrm>
            <a:prstGeom prst="roundRect">
              <a:avLst/>
            </a:prstGeom>
            <a:solidFill>
              <a:schemeClr val="tx2"/>
            </a:solidFill>
            <a:ln>
              <a:solidFill>
                <a:schemeClr val="tx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200" b="1" dirty="0" smtClean="0">
                  <a:solidFill>
                    <a:srgbClr val="FFFFFF"/>
                  </a:solidFill>
                </a:rPr>
                <a:t>Continuous</a:t>
              </a:r>
              <a:r>
                <a:rPr lang="en-US" sz="2200" b="1" dirty="0">
                  <a:solidFill>
                    <a:srgbClr val="FFFFFF"/>
                  </a:solidFill>
                </a:rPr>
                <a:t> C</a:t>
              </a:r>
              <a:r>
                <a:rPr lang="en-US" sz="2200" b="1" dirty="0" smtClean="0">
                  <a:solidFill>
                    <a:srgbClr val="FFFFFF"/>
                  </a:solidFill>
                </a:rPr>
                <a:t>ommunication</a:t>
              </a:r>
            </a:p>
          </p:txBody>
        </p:sp>
        <p:grpSp>
          <p:nvGrpSpPr>
            <p:cNvPr id="18" name="Group 17"/>
            <p:cNvGrpSpPr/>
            <p:nvPr/>
          </p:nvGrpSpPr>
          <p:grpSpPr>
            <a:xfrm>
              <a:off x="2209800" y="4451548"/>
              <a:ext cx="1304460" cy="732245"/>
              <a:chOff x="1369593" y="23818980"/>
              <a:chExt cx="7355305" cy="4128825"/>
            </a:xfrm>
          </p:grpSpPr>
          <p:sp>
            <p:nvSpPr>
              <p:cNvPr id="19" name="Rounded Rectangle 18"/>
              <p:cNvSpPr/>
              <p:nvPr>
                <p:custDataLst>
                  <p:tags r:id="rId6"/>
                </p:custDataLst>
              </p:nvPr>
            </p:nvSpPr>
            <p:spPr>
              <a:xfrm>
                <a:off x="1369593" y="23818980"/>
                <a:ext cx="7355305" cy="4128825"/>
              </a:xfrm>
              <a:prstGeom prst="roundRect">
                <a:avLst/>
              </a:prstGeom>
              <a:solidFill>
                <a:srgbClr val="F7FCE4"/>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p:cNvGrpSpPr/>
              <p:nvPr>
                <p:custDataLst>
                  <p:tags r:id="rId7"/>
                </p:custDataLst>
              </p:nvPr>
            </p:nvGrpSpPr>
            <p:grpSpPr>
              <a:xfrm flipH="1">
                <a:off x="1967529" y="25235897"/>
                <a:ext cx="2218358" cy="2473683"/>
                <a:chOff x="6132195" y="1632466"/>
                <a:chExt cx="1932657" cy="2392805"/>
              </a:xfrm>
              <a:solidFill>
                <a:schemeClr val="bg2"/>
              </a:solidFill>
            </p:grpSpPr>
            <p:sp>
              <p:nvSpPr>
                <p:cNvPr id="28" name="Rounded Rectangle 27"/>
                <p:cNvSpPr/>
                <p:nvPr>
                  <p:custDataLst>
                    <p:tags r:id="rId14"/>
                  </p:custDataLst>
                </p:nvPr>
              </p:nvSpPr>
              <p:spPr>
                <a:xfrm rot="13760280">
                  <a:off x="6479123" y="2462713"/>
                  <a:ext cx="290400" cy="905943"/>
                </a:xfrm>
                <a:prstGeom prst="roundRect">
                  <a:avLst/>
                </a:prstGeom>
                <a:grpFill/>
                <a:ln w="1905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9" name="Rounded Rectangle 28"/>
                <p:cNvSpPr/>
                <p:nvPr>
                  <p:custDataLst>
                    <p:tags r:id="rId15"/>
                  </p:custDataLst>
                </p:nvPr>
              </p:nvSpPr>
              <p:spPr>
                <a:xfrm rot="19763516">
                  <a:off x="7774452" y="2527188"/>
                  <a:ext cx="290400" cy="1292066"/>
                </a:xfrm>
                <a:prstGeom prst="roundRect">
                  <a:avLst/>
                </a:prstGeom>
                <a:grpFill/>
                <a:ln w="19050">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0" name="Rounded Rectangle 29"/>
                <p:cNvSpPr/>
                <p:nvPr/>
              </p:nvSpPr>
              <p:spPr>
                <a:xfrm>
                  <a:off x="6722102" y="2510132"/>
                  <a:ext cx="1066800" cy="1515139"/>
                </a:xfrm>
                <a:prstGeom prst="roundRect">
                  <a:avLst/>
                </a:prstGeom>
                <a:grpFill/>
                <a:ln w="1905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1" name="Rounded Rectangle 30"/>
                <p:cNvSpPr/>
                <p:nvPr>
                  <p:custDataLst>
                    <p:tags r:id="rId16"/>
                  </p:custDataLst>
                </p:nvPr>
              </p:nvSpPr>
              <p:spPr>
                <a:xfrm rot="18959661">
                  <a:off x="6132195" y="2672810"/>
                  <a:ext cx="290400" cy="613088"/>
                </a:xfrm>
                <a:prstGeom prst="roundRect">
                  <a:avLst/>
                </a:prstGeom>
                <a:solidFill>
                  <a:schemeClr val="bg2"/>
                </a:solidFill>
                <a:ln w="19050">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2" name="Oval 31"/>
                <p:cNvSpPr/>
                <p:nvPr>
                  <p:custDataLst>
                    <p:tags r:id="rId17"/>
                  </p:custDataLst>
                </p:nvPr>
              </p:nvSpPr>
              <p:spPr>
                <a:xfrm>
                  <a:off x="6839930" y="1632466"/>
                  <a:ext cx="812550" cy="805935"/>
                </a:xfrm>
                <a:prstGeom prst="ellipse">
                  <a:avLst/>
                </a:prstGeom>
                <a:grpFill/>
                <a:ln w="1905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grpSp>
          <p:grpSp>
            <p:nvGrpSpPr>
              <p:cNvPr id="21" name="Group 20"/>
              <p:cNvGrpSpPr/>
              <p:nvPr>
                <p:custDataLst>
                  <p:tags r:id="rId8"/>
                </p:custDataLst>
              </p:nvPr>
            </p:nvGrpSpPr>
            <p:grpSpPr>
              <a:xfrm>
                <a:off x="5965557" y="25046711"/>
                <a:ext cx="2173416" cy="2473683"/>
                <a:chOff x="6171350" y="1632466"/>
                <a:chExt cx="1893502" cy="2392805"/>
              </a:xfrm>
              <a:solidFill>
                <a:schemeClr val="accent4"/>
              </a:solidFill>
            </p:grpSpPr>
            <p:sp>
              <p:nvSpPr>
                <p:cNvPr id="24" name="Rounded Rectangle 23"/>
                <p:cNvSpPr/>
                <p:nvPr>
                  <p:custDataLst>
                    <p:tags r:id="rId11"/>
                  </p:custDataLst>
                </p:nvPr>
              </p:nvSpPr>
              <p:spPr>
                <a:xfrm rot="13760280">
                  <a:off x="6479122" y="2462713"/>
                  <a:ext cx="290400" cy="905943"/>
                </a:xfrm>
                <a:prstGeom prst="roundRect">
                  <a:avLst/>
                </a:prstGeom>
                <a:grpFill/>
                <a:ln w="19050">
                  <a:solidFill>
                    <a:schemeClr val="accent4"/>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5" name="Rounded Rectangle 24"/>
                <p:cNvSpPr/>
                <p:nvPr>
                  <p:custDataLst>
                    <p:tags r:id="rId12"/>
                  </p:custDataLst>
                </p:nvPr>
              </p:nvSpPr>
              <p:spPr>
                <a:xfrm rot="19763516">
                  <a:off x="7774452" y="2527188"/>
                  <a:ext cx="290400" cy="1292066"/>
                </a:xfrm>
                <a:prstGeom prst="roundRect">
                  <a:avLst/>
                </a:prstGeom>
                <a:grpFill/>
                <a:ln w="19050">
                  <a:solidFill>
                    <a:schemeClr val="accent4"/>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6" name="Rounded Rectangle 25"/>
                <p:cNvSpPr/>
                <p:nvPr/>
              </p:nvSpPr>
              <p:spPr>
                <a:xfrm>
                  <a:off x="6722102" y="2510132"/>
                  <a:ext cx="1066800" cy="1515139"/>
                </a:xfrm>
                <a:prstGeom prst="roundRect">
                  <a:avLst/>
                </a:prstGeom>
                <a:grpFill/>
                <a:ln w="1905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7" name="Oval 26"/>
                <p:cNvSpPr/>
                <p:nvPr>
                  <p:custDataLst>
                    <p:tags r:id="rId13"/>
                  </p:custDataLst>
                </p:nvPr>
              </p:nvSpPr>
              <p:spPr>
                <a:xfrm>
                  <a:off x="6839930" y="1632466"/>
                  <a:ext cx="812550" cy="805935"/>
                </a:xfrm>
                <a:prstGeom prst="ellipse">
                  <a:avLst/>
                </a:prstGeom>
                <a:grpFill/>
                <a:ln w="1905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grpSp>
          <p:sp>
            <p:nvSpPr>
              <p:cNvPr id="22" name="Oval Callout 21"/>
              <p:cNvSpPr/>
              <p:nvPr>
                <p:custDataLst>
                  <p:tags r:id="rId9"/>
                </p:custDataLst>
              </p:nvPr>
            </p:nvSpPr>
            <p:spPr>
              <a:xfrm>
                <a:off x="2617691" y="24148775"/>
                <a:ext cx="2182909" cy="918398"/>
              </a:xfrm>
              <a:prstGeom prst="wedgeEllipseCallout">
                <a:avLst>
                  <a:gd name="adj1" fmla="val -10064"/>
                  <a:gd name="adj2" fmla="val 107486"/>
                </a:avLst>
              </a:prstGeom>
              <a:solidFill>
                <a:srgbClr val="FFE5EF"/>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Callout 22"/>
              <p:cNvSpPr/>
              <p:nvPr>
                <p:custDataLst>
                  <p:tags r:id="rId10"/>
                </p:custDataLst>
              </p:nvPr>
            </p:nvSpPr>
            <p:spPr>
              <a:xfrm>
                <a:off x="4987281" y="23966660"/>
                <a:ext cx="2578722" cy="918398"/>
              </a:xfrm>
              <a:prstGeom prst="wedgeEllipseCallout">
                <a:avLst>
                  <a:gd name="adj1" fmla="val 15849"/>
                  <a:gd name="adj2" fmla="val 80019"/>
                </a:avLst>
              </a:prstGeom>
              <a:solidFill>
                <a:srgbClr val="E7F5FF"/>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p:cNvGrpSpPr/>
          <p:nvPr/>
        </p:nvGrpSpPr>
        <p:grpSpPr>
          <a:xfrm>
            <a:off x="2209800" y="5537927"/>
            <a:ext cx="4495800" cy="1037045"/>
            <a:chOff x="2209800" y="5537927"/>
            <a:chExt cx="4495800" cy="1037045"/>
          </a:xfrm>
        </p:grpSpPr>
        <p:sp>
          <p:nvSpPr>
            <p:cNvPr id="14" name="Rounded Rectangle 13"/>
            <p:cNvSpPr/>
            <p:nvPr/>
          </p:nvSpPr>
          <p:spPr>
            <a:xfrm>
              <a:off x="3301626" y="5660572"/>
              <a:ext cx="3403974" cy="914400"/>
            </a:xfrm>
            <a:prstGeom prst="roundRect">
              <a:avLst/>
            </a:prstGeom>
            <a:solidFill>
              <a:schemeClr val="accent5"/>
            </a:solidFill>
            <a:ln>
              <a:solidFill>
                <a:schemeClr val="accent5">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200" b="1" dirty="0" smtClean="0">
                  <a:solidFill>
                    <a:srgbClr val="FFFFFF"/>
                  </a:solidFill>
                </a:rPr>
                <a:t>Backbone Support</a:t>
              </a:r>
            </a:p>
          </p:txBody>
        </p:sp>
        <p:grpSp>
          <p:nvGrpSpPr>
            <p:cNvPr id="33" name="Group 32"/>
            <p:cNvGrpSpPr/>
            <p:nvPr/>
          </p:nvGrpSpPr>
          <p:grpSpPr>
            <a:xfrm>
              <a:off x="2209800" y="5537927"/>
              <a:ext cx="1304460" cy="732245"/>
              <a:chOff x="1521993" y="29718000"/>
              <a:chExt cx="7355305" cy="4128825"/>
            </a:xfrm>
          </p:grpSpPr>
          <p:sp>
            <p:nvSpPr>
              <p:cNvPr id="34" name="Rounded Rectangle 33"/>
              <p:cNvSpPr/>
              <p:nvPr>
                <p:custDataLst>
                  <p:tags r:id="rId4"/>
                </p:custDataLst>
              </p:nvPr>
            </p:nvSpPr>
            <p:spPr>
              <a:xfrm>
                <a:off x="1521993" y="29718000"/>
                <a:ext cx="7355305" cy="4128825"/>
              </a:xfrm>
              <a:prstGeom prst="round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9" descr="http://www.mpsd.org/martinson/clip-art0020.jpg"/>
              <p:cNvPicPr>
                <a:picLocks noChangeAspect="1" noChangeArrowheads="1"/>
              </p:cNvPicPr>
              <p:nvPr>
                <p:custDataLst>
                  <p:tags r:id="rId5"/>
                </p:custDataLst>
              </p:nvPr>
            </p:nvPicPr>
            <p:blipFill>
              <a:blip r:embed="rId25" cstate="print">
                <a:extLst>
                  <a:ext uri="{28A0092B-C50C-407E-A947-70E740481C1C}">
                    <a14:useLocalDpi xmlns:a14="http://schemas.microsoft.com/office/drawing/2010/main"/>
                  </a:ext>
                </a:extLst>
              </a:blip>
              <a:srcRect/>
              <a:stretch>
                <a:fillRect/>
              </a:stretch>
            </p:blipFill>
            <p:spPr bwMode="auto">
              <a:xfrm>
                <a:off x="3270102" y="29771795"/>
                <a:ext cx="3859085" cy="4016385"/>
              </a:xfrm>
              <a:prstGeom prst="rect">
                <a:avLst/>
              </a:prstGeom>
              <a:noFill/>
              <a:ln w="19050">
                <a:noFill/>
              </a:ln>
              <a:extLst>
                <a:ext uri="{909E8E84-426E-40DD-AFC4-6F175D3DCCD1}">
                  <a14:hiddenFill xmlns:a14="http://schemas.microsoft.com/office/drawing/2010/main">
                    <a:solidFill>
                      <a:srgbClr val="FFFFFF"/>
                    </a:solidFill>
                  </a14:hiddenFill>
                </a:ext>
              </a:extLst>
            </p:spPr>
          </p:pic>
        </p:grpSp>
      </p:grpSp>
    </p:spTree>
    <p:custDataLst>
      <p:tags r:id="rId2"/>
    </p:custDataLst>
    <p:extLst>
      <p:ext uri="{BB962C8B-B14F-4D97-AF65-F5344CB8AC3E}">
        <p14:creationId xmlns:p14="http://schemas.microsoft.com/office/powerpoint/2010/main" val="13588348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456153"/>
            <a:ext cx="8355012" cy="659534"/>
          </a:xfrm>
        </p:spPr>
        <p:txBody>
          <a:bodyPr/>
          <a:lstStyle/>
          <a:p>
            <a:r>
              <a:rPr lang="en-US" sz="2400" dirty="0"/>
              <a:t>Working in Collective </a:t>
            </a:r>
            <a:r>
              <a:rPr lang="en-US" sz="2400" dirty="0" smtClean="0"/>
              <a:t>Impact Requires </a:t>
            </a:r>
            <a:r>
              <a:rPr lang="en-US" sz="2400" dirty="0"/>
              <a:t>a Mindset Shift</a:t>
            </a:r>
          </a:p>
        </p:txBody>
      </p:sp>
      <p:sp>
        <p:nvSpPr>
          <p:cNvPr id="7" name="Rounded Rectangle 6"/>
          <p:cNvSpPr/>
          <p:nvPr/>
        </p:nvSpPr>
        <p:spPr>
          <a:xfrm>
            <a:off x="548684" y="1783098"/>
            <a:ext cx="2743200" cy="9144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b="1" dirty="0" smtClean="0"/>
              <a:t>Technical Solutions to Problems</a:t>
            </a:r>
            <a:endParaRPr lang="en-US" sz="2000" b="1" dirty="0"/>
          </a:p>
        </p:txBody>
      </p:sp>
      <p:sp>
        <p:nvSpPr>
          <p:cNvPr id="9" name="Rounded Rectangle 8"/>
          <p:cNvSpPr/>
          <p:nvPr/>
        </p:nvSpPr>
        <p:spPr>
          <a:xfrm>
            <a:off x="5120684" y="1783098"/>
            <a:ext cx="2743200"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b="1" dirty="0" smtClean="0"/>
              <a:t>Adaptive Solutions to Problems</a:t>
            </a:r>
            <a:endParaRPr lang="en-US" sz="2000" b="1" dirty="0"/>
          </a:p>
        </p:txBody>
      </p:sp>
      <p:sp>
        <p:nvSpPr>
          <p:cNvPr id="8" name="Right Arrow 7"/>
          <p:cNvSpPr/>
          <p:nvPr/>
        </p:nvSpPr>
        <p:spPr>
          <a:xfrm>
            <a:off x="3596684" y="2011698"/>
            <a:ext cx="1219200" cy="3810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000" b="1" dirty="0"/>
          </a:p>
        </p:txBody>
      </p:sp>
      <p:sp>
        <p:nvSpPr>
          <p:cNvPr id="12" name="Rounded Rectangle 11"/>
          <p:cNvSpPr/>
          <p:nvPr/>
        </p:nvSpPr>
        <p:spPr>
          <a:xfrm>
            <a:off x="914400" y="3012759"/>
            <a:ext cx="2743200" cy="9144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b="1" dirty="0" smtClean="0"/>
              <a:t>Silver Bullet</a:t>
            </a:r>
            <a:endParaRPr lang="en-US" sz="2000" b="1" dirty="0"/>
          </a:p>
        </p:txBody>
      </p:sp>
      <p:sp>
        <p:nvSpPr>
          <p:cNvPr id="13" name="Rounded Rectangle 12"/>
          <p:cNvSpPr/>
          <p:nvPr/>
        </p:nvSpPr>
        <p:spPr>
          <a:xfrm>
            <a:off x="5486400" y="3012759"/>
            <a:ext cx="2743200"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b="1" dirty="0" smtClean="0"/>
              <a:t>Silver Buckshot</a:t>
            </a:r>
            <a:endParaRPr lang="en-US" sz="2000" b="1" dirty="0"/>
          </a:p>
        </p:txBody>
      </p:sp>
      <p:sp>
        <p:nvSpPr>
          <p:cNvPr id="14" name="Right Arrow 13"/>
          <p:cNvSpPr/>
          <p:nvPr/>
        </p:nvSpPr>
        <p:spPr>
          <a:xfrm>
            <a:off x="3962400" y="3241359"/>
            <a:ext cx="1219200" cy="3810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000" b="1" dirty="0"/>
          </a:p>
        </p:txBody>
      </p:sp>
      <p:sp>
        <p:nvSpPr>
          <p:cNvPr id="15" name="Rounded Rectangle 14"/>
          <p:cNvSpPr/>
          <p:nvPr/>
        </p:nvSpPr>
        <p:spPr>
          <a:xfrm>
            <a:off x="1371555" y="4343400"/>
            <a:ext cx="2743200" cy="9144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000" b="1" dirty="0" smtClean="0"/>
              <a:t>Taking Credit</a:t>
            </a:r>
            <a:endParaRPr lang="en-US" sz="2000" b="1" dirty="0"/>
          </a:p>
        </p:txBody>
      </p:sp>
      <p:sp>
        <p:nvSpPr>
          <p:cNvPr id="16" name="Rounded Rectangle 15"/>
          <p:cNvSpPr/>
          <p:nvPr/>
        </p:nvSpPr>
        <p:spPr>
          <a:xfrm>
            <a:off x="5943555" y="4343400"/>
            <a:ext cx="2743200"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000" b="1" dirty="0" smtClean="0"/>
              <a:t>Giving Credit Away</a:t>
            </a:r>
            <a:endParaRPr lang="en-US" sz="2000" b="1" dirty="0"/>
          </a:p>
        </p:txBody>
      </p:sp>
      <p:sp>
        <p:nvSpPr>
          <p:cNvPr id="17" name="Right Arrow 16"/>
          <p:cNvSpPr/>
          <p:nvPr/>
        </p:nvSpPr>
        <p:spPr>
          <a:xfrm>
            <a:off x="4419555" y="4572000"/>
            <a:ext cx="1219200" cy="3810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000" b="1" dirty="0"/>
          </a:p>
        </p:txBody>
      </p:sp>
      <p:sp>
        <p:nvSpPr>
          <p:cNvPr id="22" name="TextBox 21"/>
          <p:cNvSpPr txBox="1"/>
          <p:nvPr/>
        </p:nvSpPr>
        <p:spPr>
          <a:xfrm>
            <a:off x="0" y="6611779"/>
            <a:ext cx="8305800" cy="246221"/>
          </a:xfrm>
          <a:prstGeom prst="rect">
            <a:avLst/>
          </a:prstGeom>
          <a:noFill/>
        </p:spPr>
        <p:txBody>
          <a:bodyPr wrap="square" rtlCol="0" anchor="ctr">
            <a:spAutoFit/>
          </a:bodyPr>
          <a:lstStyle/>
          <a:p>
            <a:pPr fontAlgn="base">
              <a:spcBef>
                <a:spcPct val="0"/>
              </a:spcBef>
              <a:spcAft>
                <a:spcPct val="0"/>
              </a:spcAft>
            </a:pPr>
            <a:r>
              <a:rPr lang="en-US" sz="1000" dirty="0">
                <a:latin typeface="+mn-lt"/>
              </a:rPr>
              <a:t>Source: </a:t>
            </a:r>
            <a:r>
              <a:rPr lang="en-US" sz="1000" dirty="0" smtClean="0">
                <a:latin typeface="+mn-lt"/>
              </a:rPr>
              <a:t>Channeling Change: Making Collective Impact Work, 2012; FSG Interviews and Analysis</a:t>
            </a:r>
            <a:endParaRPr lang="en-US" sz="1000" dirty="0">
              <a:latin typeface="+mn-lt"/>
            </a:endParaRPr>
          </a:p>
        </p:txBody>
      </p:sp>
      <p:sp>
        <p:nvSpPr>
          <p:cNvPr id="3" name="Text Placeholder 2"/>
          <p:cNvSpPr>
            <a:spLocks noGrp="1"/>
          </p:cNvSpPr>
          <p:nvPr>
            <p:ph type="body" sz="quarter" idx="13"/>
          </p:nvPr>
        </p:nvSpPr>
        <p:spPr/>
        <p:txBody>
          <a:bodyPr/>
          <a:lstStyle/>
          <a:p>
            <a:endParaRPr lang="en-US"/>
          </a:p>
        </p:txBody>
      </p:sp>
    </p:spTree>
    <p:custDataLst>
      <p:tags r:id="rId1"/>
    </p:custDataLst>
    <p:extLst>
      <p:ext uri="{BB962C8B-B14F-4D97-AF65-F5344CB8AC3E}">
        <p14:creationId xmlns:p14="http://schemas.microsoft.com/office/powerpoint/2010/main" val="18793905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8" grpId="0" animBg="1"/>
      <p:bldP spid="12" grpId="0" animBg="1"/>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custDataLst>
              <p:tags r:id="rId2"/>
            </p:custDataLst>
            <p:extLst>
              <p:ext uri="{D42A27DB-BD31-4B8C-83A1-F6EECF244321}">
                <p14:modId xmlns:p14="http://schemas.microsoft.com/office/powerpoint/2010/main" val="239279648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4595" name="think-cell Slide" r:id="rId5" imgW="270" imgH="270" progId="">
                  <p:embed/>
                </p:oleObj>
              </mc:Choice>
              <mc:Fallback>
                <p:oleObj name="think-cell Slide" r:id="rId5" imgW="270" imgH="270" progId="">
                  <p:embed/>
                  <p:pic>
                    <p:nvPicPr>
                      <p:cNvPr id="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5"/>
          <p:cNvSpPr>
            <a:spLocks noGrp="1"/>
          </p:cNvSpPr>
          <p:nvPr>
            <p:ph type="title"/>
          </p:nvPr>
        </p:nvSpPr>
        <p:spPr>
          <a:xfrm>
            <a:off x="394494" y="331066"/>
            <a:ext cx="8355012" cy="659534"/>
          </a:xfrm>
        </p:spPr>
        <p:txBody>
          <a:bodyPr/>
          <a:lstStyle/>
          <a:p>
            <a:r>
              <a:rPr lang="en-US" sz="2400" dirty="0"/>
              <a:t>Collective Impact </a:t>
            </a:r>
            <a:r>
              <a:rPr lang="en-US" sz="2400" dirty="0" smtClean="0"/>
              <a:t>Infrastructure:</a:t>
            </a:r>
            <a:br>
              <a:rPr lang="en-US" sz="2400" dirty="0" smtClean="0"/>
            </a:br>
            <a:r>
              <a:rPr lang="en-US" sz="2400" dirty="0" smtClean="0"/>
              <a:t>Structuring for Intentionality and Uncertainty</a:t>
            </a:r>
            <a:endParaRPr lang="en-US" sz="2400" dirty="0"/>
          </a:p>
        </p:txBody>
      </p:sp>
      <p:sp>
        <p:nvSpPr>
          <p:cNvPr id="3" name="Title 5"/>
          <p:cNvSpPr txBox="1">
            <a:spLocks/>
          </p:cNvSpPr>
          <p:nvPr/>
        </p:nvSpPr>
        <p:spPr bwMode="auto">
          <a:xfrm>
            <a:off x="21266" y="6597352"/>
            <a:ext cx="8411592" cy="283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lgn="ctr" rtl="0" eaLnBrk="1" fontAlgn="base" hangingPunct="1">
              <a:spcBef>
                <a:spcPct val="0"/>
              </a:spcBef>
              <a:spcAft>
                <a:spcPct val="0"/>
              </a:spcAft>
              <a:defRPr sz="2000" b="1" kern="1200">
                <a:solidFill>
                  <a:schemeClr val="tx1"/>
                </a:solidFill>
                <a:latin typeface="+mj-lt"/>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US" sz="900" b="0" dirty="0" smtClean="0">
                <a:solidFill>
                  <a:srgbClr val="000000"/>
                </a:solidFill>
              </a:rPr>
              <a:t>* Adapted from </a:t>
            </a:r>
            <a:r>
              <a:rPr lang="en-US" sz="900" b="0" i="1" dirty="0" smtClean="0">
                <a:solidFill>
                  <a:srgbClr val="000000"/>
                </a:solidFill>
                <a:hlinkClick r:id="rId7"/>
              </a:rPr>
              <a:t>Listening to the Stars: The Constellation Model of Collaborative Social Change</a:t>
            </a:r>
            <a:r>
              <a:rPr lang="en-US" sz="900" b="0" i="1" dirty="0" smtClean="0">
                <a:solidFill>
                  <a:srgbClr val="000000"/>
                </a:solidFill>
              </a:rPr>
              <a:t>, </a:t>
            </a:r>
            <a:r>
              <a:rPr lang="en-US" sz="900" b="0" dirty="0" smtClean="0">
                <a:solidFill>
                  <a:srgbClr val="000000"/>
                </a:solidFill>
              </a:rPr>
              <a:t>by Tonya Surman and Mark Surman, 2008.</a:t>
            </a:r>
            <a:endParaRPr lang="en-US" sz="900" b="0" i="1" dirty="0">
              <a:solidFill>
                <a:srgbClr val="000000"/>
              </a:solidFill>
            </a:endParaRPr>
          </a:p>
        </p:txBody>
      </p:sp>
      <p:sp>
        <p:nvSpPr>
          <p:cNvPr id="99" name="Cloud 98"/>
          <p:cNvSpPr/>
          <p:nvPr/>
        </p:nvSpPr>
        <p:spPr>
          <a:xfrm rot="11386230">
            <a:off x="2620388" y="1799271"/>
            <a:ext cx="6200084" cy="4831015"/>
          </a:xfrm>
          <a:prstGeom prst="cloud">
            <a:avLst/>
          </a:prstGeom>
          <a:solidFill>
            <a:schemeClr val="accent2">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22" name="Straight Connector 21"/>
          <p:cNvCxnSpPr/>
          <p:nvPr/>
        </p:nvCxnSpPr>
        <p:spPr>
          <a:xfrm>
            <a:off x="2298962" y="1495044"/>
            <a:ext cx="0" cy="5143252"/>
          </a:xfrm>
          <a:prstGeom prst="line">
            <a:avLst/>
          </a:prstGeom>
          <a:ln w="1905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400265" y="1518789"/>
            <a:ext cx="1479566" cy="523220"/>
          </a:xfrm>
          <a:prstGeom prst="rect">
            <a:avLst/>
          </a:prstGeom>
          <a:noFill/>
        </p:spPr>
        <p:txBody>
          <a:bodyPr wrap="square" rtlCol="0">
            <a:spAutoFit/>
          </a:bodyPr>
          <a:lstStyle/>
          <a:p>
            <a:r>
              <a:rPr lang="en-US" sz="1400" b="1" i="1" dirty="0">
                <a:solidFill>
                  <a:srgbClr val="000000"/>
                </a:solidFill>
                <a:latin typeface="Arial"/>
              </a:rPr>
              <a:t>p</a:t>
            </a:r>
            <a:r>
              <a:rPr lang="en-US" sz="1400" b="1" i="1" dirty="0" smtClean="0">
                <a:solidFill>
                  <a:srgbClr val="000000"/>
                </a:solidFill>
                <a:latin typeface="Arial"/>
              </a:rPr>
              <a:t>artner-driven action</a:t>
            </a:r>
          </a:p>
        </p:txBody>
      </p:sp>
      <p:sp>
        <p:nvSpPr>
          <p:cNvPr id="25" name="TextBox 24"/>
          <p:cNvSpPr txBox="1"/>
          <p:nvPr/>
        </p:nvSpPr>
        <p:spPr>
          <a:xfrm>
            <a:off x="143508" y="1518789"/>
            <a:ext cx="2047461" cy="523220"/>
          </a:xfrm>
          <a:prstGeom prst="rect">
            <a:avLst/>
          </a:prstGeom>
          <a:noFill/>
        </p:spPr>
        <p:txBody>
          <a:bodyPr wrap="square" rtlCol="0">
            <a:spAutoFit/>
          </a:bodyPr>
          <a:lstStyle/>
          <a:p>
            <a:pPr algn="r"/>
            <a:r>
              <a:rPr lang="en-US" sz="1400" b="1" i="1" dirty="0">
                <a:solidFill>
                  <a:srgbClr val="000000"/>
                </a:solidFill>
                <a:latin typeface="Arial"/>
              </a:rPr>
              <a:t>s</a:t>
            </a:r>
            <a:r>
              <a:rPr lang="en-US" sz="1400" b="1" i="1" dirty="0" smtClean="0">
                <a:solidFill>
                  <a:srgbClr val="000000"/>
                </a:solidFill>
                <a:latin typeface="Arial"/>
              </a:rPr>
              <a:t>trategic guidance and support</a:t>
            </a:r>
          </a:p>
        </p:txBody>
      </p:sp>
      <p:sp>
        <p:nvSpPr>
          <p:cNvPr id="21" name="Rounded Rectangular Callout 20"/>
          <p:cNvSpPr/>
          <p:nvPr/>
        </p:nvSpPr>
        <p:spPr>
          <a:xfrm>
            <a:off x="7236296" y="1655372"/>
            <a:ext cx="1725168" cy="1269572"/>
          </a:xfrm>
          <a:prstGeom prst="wedgeRoundRectCallout">
            <a:avLst>
              <a:gd name="adj1" fmla="val -60149"/>
              <a:gd name="adj2" fmla="val 74560"/>
              <a:gd name="adj3" fmla="val 16667"/>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01" name="Oval 100"/>
          <p:cNvSpPr/>
          <p:nvPr/>
        </p:nvSpPr>
        <p:spPr>
          <a:xfrm>
            <a:off x="7410809" y="1731610"/>
            <a:ext cx="213001" cy="184904"/>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28" name="TextBox 27"/>
          <p:cNvSpPr txBox="1"/>
          <p:nvPr/>
        </p:nvSpPr>
        <p:spPr>
          <a:xfrm>
            <a:off x="7301393" y="1689886"/>
            <a:ext cx="1762635" cy="1169551"/>
          </a:xfrm>
          <a:prstGeom prst="rect">
            <a:avLst/>
          </a:prstGeom>
          <a:noFill/>
        </p:spPr>
        <p:txBody>
          <a:bodyPr wrap="square" rtlCol="0">
            <a:spAutoFit/>
          </a:bodyPr>
          <a:lstStyle/>
          <a:p>
            <a:r>
              <a:rPr lang="en-US" sz="1400" dirty="0" smtClean="0">
                <a:solidFill>
                  <a:srgbClr val="000000"/>
                </a:solidFill>
                <a:latin typeface="Arial"/>
              </a:rPr>
              <a:t>       </a:t>
            </a:r>
            <a:r>
              <a:rPr lang="en-US" sz="1400" dirty="0" smtClean="0">
                <a:solidFill>
                  <a:srgbClr val="FFFFFF"/>
                </a:solidFill>
                <a:latin typeface="Arial"/>
              </a:rPr>
              <a:t>=</a:t>
            </a:r>
            <a:r>
              <a:rPr lang="en-US" sz="1400" dirty="0" smtClean="0">
                <a:solidFill>
                  <a:srgbClr val="000000"/>
                </a:solidFill>
                <a:latin typeface="Arial"/>
              </a:rPr>
              <a:t> </a:t>
            </a:r>
            <a:r>
              <a:rPr lang="en-US" sz="1400" dirty="0" smtClean="0">
                <a:solidFill>
                  <a:schemeClr val="bg1"/>
                </a:solidFill>
                <a:latin typeface="Arial"/>
              </a:rPr>
              <a:t>community</a:t>
            </a:r>
            <a:r>
              <a:rPr lang="en-US" sz="1400" dirty="0" smtClean="0">
                <a:solidFill>
                  <a:srgbClr val="000000"/>
                </a:solidFill>
                <a:latin typeface="Arial"/>
              </a:rPr>
              <a:t> </a:t>
            </a:r>
            <a:r>
              <a:rPr lang="en-US" sz="1400" dirty="0" smtClean="0">
                <a:solidFill>
                  <a:srgbClr val="FFFFFF"/>
                </a:solidFill>
                <a:latin typeface="Arial"/>
              </a:rPr>
              <a:t>partner (e.g., nonprofit, funder, business, public agency, resident)</a:t>
            </a:r>
          </a:p>
        </p:txBody>
      </p:sp>
      <p:sp>
        <p:nvSpPr>
          <p:cNvPr id="100" name="TextBox 99"/>
          <p:cNvSpPr txBox="1"/>
          <p:nvPr/>
        </p:nvSpPr>
        <p:spPr>
          <a:xfrm>
            <a:off x="4673147" y="2366568"/>
            <a:ext cx="2125120" cy="511939"/>
          </a:xfrm>
          <a:prstGeom prst="rect">
            <a:avLst/>
          </a:prstGeom>
          <a:noFill/>
        </p:spPr>
        <p:txBody>
          <a:bodyPr wrap="square" rtlCol="0">
            <a:spAutoFit/>
          </a:bodyPr>
          <a:lstStyle/>
          <a:p>
            <a:pPr algn="ctr"/>
            <a:r>
              <a:rPr lang="en-US" sz="1400" b="1" i="1" dirty="0" smtClean="0">
                <a:solidFill>
                  <a:srgbClr val="000000"/>
                </a:solidFill>
                <a:latin typeface="Arial"/>
              </a:rPr>
              <a:t>Ecosystem of Community Partners</a:t>
            </a:r>
          </a:p>
        </p:txBody>
      </p:sp>
      <p:sp>
        <p:nvSpPr>
          <p:cNvPr id="5" name="Rounded Rectangle 4"/>
          <p:cNvSpPr/>
          <p:nvPr/>
        </p:nvSpPr>
        <p:spPr>
          <a:xfrm flipV="1">
            <a:off x="461931" y="3754819"/>
            <a:ext cx="1488219" cy="2705376"/>
          </a:xfrm>
          <a:prstGeom prst="roundRect">
            <a:avLst/>
          </a:prstGeom>
          <a:solidFill>
            <a:srgbClr val="DFEEFF"/>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175" name="TextBox 174"/>
          <p:cNvSpPr txBox="1"/>
          <p:nvPr/>
        </p:nvSpPr>
        <p:spPr>
          <a:xfrm rot="10800000" flipV="1">
            <a:off x="461932" y="4815120"/>
            <a:ext cx="1488218" cy="584775"/>
          </a:xfrm>
          <a:prstGeom prst="rect">
            <a:avLst/>
          </a:prstGeom>
          <a:noFill/>
        </p:spPr>
        <p:txBody>
          <a:bodyPr wrap="square" rtlCol="0">
            <a:spAutoFit/>
          </a:bodyPr>
          <a:lstStyle/>
          <a:p>
            <a:pPr algn="ctr"/>
            <a:r>
              <a:rPr lang="en-US" sz="1600" b="1" dirty="0" smtClean="0">
                <a:solidFill>
                  <a:srgbClr val="000000"/>
                </a:solidFill>
                <a:latin typeface="Arial"/>
              </a:rPr>
              <a:t>Backbone Support</a:t>
            </a:r>
          </a:p>
        </p:txBody>
      </p:sp>
      <p:cxnSp>
        <p:nvCxnSpPr>
          <p:cNvPr id="46" name="Straight Arrow Connector 45"/>
          <p:cNvCxnSpPr>
            <a:stCxn id="2" idx="0"/>
            <a:endCxn id="5" idx="2"/>
          </p:cNvCxnSpPr>
          <p:nvPr/>
        </p:nvCxnSpPr>
        <p:spPr>
          <a:xfrm>
            <a:off x="1203596" y="3450931"/>
            <a:ext cx="2444" cy="30388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flipV="1">
            <a:off x="549157" y="2137878"/>
            <a:ext cx="1308879" cy="1313053"/>
          </a:xfrm>
          <a:prstGeom prst="ellipse">
            <a:avLst/>
          </a:prstGeom>
          <a:solidFill>
            <a:schemeClr val="tx2">
              <a:lumMod val="40000"/>
              <a:lumOff val="6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17" name="Oval 16"/>
          <p:cNvSpPr/>
          <p:nvPr/>
        </p:nvSpPr>
        <p:spPr>
          <a:xfrm flipV="1">
            <a:off x="494837" y="2387423"/>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200" name="TextBox 199"/>
          <p:cNvSpPr txBox="1"/>
          <p:nvPr/>
        </p:nvSpPr>
        <p:spPr>
          <a:xfrm rot="10800000" flipV="1">
            <a:off x="527361" y="2526258"/>
            <a:ext cx="1348868" cy="511939"/>
          </a:xfrm>
          <a:prstGeom prst="rect">
            <a:avLst/>
          </a:prstGeom>
          <a:noFill/>
        </p:spPr>
        <p:txBody>
          <a:bodyPr wrap="square" rtlCol="0">
            <a:spAutoFit/>
          </a:bodyPr>
          <a:lstStyle/>
          <a:p>
            <a:pPr algn="ctr"/>
            <a:r>
              <a:rPr lang="en-US" sz="1400" b="1" dirty="0" smtClean="0">
                <a:solidFill>
                  <a:srgbClr val="000000"/>
                </a:solidFill>
                <a:latin typeface="Arial"/>
              </a:rPr>
              <a:t>Steering Committee</a:t>
            </a:r>
          </a:p>
        </p:txBody>
      </p:sp>
      <p:sp>
        <p:nvSpPr>
          <p:cNvPr id="110" name="Oval 109"/>
          <p:cNvSpPr/>
          <p:nvPr/>
        </p:nvSpPr>
        <p:spPr>
          <a:xfrm flipV="1">
            <a:off x="769274" y="3254990"/>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18" name="Oval 117"/>
          <p:cNvSpPr/>
          <p:nvPr/>
        </p:nvSpPr>
        <p:spPr>
          <a:xfrm flipV="1">
            <a:off x="447849" y="2887287"/>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20" name="Oval 119"/>
          <p:cNvSpPr/>
          <p:nvPr/>
        </p:nvSpPr>
        <p:spPr>
          <a:xfrm flipV="1">
            <a:off x="846405" y="2084209"/>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21" name="Oval 120"/>
          <p:cNvSpPr/>
          <p:nvPr/>
        </p:nvSpPr>
        <p:spPr>
          <a:xfrm flipH="1" flipV="1">
            <a:off x="1691161" y="2387423"/>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22" name="Oval 121"/>
          <p:cNvSpPr/>
          <p:nvPr/>
        </p:nvSpPr>
        <p:spPr>
          <a:xfrm flipH="1" flipV="1">
            <a:off x="1416724" y="3254990"/>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24" name="Oval 123"/>
          <p:cNvSpPr/>
          <p:nvPr/>
        </p:nvSpPr>
        <p:spPr>
          <a:xfrm flipH="1" flipV="1">
            <a:off x="1738149" y="2887287"/>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26" name="Oval 125"/>
          <p:cNvSpPr/>
          <p:nvPr/>
        </p:nvSpPr>
        <p:spPr>
          <a:xfrm flipH="1" flipV="1">
            <a:off x="1339593" y="2084209"/>
            <a:ext cx="226083" cy="226083"/>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cxnSp>
        <p:nvCxnSpPr>
          <p:cNvPr id="128" name="Straight Arrow Connector 127"/>
          <p:cNvCxnSpPr/>
          <p:nvPr/>
        </p:nvCxnSpPr>
        <p:spPr>
          <a:xfrm flipH="1">
            <a:off x="1964234" y="4102883"/>
            <a:ext cx="276267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flipH="1">
            <a:off x="1964233" y="4710353"/>
            <a:ext cx="482246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flipH="1">
            <a:off x="1964232" y="5317824"/>
            <a:ext cx="1735089"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flipH="1">
            <a:off x="1858036" y="2726764"/>
            <a:ext cx="230457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6728711" y="3932489"/>
            <a:ext cx="1043800" cy="1043800"/>
          </a:xfrm>
          <a:prstGeom prst="ellipse">
            <a:avLst/>
          </a:prstGeom>
          <a:solidFill>
            <a:schemeClr val="accent1">
              <a:lumMod val="40000"/>
              <a:lumOff val="6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33" name="Oval 32"/>
          <p:cNvSpPr/>
          <p:nvPr/>
        </p:nvSpPr>
        <p:spPr>
          <a:xfrm>
            <a:off x="7483229" y="4761686"/>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34" name="Oval 33"/>
          <p:cNvSpPr/>
          <p:nvPr/>
        </p:nvSpPr>
        <p:spPr>
          <a:xfrm>
            <a:off x="7494922" y="3969425"/>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35" name="Oval 34"/>
          <p:cNvSpPr/>
          <p:nvPr/>
        </p:nvSpPr>
        <p:spPr>
          <a:xfrm>
            <a:off x="6517006" y="4283132"/>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36" name="Oval 35"/>
          <p:cNvSpPr/>
          <p:nvPr/>
        </p:nvSpPr>
        <p:spPr>
          <a:xfrm>
            <a:off x="7015041" y="4846251"/>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37" name="Oval 36"/>
          <p:cNvSpPr/>
          <p:nvPr/>
        </p:nvSpPr>
        <p:spPr>
          <a:xfrm>
            <a:off x="6583836" y="3865438"/>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42" name="Oval 41"/>
          <p:cNvSpPr/>
          <p:nvPr/>
        </p:nvSpPr>
        <p:spPr>
          <a:xfrm>
            <a:off x="8142329" y="3894868"/>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43" name="Oval 42"/>
          <p:cNvSpPr/>
          <p:nvPr/>
        </p:nvSpPr>
        <p:spPr>
          <a:xfrm>
            <a:off x="6229044" y="3067469"/>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49" name="Oval 48"/>
          <p:cNvSpPr/>
          <p:nvPr/>
        </p:nvSpPr>
        <p:spPr>
          <a:xfrm>
            <a:off x="6078336" y="4059461"/>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0" name="TextBox 49"/>
          <p:cNvSpPr txBox="1"/>
          <p:nvPr/>
        </p:nvSpPr>
        <p:spPr>
          <a:xfrm>
            <a:off x="6711188" y="4204665"/>
            <a:ext cx="1067557" cy="511939"/>
          </a:xfrm>
          <a:prstGeom prst="rect">
            <a:avLst/>
          </a:prstGeom>
          <a:noFill/>
        </p:spPr>
        <p:txBody>
          <a:bodyPr wrap="square" rtlCol="0">
            <a:spAutoFit/>
          </a:bodyPr>
          <a:lstStyle/>
          <a:p>
            <a:pPr algn="ctr"/>
            <a:r>
              <a:rPr lang="en-US" sz="1400" b="1" dirty="0" smtClean="0">
                <a:solidFill>
                  <a:srgbClr val="000000"/>
                </a:solidFill>
                <a:latin typeface="Arial"/>
              </a:rPr>
              <a:t>Work Group</a:t>
            </a:r>
          </a:p>
        </p:txBody>
      </p:sp>
      <p:sp>
        <p:nvSpPr>
          <p:cNvPr id="51" name="Oval 50"/>
          <p:cNvSpPr/>
          <p:nvPr/>
        </p:nvSpPr>
        <p:spPr>
          <a:xfrm>
            <a:off x="6897904" y="3660792"/>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3" name="Oval 52"/>
          <p:cNvSpPr/>
          <p:nvPr/>
        </p:nvSpPr>
        <p:spPr>
          <a:xfrm>
            <a:off x="6028664" y="2960508"/>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4" name="Oval 53"/>
          <p:cNvSpPr/>
          <p:nvPr/>
        </p:nvSpPr>
        <p:spPr>
          <a:xfrm>
            <a:off x="5378289" y="3318439"/>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5" name="Oval 54"/>
          <p:cNvSpPr/>
          <p:nvPr/>
        </p:nvSpPr>
        <p:spPr>
          <a:xfrm>
            <a:off x="4687963" y="3502602"/>
            <a:ext cx="832094" cy="832094"/>
          </a:xfrm>
          <a:prstGeom prst="ellipse">
            <a:avLst/>
          </a:prstGeom>
          <a:solidFill>
            <a:schemeClr val="accent1">
              <a:lumMod val="40000"/>
              <a:lumOff val="6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56" name="Oval 55"/>
          <p:cNvSpPr/>
          <p:nvPr/>
        </p:nvSpPr>
        <p:spPr>
          <a:xfrm>
            <a:off x="5465020" y="3878054"/>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7" name="TextBox 56"/>
          <p:cNvSpPr txBox="1"/>
          <p:nvPr/>
        </p:nvSpPr>
        <p:spPr>
          <a:xfrm>
            <a:off x="4754732" y="3640746"/>
            <a:ext cx="737992" cy="511939"/>
          </a:xfrm>
          <a:prstGeom prst="rect">
            <a:avLst/>
          </a:prstGeom>
          <a:noFill/>
        </p:spPr>
        <p:txBody>
          <a:bodyPr wrap="square" rtlCol="0">
            <a:spAutoFit/>
          </a:bodyPr>
          <a:lstStyle/>
          <a:p>
            <a:pPr algn="ctr"/>
            <a:r>
              <a:rPr lang="en-US" sz="1400" b="1" dirty="0" smtClean="0">
                <a:solidFill>
                  <a:srgbClr val="000000"/>
                </a:solidFill>
                <a:latin typeface="Arial"/>
              </a:rPr>
              <a:t>Work Group</a:t>
            </a:r>
            <a:endParaRPr lang="en-US" sz="1400" b="1" dirty="0">
              <a:solidFill>
                <a:srgbClr val="000000"/>
              </a:solidFill>
              <a:latin typeface="Arial"/>
            </a:endParaRPr>
          </a:p>
        </p:txBody>
      </p:sp>
      <p:sp>
        <p:nvSpPr>
          <p:cNvPr id="58" name="Oval 57"/>
          <p:cNvSpPr/>
          <p:nvPr/>
        </p:nvSpPr>
        <p:spPr>
          <a:xfrm>
            <a:off x="5370944" y="3526534"/>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9" name="Oval 58"/>
          <p:cNvSpPr/>
          <p:nvPr/>
        </p:nvSpPr>
        <p:spPr>
          <a:xfrm>
            <a:off x="5133507" y="4142409"/>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62" name="Oval 61"/>
          <p:cNvSpPr/>
          <p:nvPr/>
        </p:nvSpPr>
        <p:spPr>
          <a:xfrm>
            <a:off x="4691494" y="4118445"/>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64" name="Oval 63"/>
          <p:cNvSpPr/>
          <p:nvPr/>
        </p:nvSpPr>
        <p:spPr>
          <a:xfrm>
            <a:off x="4764905" y="3102633"/>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69" name="Oval 68"/>
          <p:cNvSpPr/>
          <p:nvPr/>
        </p:nvSpPr>
        <p:spPr>
          <a:xfrm>
            <a:off x="7670077" y="4527195"/>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0" name="Oval 69"/>
          <p:cNvSpPr/>
          <p:nvPr/>
        </p:nvSpPr>
        <p:spPr>
          <a:xfrm>
            <a:off x="5251543" y="3475847"/>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1" name="Oval 70"/>
          <p:cNvSpPr/>
          <p:nvPr/>
        </p:nvSpPr>
        <p:spPr>
          <a:xfrm>
            <a:off x="3703621" y="4825423"/>
            <a:ext cx="832094" cy="832094"/>
          </a:xfrm>
          <a:prstGeom prst="ellipse">
            <a:avLst/>
          </a:prstGeom>
          <a:solidFill>
            <a:schemeClr val="accent1">
              <a:lumMod val="40000"/>
              <a:lumOff val="6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72" name="Oval 71"/>
          <p:cNvSpPr/>
          <p:nvPr/>
        </p:nvSpPr>
        <p:spPr>
          <a:xfrm>
            <a:off x="4204518" y="5527870"/>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3" name="Oval 72"/>
          <p:cNvSpPr/>
          <p:nvPr/>
        </p:nvSpPr>
        <p:spPr>
          <a:xfrm>
            <a:off x="3624643" y="5432655"/>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4" name="TextBox 73"/>
          <p:cNvSpPr txBox="1"/>
          <p:nvPr/>
        </p:nvSpPr>
        <p:spPr>
          <a:xfrm>
            <a:off x="3767774" y="5023918"/>
            <a:ext cx="737992" cy="511939"/>
          </a:xfrm>
          <a:prstGeom prst="rect">
            <a:avLst/>
          </a:prstGeom>
          <a:noFill/>
        </p:spPr>
        <p:txBody>
          <a:bodyPr wrap="square" rtlCol="0">
            <a:spAutoFit/>
          </a:bodyPr>
          <a:lstStyle/>
          <a:p>
            <a:pPr algn="ctr"/>
            <a:r>
              <a:rPr lang="en-US" sz="1400" b="1" dirty="0" smtClean="0">
                <a:solidFill>
                  <a:srgbClr val="000000"/>
                </a:solidFill>
                <a:latin typeface="Arial"/>
              </a:rPr>
              <a:t>Work Group</a:t>
            </a:r>
            <a:endParaRPr lang="en-US" sz="1400" b="1" dirty="0">
              <a:solidFill>
                <a:srgbClr val="000000"/>
              </a:solidFill>
              <a:latin typeface="Arial"/>
            </a:endParaRPr>
          </a:p>
        </p:txBody>
      </p:sp>
      <p:sp>
        <p:nvSpPr>
          <p:cNvPr id="75" name="Oval 74"/>
          <p:cNvSpPr/>
          <p:nvPr/>
        </p:nvSpPr>
        <p:spPr>
          <a:xfrm>
            <a:off x="3688670" y="4621578"/>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8" name="Oval 77"/>
          <p:cNvSpPr/>
          <p:nvPr/>
        </p:nvSpPr>
        <p:spPr>
          <a:xfrm>
            <a:off x="4799076" y="4817562"/>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9" name="Oval 78"/>
          <p:cNvSpPr/>
          <p:nvPr/>
        </p:nvSpPr>
        <p:spPr>
          <a:xfrm>
            <a:off x="4406031" y="5400942"/>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80" name="Oval 79"/>
          <p:cNvSpPr/>
          <p:nvPr/>
        </p:nvSpPr>
        <p:spPr>
          <a:xfrm>
            <a:off x="3431025" y="4844761"/>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86" name="Oval 85"/>
          <p:cNvSpPr/>
          <p:nvPr/>
        </p:nvSpPr>
        <p:spPr>
          <a:xfrm>
            <a:off x="4629469" y="3616758"/>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94" name="Oval 93"/>
          <p:cNvSpPr/>
          <p:nvPr/>
        </p:nvSpPr>
        <p:spPr>
          <a:xfrm>
            <a:off x="3567161" y="3529806"/>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95" name="Oval 94"/>
          <p:cNvSpPr/>
          <p:nvPr/>
        </p:nvSpPr>
        <p:spPr>
          <a:xfrm>
            <a:off x="3989894" y="3208380"/>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96" name="Oval 95"/>
          <p:cNvSpPr/>
          <p:nvPr/>
        </p:nvSpPr>
        <p:spPr>
          <a:xfrm>
            <a:off x="4060350" y="2966162"/>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34" name="Oval 133"/>
          <p:cNvSpPr/>
          <p:nvPr/>
        </p:nvSpPr>
        <p:spPr>
          <a:xfrm>
            <a:off x="7676234" y="3162684"/>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39" name="Oval 138"/>
          <p:cNvSpPr/>
          <p:nvPr/>
        </p:nvSpPr>
        <p:spPr>
          <a:xfrm>
            <a:off x="6829683" y="3119459"/>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44" name="Oval 143"/>
          <p:cNvSpPr/>
          <p:nvPr/>
        </p:nvSpPr>
        <p:spPr>
          <a:xfrm>
            <a:off x="6139627" y="3511744"/>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46" name="Oval 145"/>
          <p:cNvSpPr/>
          <p:nvPr/>
        </p:nvSpPr>
        <p:spPr>
          <a:xfrm>
            <a:off x="7837602" y="3507267"/>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47" name="Oval 146"/>
          <p:cNvSpPr/>
          <p:nvPr/>
        </p:nvSpPr>
        <p:spPr>
          <a:xfrm>
            <a:off x="7067502" y="5606763"/>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55" name="Oval 154"/>
          <p:cNvSpPr/>
          <p:nvPr/>
        </p:nvSpPr>
        <p:spPr>
          <a:xfrm>
            <a:off x="5623743" y="5220738"/>
            <a:ext cx="832094" cy="832094"/>
          </a:xfrm>
          <a:prstGeom prst="ellipse">
            <a:avLst/>
          </a:prstGeom>
          <a:solidFill>
            <a:schemeClr val="accent1">
              <a:lumMod val="40000"/>
              <a:lumOff val="6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156" name="TextBox 155"/>
          <p:cNvSpPr txBox="1"/>
          <p:nvPr/>
        </p:nvSpPr>
        <p:spPr>
          <a:xfrm>
            <a:off x="5687897" y="5397931"/>
            <a:ext cx="737992" cy="511939"/>
          </a:xfrm>
          <a:prstGeom prst="rect">
            <a:avLst/>
          </a:prstGeom>
          <a:noFill/>
        </p:spPr>
        <p:txBody>
          <a:bodyPr wrap="square" rtlCol="0">
            <a:spAutoFit/>
          </a:bodyPr>
          <a:lstStyle/>
          <a:p>
            <a:pPr algn="ctr"/>
            <a:r>
              <a:rPr lang="en-US" sz="1400" b="1" dirty="0" smtClean="0">
                <a:solidFill>
                  <a:srgbClr val="000000"/>
                </a:solidFill>
                <a:latin typeface="Arial"/>
              </a:rPr>
              <a:t>Work Group</a:t>
            </a:r>
            <a:endParaRPr lang="en-US" sz="1400" b="1" dirty="0">
              <a:solidFill>
                <a:srgbClr val="000000"/>
              </a:solidFill>
              <a:latin typeface="Arial"/>
            </a:endParaRPr>
          </a:p>
        </p:txBody>
      </p:sp>
      <p:sp>
        <p:nvSpPr>
          <p:cNvPr id="142" name="Oval 141"/>
          <p:cNvSpPr/>
          <p:nvPr/>
        </p:nvSpPr>
        <p:spPr>
          <a:xfrm>
            <a:off x="5739547" y="4954342"/>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51" name="Oval 150"/>
          <p:cNvSpPr/>
          <p:nvPr/>
        </p:nvSpPr>
        <p:spPr>
          <a:xfrm>
            <a:off x="5411446" y="5150283"/>
            <a:ext cx="405728" cy="40572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40" name="Oval 39"/>
          <p:cNvSpPr/>
          <p:nvPr/>
        </p:nvSpPr>
        <p:spPr>
          <a:xfrm>
            <a:off x="6314926" y="5298450"/>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41" name="Oval 40"/>
          <p:cNvSpPr/>
          <p:nvPr/>
        </p:nvSpPr>
        <p:spPr>
          <a:xfrm>
            <a:off x="6330352" y="5730423"/>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40" name="Oval 139"/>
          <p:cNvSpPr/>
          <p:nvPr/>
        </p:nvSpPr>
        <p:spPr>
          <a:xfrm>
            <a:off x="5887753" y="5916542"/>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57" name="Oval 156"/>
          <p:cNvSpPr/>
          <p:nvPr/>
        </p:nvSpPr>
        <p:spPr>
          <a:xfrm>
            <a:off x="4694450" y="6002424"/>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58" name="Oval 157"/>
          <p:cNvSpPr/>
          <p:nvPr/>
        </p:nvSpPr>
        <p:spPr>
          <a:xfrm>
            <a:off x="5133679" y="5530331"/>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59" name="Oval 158"/>
          <p:cNvSpPr/>
          <p:nvPr/>
        </p:nvSpPr>
        <p:spPr>
          <a:xfrm>
            <a:off x="3317491" y="4312562"/>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1" name="Oval 160"/>
          <p:cNvSpPr/>
          <p:nvPr/>
        </p:nvSpPr>
        <p:spPr>
          <a:xfrm>
            <a:off x="6290749" y="4767153"/>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2" name="Oval 161"/>
          <p:cNvSpPr/>
          <p:nvPr/>
        </p:nvSpPr>
        <p:spPr>
          <a:xfrm>
            <a:off x="5697323" y="4375272"/>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3" name="Oval 162"/>
          <p:cNvSpPr/>
          <p:nvPr/>
        </p:nvSpPr>
        <p:spPr>
          <a:xfrm>
            <a:off x="7230848" y="5432105"/>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4" name="Oval 163"/>
          <p:cNvSpPr/>
          <p:nvPr/>
        </p:nvSpPr>
        <p:spPr>
          <a:xfrm>
            <a:off x="4060350" y="4150714"/>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7" name="Oval 166"/>
          <p:cNvSpPr/>
          <p:nvPr/>
        </p:nvSpPr>
        <p:spPr>
          <a:xfrm>
            <a:off x="4288213" y="3456688"/>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9" name="Oval 168"/>
          <p:cNvSpPr/>
          <p:nvPr/>
        </p:nvSpPr>
        <p:spPr>
          <a:xfrm>
            <a:off x="3003517" y="3608007"/>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70" name="Oval 169"/>
          <p:cNvSpPr/>
          <p:nvPr/>
        </p:nvSpPr>
        <p:spPr>
          <a:xfrm>
            <a:off x="3426250" y="3374529"/>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71" name="Oval 170"/>
          <p:cNvSpPr/>
          <p:nvPr/>
        </p:nvSpPr>
        <p:spPr>
          <a:xfrm>
            <a:off x="8055016" y="4784814"/>
            <a:ext cx="286262" cy="286262"/>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8" name="Oval 167"/>
          <p:cNvSpPr/>
          <p:nvPr/>
        </p:nvSpPr>
        <p:spPr>
          <a:xfrm>
            <a:off x="8233721" y="4718798"/>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72" name="Oval 171"/>
          <p:cNvSpPr/>
          <p:nvPr/>
        </p:nvSpPr>
        <p:spPr>
          <a:xfrm>
            <a:off x="2933062" y="4859709"/>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73" name="TextBox 172"/>
          <p:cNvSpPr txBox="1"/>
          <p:nvPr/>
        </p:nvSpPr>
        <p:spPr>
          <a:xfrm>
            <a:off x="5087401" y="4228018"/>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74" name="TextBox 173"/>
          <p:cNvSpPr txBox="1"/>
          <p:nvPr/>
        </p:nvSpPr>
        <p:spPr>
          <a:xfrm>
            <a:off x="4633563" y="4213693"/>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76" name="TextBox 175"/>
          <p:cNvSpPr txBox="1"/>
          <p:nvPr/>
        </p:nvSpPr>
        <p:spPr>
          <a:xfrm>
            <a:off x="3375996" y="4923694"/>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77" name="TextBox 176"/>
          <p:cNvSpPr txBox="1"/>
          <p:nvPr/>
        </p:nvSpPr>
        <p:spPr>
          <a:xfrm>
            <a:off x="3631740" y="4708147"/>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78" name="TextBox 177"/>
          <p:cNvSpPr txBox="1"/>
          <p:nvPr/>
        </p:nvSpPr>
        <p:spPr>
          <a:xfrm>
            <a:off x="5682746" y="5056956"/>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79" name="TextBox 178"/>
          <p:cNvSpPr txBox="1"/>
          <p:nvPr/>
        </p:nvSpPr>
        <p:spPr>
          <a:xfrm>
            <a:off x="5352570" y="5242245"/>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80" name="TextBox 179"/>
          <p:cNvSpPr txBox="1"/>
          <p:nvPr/>
        </p:nvSpPr>
        <p:spPr>
          <a:xfrm>
            <a:off x="6841043" y="3732421"/>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sp>
        <p:nvSpPr>
          <p:cNvPr id="181" name="TextBox 180"/>
          <p:cNvSpPr txBox="1"/>
          <p:nvPr/>
        </p:nvSpPr>
        <p:spPr>
          <a:xfrm>
            <a:off x="6526293" y="3974640"/>
            <a:ext cx="530872" cy="240912"/>
          </a:xfrm>
          <a:prstGeom prst="rect">
            <a:avLst/>
          </a:prstGeom>
          <a:noFill/>
        </p:spPr>
        <p:txBody>
          <a:bodyPr wrap="square" rtlCol="0">
            <a:spAutoFit/>
          </a:bodyPr>
          <a:lstStyle/>
          <a:p>
            <a:pPr algn="ctr"/>
            <a:r>
              <a:rPr lang="en-US" sz="1000" b="1" dirty="0" smtClean="0">
                <a:solidFill>
                  <a:srgbClr val="000000"/>
                </a:solidFill>
                <a:latin typeface="Arial"/>
              </a:rPr>
              <a:t>Chair</a:t>
            </a:r>
          </a:p>
        </p:txBody>
      </p:sp>
      <p:cxnSp>
        <p:nvCxnSpPr>
          <p:cNvPr id="105" name="Straight Arrow Connector 104"/>
          <p:cNvCxnSpPr/>
          <p:nvPr/>
        </p:nvCxnSpPr>
        <p:spPr>
          <a:xfrm flipH="1">
            <a:off x="1964233" y="5925293"/>
            <a:ext cx="377147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Oval 106"/>
          <p:cNvSpPr/>
          <p:nvPr/>
        </p:nvSpPr>
        <p:spPr>
          <a:xfrm>
            <a:off x="6244471" y="5862583"/>
            <a:ext cx="194870" cy="19487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7" name="Rectangle 6"/>
          <p:cNvSpPr/>
          <p:nvPr/>
        </p:nvSpPr>
        <p:spPr>
          <a:xfrm>
            <a:off x="143508" y="1196752"/>
            <a:ext cx="8856984" cy="298292"/>
          </a:xfrm>
          <a:prstGeom prst="rect">
            <a:avLst/>
          </a:prstGeom>
          <a:solidFill>
            <a:schemeClr val="accent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Common Agenda and Shared Metrics</a:t>
            </a:r>
            <a:endParaRPr lang="en-US" b="1" dirty="0">
              <a:solidFill>
                <a:schemeClr val="bg1"/>
              </a:solidFill>
            </a:endParaRPr>
          </a:p>
        </p:txBody>
      </p:sp>
    </p:spTree>
    <p:extLst>
      <p:ext uri="{BB962C8B-B14F-4D97-AF65-F5344CB8AC3E}">
        <p14:creationId xmlns:p14="http://schemas.microsoft.com/office/powerpoint/2010/main" val="34686436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7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7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3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2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3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3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0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5" grpId="0" animBg="1"/>
      <p:bldP spid="175" grpId="0"/>
      <p:bldP spid="2" grpId="0" animBg="1"/>
      <p:bldP spid="17" grpId="0" animBg="1"/>
      <p:bldP spid="200" grpId="0"/>
      <p:bldP spid="110" grpId="0" animBg="1"/>
      <p:bldP spid="118" grpId="0" animBg="1"/>
      <p:bldP spid="120" grpId="0" animBg="1"/>
      <p:bldP spid="121" grpId="0" animBg="1"/>
      <p:bldP spid="122" grpId="0" animBg="1"/>
      <p:bldP spid="124" grpId="0" animBg="1"/>
      <p:bldP spid="126" grpId="0" animBg="1"/>
      <p:bldP spid="32" grpId="0" animBg="1"/>
      <p:bldP spid="50" grpId="0"/>
      <p:bldP spid="55" grpId="0" animBg="1"/>
      <p:bldP spid="57" grpId="0"/>
      <p:bldP spid="71" grpId="0" animBg="1"/>
      <p:bldP spid="74" grpId="0"/>
      <p:bldP spid="155" grpId="0" animBg="1"/>
      <p:bldP spid="156" grpId="0"/>
      <p:bldP spid="173" grpId="0"/>
      <p:bldP spid="174" grpId="0"/>
      <p:bldP spid="176" grpId="0"/>
      <p:bldP spid="177" grpId="0"/>
      <p:bldP spid="178" grpId="0"/>
      <p:bldP spid="179" grpId="0"/>
      <p:bldP spid="180" grpId="0"/>
      <p:bldP spid="181"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94" y="381000"/>
            <a:ext cx="8355012" cy="659534"/>
          </a:xfrm>
        </p:spPr>
        <p:txBody>
          <a:bodyPr/>
          <a:lstStyle/>
          <a:p>
            <a:r>
              <a:rPr lang="en-US" dirty="0" smtClean="0"/>
              <a:t>Each Stakeholder and Group Plays a Specific Role</a:t>
            </a:r>
            <a:endParaRPr lang="en-US" dirty="0"/>
          </a:p>
        </p:txBody>
      </p:sp>
      <p:sp>
        <p:nvSpPr>
          <p:cNvPr id="24" name="Oval 23"/>
          <p:cNvSpPr/>
          <p:nvPr/>
        </p:nvSpPr>
        <p:spPr>
          <a:xfrm>
            <a:off x="498402" y="1674543"/>
            <a:ext cx="182880" cy="18288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6" name="Oval 5"/>
          <p:cNvSpPr/>
          <p:nvPr/>
        </p:nvSpPr>
        <p:spPr>
          <a:xfrm>
            <a:off x="390698" y="5946592"/>
            <a:ext cx="398289" cy="317017"/>
          </a:xfrm>
          <a:prstGeom prst="ellipse">
            <a:avLst/>
          </a:prstGeom>
          <a:solidFill>
            <a:srgbClr val="DFEEFF"/>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grpSp>
        <p:nvGrpSpPr>
          <p:cNvPr id="55" name="Group 54"/>
          <p:cNvGrpSpPr/>
          <p:nvPr/>
        </p:nvGrpSpPr>
        <p:grpSpPr>
          <a:xfrm>
            <a:off x="246306" y="4700662"/>
            <a:ext cx="687073" cy="422374"/>
            <a:chOff x="182928" y="4617707"/>
            <a:chExt cx="1333057" cy="819489"/>
          </a:xfrm>
        </p:grpSpPr>
        <p:sp>
          <p:nvSpPr>
            <p:cNvPr id="5" name="Oval 4"/>
            <p:cNvSpPr/>
            <p:nvPr/>
          </p:nvSpPr>
          <p:spPr>
            <a:xfrm>
              <a:off x="232361" y="4720571"/>
              <a:ext cx="1256468" cy="577497"/>
            </a:xfrm>
            <a:prstGeom prst="ellipse">
              <a:avLst/>
            </a:prstGeom>
            <a:solidFill>
              <a:schemeClr val="tx2">
                <a:lumMod val="40000"/>
                <a:lumOff val="6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7" name="Oval 6"/>
            <p:cNvSpPr/>
            <p:nvPr/>
          </p:nvSpPr>
          <p:spPr>
            <a:xfrm>
              <a:off x="1280319" y="4761566"/>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8" name="Oval 7"/>
            <p:cNvSpPr/>
            <p:nvPr/>
          </p:nvSpPr>
          <p:spPr>
            <a:xfrm>
              <a:off x="1325778" y="5065882"/>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9" name="Oval 8"/>
            <p:cNvSpPr/>
            <p:nvPr/>
          </p:nvSpPr>
          <p:spPr>
            <a:xfrm>
              <a:off x="992601" y="5246988"/>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0" name="Oval 9"/>
            <p:cNvSpPr/>
            <p:nvPr/>
          </p:nvSpPr>
          <p:spPr>
            <a:xfrm>
              <a:off x="581722" y="5246988"/>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1" name="Oval 10"/>
            <p:cNvSpPr/>
            <p:nvPr/>
          </p:nvSpPr>
          <p:spPr>
            <a:xfrm>
              <a:off x="182928" y="5073755"/>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2" name="Oval 11"/>
            <p:cNvSpPr/>
            <p:nvPr/>
          </p:nvSpPr>
          <p:spPr>
            <a:xfrm>
              <a:off x="184371" y="4767851"/>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3" name="Oval 12"/>
            <p:cNvSpPr/>
            <p:nvPr/>
          </p:nvSpPr>
          <p:spPr>
            <a:xfrm>
              <a:off x="967983" y="4617707"/>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29" name="Oval 28"/>
            <p:cNvSpPr/>
            <p:nvPr/>
          </p:nvSpPr>
          <p:spPr>
            <a:xfrm>
              <a:off x="522914" y="4617707"/>
              <a:ext cx="190207" cy="190208"/>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grpSp>
      <p:sp>
        <p:nvSpPr>
          <p:cNvPr id="32" name="TextBox 31"/>
          <p:cNvSpPr txBox="1"/>
          <p:nvPr/>
        </p:nvSpPr>
        <p:spPr>
          <a:xfrm>
            <a:off x="1055417" y="1544406"/>
            <a:ext cx="1280160" cy="307777"/>
          </a:xfrm>
          <a:prstGeom prst="rect">
            <a:avLst/>
          </a:prstGeom>
          <a:noFill/>
        </p:spPr>
        <p:txBody>
          <a:bodyPr wrap="square" rtlCol="0">
            <a:spAutoFit/>
          </a:bodyPr>
          <a:lstStyle/>
          <a:p>
            <a:r>
              <a:rPr lang="en-US" sz="1400" dirty="0" smtClean="0">
                <a:latin typeface="+mj-lt"/>
              </a:rPr>
              <a:t>Community partner</a:t>
            </a:r>
            <a:endParaRPr lang="en-US" sz="1200" dirty="0">
              <a:latin typeface="+mj-lt"/>
            </a:endParaRPr>
          </a:p>
        </p:txBody>
      </p:sp>
      <p:sp>
        <p:nvSpPr>
          <p:cNvPr id="33" name="TextBox 32"/>
          <p:cNvSpPr txBox="1"/>
          <p:nvPr/>
        </p:nvSpPr>
        <p:spPr>
          <a:xfrm>
            <a:off x="365793" y="1143025"/>
            <a:ext cx="2103110" cy="307777"/>
          </a:xfrm>
          <a:prstGeom prst="rect">
            <a:avLst/>
          </a:prstGeom>
          <a:noFill/>
        </p:spPr>
        <p:txBody>
          <a:bodyPr wrap="square" rtlCol="0">
            <a:spAutoFit/>
          </a:bodyPr>
          <a:lstStyle/>
          <a:p>
            <a:pPr algn="ctr"/>
            <a:r>
              <a:rPr lang="en-US" sz="1400" b="1" i="1" dirty="0" smtClean="0">
                <a:latin typeface="+mj-lt"/>
              </a:rPr>
              <a:t>Stakeholder / Group</a:t>
            </a:r>
            <a:endParaRPr lang="en-US" sz="1400" b="1" i="1" dirty="0">
              <a:latin typeface="+mj-lt"/>
            </a:endParaRPr>
          </a:p>
        </p:txBody>
      </p:sp>
      <p:sp>
        <p:nvSpPr>
          <p:cNvPr id="34" name="TextBox 33"/>
          <p:cNvSpPr txBox="1"/>
          <p:nvPr/>
        </p:nvSpPr>
        <p:spPr>
          <a:xfrm>
            <a:off x="4572000" y="1143025"/>
            <a:ext cx="2898752" cy="307777"/>
          </a:xfrm>
          <a:prstGeom prst="rect">
            <a:avLst/>
          </a:prstGeom>
          <a:noFill/>
        </p:spPr>
        <p:txBody>
          <a:bodyPr wrap="square" rtlCol="0">
            <a:spAutoFit/>
          </a:bodyPr>
          <a:lstStyle/>
          <a:p>
            <a:pPr algn="ctr"/>
            <a:r>
              <a:rPr lang="en-US" sz="1400" b="1" i="1" dirty="0" smtClean="0">
                <a:latin typeface="+mj-lt"/>
              </a:rPr>
              <a:t>Description and Role</a:t>
            </a:r>
            <a:endParaRPr lang="en-US" sz="1400" b="1" i="1" dirty="0">
              <a:latin typeface="+mj-lt"/>
            </a:endParaRPr>
          </a:p>
        </p:txBody>
      </p:sp>
      <p:sp>
        <p:nvSpPr>
          <p:cNvPr id="39" name="TextBox 38"/>
          <p:cNvSpPr txBox="1"/>
          <p:nvPr/>
        </p:nvSpPr>
        <p:spPr>
          <a:xfrm>
            <a:off x="1109191" y="2554952"/>
            <a:ext cx="1542590" cy="738664"/>
          </a:xfrm>
          <a:prstGeom prst="rect">
            <a:avLst/>
          </a:prstGeom>
          <a:noFill/>
        </p:spPr>
        <p:txBody>
          <a:bodyPr wrap="square" rtlCol="0">
            <a:spAutoFit/>
          </a:bodyPr>
          <a:lstStyle/>
          <a:p>
            <a:r>
              <a:rPr lang="en-US" sz="1400" dirty="0" smtClean="0">
                <a:latin typeface="+mj-lt"/>
              </a:rPr>
              <a:t>Work Group</a:t>
            </a:r>
            <a:endParaRPr lang="en-US" sz="1400" dirty="0">
              <a:latin typeface="+mj-lt"/>
            </a:endParaRPr>
          </a:p>
          <a:p>
            <a:r>
              <a:rPr lang="en-US" sz="1400" dirty="0" smtClean="0">
                <a:latin typeface="+mj-lt"/>
              </a:rPr>
              <a:t>(a.k.a</a:t>
            </a:r>
            <a:r>
              <a:rPr lang="en-US" sz="1400" dirty="0">
                <a:latin typeface="+mj-lt"/>
              </a:rPr>
              <a:t>. </a:t>
            </a:r>
            <a:r>
              <a:rPr lang="en-US" sz="1400" dirty="0" smtClean="0">
                <a:latin typeface="+mj-lt"/>
              </a:rPr>
              <a:t>network, action team)</a:t>
            </a:r>
          </a:p>
        </p:txBody>
      </p:sp>
      <p:sp>
        <p:nvSpPr>
          <p:cNvPr id="40" name="TextBox 39"/>
          <p:cNvSpPr txBox="1"/>
          <p:nvPr/>
        </p:nvSpPr>
        <p:spPr>
          <a:xfrm>
            <a:off x="2503957" y="1544406"/>
            <a:ext cx="6265915" cy="954107"/>
          </a:xfrm>
          <a:prstGeom prst="rect">
            <a:avLst/>
          </a:prstGeom>
          <a:noFill/>
        </p:spPr>
        <p:txBody>
          <a:bodyPr wrap="square" rtlCol="0">
            <a:spAutoFit/>
          </a:bodyPr>
          <a:lstStyle/>
          <a:p>
            <a:pPr marL="285750" indent="-285750">
              <a:buFont typeface="Arial" pitchFamily="34" charset="0"/>
              <a:buChar char="•"/>
            </a:pPr>
            <a:r>
              <a:rPr lang="en-US" sz="1400" b="1" dirty="0" smtClean="0">
                <a:latin typeface="+mj-lt"/>
              </a:rPr>
              <a:t>Individual organizations and members of the </a:t>
            </a:r>
            <a:r>
              <a:rPr lang="en-US" sz="1400" b="1" dirty="0">
                <a:latin typeface="+mj-lt"/>
              </a:rPr>
              <a:t>community </a:t>
            </a:r>
            <a:r>
              <a:rPr lang="en-US" sz="1400" dirty="0">
                <a:latin typeface="+mj-lt"/>
              </a:rPr>
              <a:t>(e.g, nonprofit, funder, business, public agency, student, parent, resident)</a:t>
            </a:r>
          </a:p>
          <a:p>
            <a:pPr marL="285750" indent="-285750">
              <a:buFont typeface="Arial" pitchFamily="34" charset="0"/>
              <a:buChar char="•"/>
            </a:pPr>
            <a:r>
              <a:rPr lang="en-US" sz="1400" dirty="0" smtClean="0">
                <a:latin typeface="+mj-lt"/>
              </a:rPr>
              <a:t>Partners should have </a:t>
            </a:r>
            <a:r>
              <a:rPr lang="en-US" sz="1400" b="1" dirty="0">
                <a:latin typeface="+mj-lt"/>
              </a:rPr>
              <a:t>access to a </a:t>
            </a:r>
            <a:r>
              <a:rPr lang="en-US" sz="1400" b="1" dirty="0" smtClean="0">
                <a:latin typeface="+mj-lt"/>
              </a:rPr>
              <a:t>variety of opportunities </a:t>
            </a:r>
            <a:r>
              <a:rPr lang="en-US" sz="1400" b="1" dirty="0">
                <a:latin typeface="+mj-lt"/>
              </a:rPr>
              <a:t>to learn about and engage</a:t>
            </a:r>
            <a:r>
              <a:rPr lang="en-US" sz="1400" dirty="0">
                <a:latin typeface="+mj-lt"/>
              </a:rPr>
              <a:t> in the </a:t>
            </a:r>
            <a:r>
              <a:rPr lang="en-US" sz="1400" dirty="0" smtClean="0">
                <a:latin typeface="+mj-lt"/>
              </a:rPr>
              <a:t>initiative</a:t>
            </a:r>
            <a:endParaRPr lang="en-US" sz="1400" dirty="0">
              <a:latin typeface="+mj-lt"/>
            </a:endParaRPr>
          </a:p>
        </p:txBody>
      </p:sp>
      <p:sp>
        <p:nvSpPr>
          <p:cNvPr id="43" name="TextBox 42"/>
          <p:cNvSpPr txBox="1"/>
          <p:nvPr/>
        </p:nvSpPr>
        <p:spPr>
          <a:xfrm>
            <a:off x="2468902" y="2554952"/>
            <a:ext cx="6675097" cy="2031325"/>
          </a:xfrm>
          <a:prstGeom prst="rect">
            <a:avLst/>
          </a:prstGeom>
          <a:noFill/>
        </p:spPr>
        <p:txBody>
          <a:bodyPr wrap="square" rtlCol="0">
            <a:spAutoFit/>
          </a:bodyPr>
          <a:lstStyle/>
          <a:p>
            <a:pPr marL="285750" indent="-285750">
              <a:buFont typeface="Arial" pitchFamily="34" charset="0"/>
              <a:buChar char="•"/>
            </a:pPr>
            <a:r>
              <a:rPr lang="en-US" sz="1400" dirty="0">
                <a:latin typeface="+mj-lt"/>
              </a:rPr>
              <a:t>Comprised of </a:t>
            </a:r>
            <a:r>
              <a:rPr lang="en-US" sz="1400" b="1" dirty="0">
                <a:latin typeface="+mj-lt"/>
              </a:rPr>
              <a:t>cross-sector community partners targeting particular element of common agenda </a:t>
            </a:r>
            <a:r>
              <a:rPr lang="en-US" sz="1400" dirty="0" smtClean="0">
                <a:latin typeface="+mj-lt"/>
              </a:rPr>
              <a:t>(e.g</a:t>
            </a:r>
            <a:r>
              <a:rPr lang="en-US" sz="1400" dirty="0">
                <a:latin typeface="+mj-lt"/>
              </a:rPr>
              <a:t>., </a:t>
            </a:r>
            <a:r>
              <a:rPr lang="en-US" sz="1400" dirty="0" smtClean="0">
                <a:latin typeface="+mj-lt"/>
              </a:rPr>
              <a:t>early </a:t>
            </a:r>
            <a:r>
              <a:rPr lang="en-US" sz="1400" dirty="0">
                <a:latin typeface="+mj-lt"/>
              </a:rPr>
              <a:t>childhood, K12, postsecondary, </a:t>
            </a:r>
            <a:r>
              <a:rPr lang="en-US" sz="1400" dirty="0" smtClean="0">
                <a:latin typeface="+mj-lt"/>
              </a:rPr>
              <a:t> OST</a:t>
            </a:r>
            <a:r>
              <a:rPr lang="en-US" sz="1400" dirty="0">
                <a:latin typeface="+mj-lt"/>
              </a:rPr>
              <a:t>, data, policy, funding</a:t>
            </a:r>
            <a:r>
              <a:rPr lang="en-US" sz="1400" dirty="0" smtClean="0">
                <a:latin typeface="+mj-lt"/>
              </a:rPr>
              <a:t>)</a:t>
            </a:r>
          </a:p>
          <a:p>
            <a:pPr marL="285750" indent="-285750">
              <a:buFont typeface="Arial" pitchFamily="34" charset="0"/>
              <a:buChar char="•"/>
            </a:pPr>
            <a:r>
              <a:rPr lang="en-US" sz="1400" dirty="0" smtClean="0">
                <a:latin typeface="+mj-lt"/>
              </a:rPr>
              <a:t>Designs and implements a targeted </a:t>
            </a:r>
            <a:r>
              <a:rPr lang="en-US" sz="1400" b="1" dirty="0" smtClean="0">
                <a:latin typeface="+mj-lt"/>
              </a:rPr>
              <a:t>action plan, </a:t>
            </a:r>
            <a:r>
              <a:rPr lang="en-US" sz="1400" dirty="0" smtClean="0">
                <a:latin typeface="+mj-lt"/>
              </a:rPr>
              <a:t>involving non-work group members as needed</a:t>
            </a:r>
            <a:endParaRPr lang="en-US" sz="1400" b="1" dirty="0" smtClean="0">
              <a:latin typeface="+mj-lt"/>
            </a:endParaRPr>
          </a:p>
          <a:p>
            <a:pPr marL="285750" indent="-285750">
              <a:buFont typeface="Arial" pitchFamily="34" charset="0"/>
              <a:buChar char="•"/>
            </a:pPr>
            <a:r>
              <a:rPr lang="en-US" sz="1400" dirty="0" smtClean="0">
                <a:latin typeface="+mj-lt"/>
              </a:rPr>
              <a:t>Led by </a:t>
            </a:r>
            <a:r>
              <a:rPr lang="en-US" sz="1400" b="1" dirty="0" smtClean="0">
                <a:latin typeface="+mj-lt"/>
              </a:rPr>
              <a:t>two co-chairs </a:t>
            </a:r>
            <a:r>
              <a:rPr lang="en-US" sz="1400" dirty="0" smtClean="0">
                <a:latin typeface="+mj-lt"/>
              </a:rPr>
              <a:t>willing to invest time and (ideally) staff capacity</a:t>
            </a:r>
          </a:p>
          <a:p>
            <a:pPr marL="285750" indent="-285750">
              <a:buFont typeface="Arial" pitchFamily="34" charset="0"/>
              <a:buChar char="•"/>
            </a:pPr>
            <a:r>
              <a:rPr lang="en-US" sz="1400" dirty="0" smtClean="0">
                <a:latin typeface="+mj-lt"/>
              </a:rPr>
              <a:t>Some groups or networks serve </a:t>
            </a:r>
            <a:r>
              <a:rPr lang="en-US" sz="1400" b="1" dirty="0" smtClean="0">
                <a:latin typeface="+mj-lt"/>
              </a:rPr>
              <a:t>slightly different functions</a:t>
            </a:r>
            <a:r>
              <a:rPr lang="en-US" sz="1400" dirty="0" smtClean="0">
                <a:latin typeface="+mj-lt"/>
              </a:rPr>
              <a:t>, e.g., funders group (to identify opportunities for alignment), or inclusive community network to raise awareness about project and provide mechanism for vetting actions</a:t>
            </a:r>
            <a:endParaRPr lang="en-US" sz="1400" dirty="0">
              <a:latin typeface="+mj-lt"/>
            </a:endParaRPr>
          </a:p>
        </p:txBody>
      </p:sp>
      <p:sp>
        <p:nvSpPr>
          <p:cNvPr id="44" name="TextBox 43"/>
          <p:cNvSpPr txBox="1"/>
          <p:nvPr/>
        </p:nvSpPr>
        <p:spPr>
          <a:xfrm>
            <a:off x="1109191" y="4614249"/>
            <a:ext cx="1394765" cy="734970"/>
          </a:xfrm>
          <a:prstGeom prst="rect">
            <a:avLst/>
          </a:prstGeom>
          <a:noFill/>
        </p:spPr>
        <p:txBody>
          <a:bodyPr wrap="square" rtlCol="0">
            <a:noAutofit/>
          </a:bodyPr>
          <a:lstStyle/>
          <a:p>
            <a:r>
              <a:rPr lang="en-US" sz="1400" dirty="0" smtClean="0">
                <a:latin typeface="+mj-lt"/>
              </a:rPr>
              <a:t>Steering Committee (Strategy Group)</a:t>
            </a:r>
            <a:endParaRPr lang="en-US" sz="1200" dirty="0">
              <a:latin typeface="+mj-lt"/>
            </a:endParaRPr>
          </a:p>
        </p:txBody>
      </p:sp>
      <p:sp>
        <p:nvSpPr>
          <p:cNvPr id="45" name="TextBox 44"/>
          <p:cNvSpPr txBox="1"/>
          <p:nvPr/>
        </p:nvSpPr>
        <p:spPr>
          <a:xfrm>
            <a:off x="2468903" y="4614249"/>
            <a:ext cx="6492169" cy="954107"/>
          </a:xfrm>
          <a:prstGeom prst="rect">
            <a:avLst/>
          </a:prstGeom>
          <a:noFill/>
        </p:spPr>
        <p:txBody>
          <a:bodyPr wrap="square" rtlCol="0">
            <a:spAutoFit/>
          </a:bodyPr>
          <a:lstStyle/>
          <a:p>
            <a:pPr marL="285750" indent="-285750">
              <a:buFont typeface="Arial" pitchFamily="34" charset="0"/>
              <a:buChar char="•"/>
            </a:pPr>
            <a:r>
              <a:rPr lang="en-US" sz="1400" dirty="0">
                <a:latin typeface="+mj-lt"/>
              </a:rPr>
              <a:t>C</a:t>
            </a:r>
            <a:r>
              <a:rPr lang="en-US" sz="1400" dirty="0" smtClean="0">
                <a:latin typeface="+mj-lt"/>
              </a:rPr>
              <a:t>omprised of </a:t>
            </a:r>
            <a:r>
              <a:rPr lang="en-US" sz="1400" b="1" dirty="0" smtClean="0">
                <a:latin typeface="+mj-lt"/>
              </a:rPr>
              <a:t>cross-sector community partners </a:t>
            </a:r>
            <a:r>
              <a:rPr lang="en-US" sz="1400" dirty="0" smtClean="0">
                <a:latin typeface="+mj-lt"/>
              </a:rPr>
              <a:t>(representative of the large ecosystem) </a:t>
            </a:r>
          </a:p>
          <a:p>
            <a:pPr marL="285750" indent="-285750">
              <a:buFont typeface="Arial" pitchFamily="34" charset="0"/>
              <a:buChar char="•"/>
            </a:pPr>
            <a:r>
              <a:rPr lang="en-US" sz="1400" dirty="0" smtClean="0">
                <a:latin typeface="+mj-lt"/>
              </a:rPr>
              <a:t>Provides </a:t>
            </a:r>
            <a:r>
              <a:rPr lang="en-US" sz="1400" b="1" dirty="0">
                <a:latin typeface="+mj-lt"/>
              </a:rPr>
              <a:t>strategic </a:t>
            </a:r>
            <a:r>
              <a:rPr lang="en-US" sz="1400" b="1" dirty="0" smtClean="0">
                <a:latin typeface="+mj-lt"/>
              </a:rPr>
              <a:t>direction </a:t>
            </a:r>
            <a:r>
              <a:rPr lang="en-US" sz="1400" dirty="0" smtClean="0">
                <a:latin typeface="+mj-lt"/>
              </a:rPr>
              <a:t>for the initiative and </a:t>
            </a:r>
            <a:r>
              <a:rPr lang="en-US" sz="1400" b="1" dirty="0" smtClean="0">
                <a:latin typeface="+mj-lt"/>
              </a:rPr>
              <a:t>champions </a:t>
            </a:r>
            <a:r>
              <a:rPr lang="en-US" sz="1400" b="1" dirty="0">
                <a:latin typeface="+mj-lt"/>
              </a:rPr>
              <a:t>the </a:t>
            </a:r>
            <a:r>
              <a:rPr lang="en-US" sz="1400" b="1" dirty="0" smtClean="0">
                <a:latin typeface="+mj-lt"/>
              </a:rPr>
              <a:t>work</a:t>
            </a:r>
          </a:p>
          <a:p>
            <a:pPr marL="285750" indent="-285750">
              <a:buFont typeface="Arial" pitchFamily="34" charset="0"/>
              <a:buChar char="•"/>
            </a:pPr>
            <a:r>
              <a:rPr lang="en-US" sz="1400" dirty="0" smtClean="0">
                <a:latin typeface="+mj-lt"/>
              </a:rPr>
              <a:t>In some cases, committee members are </a:t>
            </a:r>
            <a:r>
              <a:rPr lang="en-US" sz="1400" b="1" dirty="0" smtClean="0">
                <a:latin typeface="+mj-lt"/>
              </a:rPr>
              <a:t>chairs for action teams</a:t>
            </a:r>
            <a:endParaRPr lang="en-US" sz="1400" b="1" dirty="0">
              <a:latin typeface="+mj-lt"/>
            </a:endParaRPr>
          </a:p>
        </p:txBody>
      </p:sp>
      <p:sp>
        <p:nvSpPr>
          <p:cNvPr id="46" name="TextBox 45"/>
          <p:cNvSpPr txBox="1"/>
          <p:nvPr/>
        </p:nvSpPr>
        <p:spPr>
          <a:xfrm>
            <a:off x="1109192" y="5940623"/>
            <a:ext cx="1280160" cy="307777"/>
          </a:xfrm>
          <a:prstGeom prst="rect">
            <a:avLst/>
          </a:prstGeom>
          <a:noFill/>
        </p:spPr>
        <p:txBody>
          <a:bodyPr wrap="square" rtlCol="0">
            <a:spAutoFit/>
          </a:bodyPr>
          <a:lstStyle/>
          <a:p>
            <a:r>
              <a:rPr lang="en-US" sz="1400" dirty="0" smtClean="0">
                <a:latin typeface="+mj-lt"/>
              </a:rPr>
              <a:t>Backbone</a:t>
            </a:r>
            <a:endParaRPr lang="en-US" sz="1400" dirty="0">
              <a:latin typeface="+mj-lt"/>
            </a:endParaRPr>
          </a:p>
        </p:txBody>
      </p:sp>
      <p:sp>
        <p:nvSpPr>
          <p:cNvPr id="47" name="TextBox 46"/>
          <p:cNvSpPr txBox="1"/>
          <p:nvPr/>
        </p:nvSpPr>
        <p:spPr>
          <a:xfrm>
            <a:off x="2502432" y="5675258"/>
            <a:ext cx="6275762" cy="954107"/>
          </a:xfrm>
          <a:prstGeom prst="rect">
            <a:avLst/>
          </a:prstGeom>
          <a:noFill/>
        </p:spPr>
        <p:txBody>
          <a:bodyPr wrap="square" rtlCol="0">
            <a:spAutoFit/>
          </a:bodyPr>
          <a:lstStyle/>
          <a:p>
            <a:pPr marL="285750" indent="-285750">
              <a:buFont typeface="Arial" pitchFamily="34" charset="0"/>
              <a:buChar char="•"/>
            </a:pPr>
            <a:r>
              <a:rPr lang="en-US" sz="1400" dirty="0">
                <a:latin typeface="+mj-lt"/>
              </a:rPr>
              <a:t>P</a:t>
            </a:r>
            <a:r>
              <a:rPr lang="en-US" sz="1400" dirty="0" smtClean="0">
                <a:latin typeface="+mj-lt"/>
              </a:rPr>
              <a:t>rovides </a:t>
            </a:r>
            <a:r>
              <a:rPr lang="en-US" sz="1400" b="1" dirty="0" smtClean="0">
                <a:latin typeface="+mj-lt"/>
              </a:rPr>
              <a:t>dedicated staff </a:t>
            </a:r>
          </a:p>
          <a:p>
            <a:pPr marL="285750" indent="-285750">
              <a:buFont typeface="Arial" pitchFamily="34" charset="0"/>
              <a:buChar char="•"/>
            </a:pPr>
            <a:r>
              <a:rPr lang="en-US" sz="1400" dirty="0" smtClean="0">
                <a:latin typeface="+mj-lt"/>
              </a:rPr>
              <a:t>Supports the work of partners by assisting with </a:t>
            </a:r>
            <a:r>
              <a:rPr lang="en-US" sz="1400" b="1" dirty="0" smtClean="0">
                <a:latin typeface="+mj-lt"/>
              </a:rPr>
              <a:t>strategic guidance</a:t>
            </a:r>
            <a:r>
              <a:rPr lang="en-US" sz="1400" dirty="0" smtClean="0">
                <a:latin typeface="+mj-lt"/>
              </a:rPr>
              <a:t>, supporting </a:t>
            </a:r>
            <a:r>
              <a:rPr lang="en-US" sz="1400" b="1" dirty="0">
                <a:latin typeface="+mj-lt"/>
              </a:rPr>
              <a:t>aligned activity</a:t>
            </a:r>
            <a:r>
              <a:rPr lang="en-US" sz="1400" dirty="0">
                <a:latin typeface="+mj-lt"/>
              </a:rPr>
              <a:t>, </a:t>
            </a:r>
            <a:r>
              <a:rPr lang="en-US" sz="1400" dirty="0" smtClean="0">
                <a:latin typeface="+mj-lt"/>
              </a:rPr>
              <a:t>establishing </a:t>
            </a:r>
            <a:r>
              <a:rPr lang="en-US" sz="1400" b="1" dirty="0">
                <a:latin typeface="+mj-lt"/>
              </a:rPr>
              <a:t>shared measurement</a:t>
            </a:r>
            <a:r>
              <a:rPr lang="en-US" sz="1400" dirty="0">
                <a:latin typeface="+mj-lt"/>
              </a:rPr>
              <a:t>, </a:t>
            </a:r>
            <a:r>
              <a:rPr lang="en-US" sz="1400" dirty="0" smtClean="0">
                <a:latin typeface="+mj-lt"/>
              </a:rPr>
              <a:t>building </a:t>
            </a:r>
            <a:r>
              <a:rPr lang="en-US" sz="1400" b="1" dirty="0">
                <a:latin typeface="+mj-lt"/>
              </a:rPr>
              <a:t>public will</a:t>
            </a:r>
            <a:r>
              <a:rPr lang="en-US" sz="1400" dirty="0">
                <a:latin typeface="+mj-lt"/>
              </a:rPr>
              <a:t>, </a:t>
            </a:r>
            <a:r>
              <a:rPr lang="en-US" sz="1400" dirty="0" smtClean="0">
                <a:latin typeface="+mj-lt"/>
              </a:rPr>
              <a:t>advancing </a:t>
            </a:r>
            <a:r>
              <a:rPr lang="en-US" sz="1400" b="1" dirty="0">
                <a:latin typeface="+mj-lt"/>
              </a:rPr>
              <a:t>policy</a:t>
            </a:r>
            <a:r>
              <a:rPr lang="en-US" sz="1400" dirty="0">
                <a:latin typeface="+mj-lt"/>
              </a:rPr>
              <a:t>, </a:t>
            </a:r>
            <a:r>
              <a:rPr lang="en-US" sz="1400" dirty="0" smtClean="0">
                <a:latin typeface="+mj-lt"/>
              </a:rPr>
              <a:t>and mobilizing </a:t>
            </a:r>
            <a:r>
              <a:rPr lang="en-US" sz="1400" b="1" dirty="0" smtClean="0">
                <a:latin typeface="+mj-lt"/>
              </a:rPr>
              <a:t>funding </a:t>
            </a:r>
            <a:endParaRPr lang="en-US" sz="1400" b="1" dirty="0">
              <a:latin typeface="+mj-lt"/>
            </a:endParaRPr>
          </a:p>
        </p:txBody>
      </p:sp>
      <p:grpSp>
        <p:nvGrpSpPr>
          <p:cNvPr id="57" name="Group 56"/>
          <p:cNvGrpSpPr/>
          <p:nvPr/>
        </p:nvGrpSpPr>
        <p:grpSpPr>
          <a:xfrm>
            <a:off x="277827" y="2566191"/>
            <a:ext cx="624030" cy="603971"/>
            <a:chOff x="328764" y="3278423"/>
            <a:chExt cx="867158" cy="839283"/>
          </a:xfrm>
        </p:grpSpPr>
        <p:cxnSp>
          <p:nvCxnSpPr>
            <p:cNvPr id="25" name="Curved Connector 24"/>
            <p:cNvCxnSpPr/>
            <p:nvPr/>
          </p:nvCxnSpPr>
          <p:spPr>
            <a:xfrm rot="5400000" flipH="1" flipV="1">
              <a:off x="756157" y="3432531"/>
              <a:ext cx="213547" cy="184454"/>
            </a:xfrm>
            <a:prstGeom prst="curvedConnector2">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86175" y="3278423"/>
              <a:ext cx="146810" cy="14681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cxnSp>
          <p:nvCxnSpPr>
            <p:cNvPr id="4" name="Curved Connector 3"/>
            <p:cNvCxnSpPr>
              <a:stCxn id="23" idx="7"/>
            </p:cNvCxnSpPr>
            <p:nvPr/>
          </p:nvCxnSpPr>
          <p:spPr>
            <a:xfrm rot="5400000" flipH="1" flipV="1">
              <a:off x="550784" y="3727376"/>
              <a:ext cx="168310" cy="361729"/>
            </a:xfrm>
            <a:prstGeom prst="curvedConnector2">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595844" y="3502619"/>
              <a:ext cx="488042" cy="488043"/>
            </a:xfrm>
            <a:prstGeom prst="ellipse">
              <a:avLst/>
            </a:prstGeom>
            <a:solidFill>
              <a:schemeClr val="accent1">
                <a:lumMod val="40000"/>
                <a:lumOff val="6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15" name="Oval 14"/>
            <p:cNvSpPr/>
            <p:nvPr/>
          </p:nvSpPr>
          <p:spPr>
            <a:xfrm>
              <a:off x="965129" y="3902804"/>
              <a:ext cx="146810" cy="14681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6" name="Oval 15"/>
            <p:cNvSpPr/>
            <p:nvPr/>
          </p:nvSpPr>
          <p:spPr>
            <a:xfrm>
              <a:off x="971126" y="3496490"/>
              <a:ext cx="146810" cy="14681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8" name="Oval 17"/>
            <p:cNvSpPr/>
            <p:nvPr/>
          </p:nvSpPr>
          <p:spPr>
            <a:xfrm>
              <a:off x="625445" y="3946173"/>
              <a:ext cx="146810" cy="14681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19" name="Oval 18"/>
            <p:cNvSpPr/>
            <p:nvPr/>
          </p:nvSpPr>
          <p:spPr>
            <a:xfrm>
              <a:off x="503873" y="3443160"/>
              <a:ext cx="208079" cy="208079"/>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21" name="Oval 20"/>
            <p:cNvSpPr/>
            <p:nvPr/>
          </p:nvSpPr>
          <p:spPr>
            <a:xfrm>
              <a:off x="1049112" y="3721424"/>
              <a:ext cx="146810" cy="14681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23" name="Oval 22"/>
            <p:cNvSpPr/>
            <p:nvPr/>
          </p:nvSpPr>
          <p:spPr>
            <a:xfrm>
              <a:off x="328764" y="3970896"/>
              <a:ext cx="146810" cy="14681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sp>
          <p:nvSpPr>
            <p:cNvPr id="53" name="Oval 52"/>
            <p:cNvSpPr/>
            <p:nvPr/>
          </p:nvSpPr>
          <p:spPr>
            <a:xfrm>
              <a:off x="436552" y="3655358"/>
              <a:ext cx="208079" cy="208079"/>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rgbClr val="000000"/>
                </a:solidFill>
              </a:endParaRPr>
            </a:p>
          </p:txBody>
        </p:sp>
      </p:grpSp>
      <p:cxnSp>
        <p:nvCxnSpPr>
          <p:cNvPr id="17" name="Straight Connector 16"/>
          <p:cNvCxnSpPr/>
          <p:nvPr/>
        </p:nvCxnSpPr>
        <p:spPr>
          <a:xfrm>
            <a:off x="377681" y="1473156"/>
            <a:ext cx="2050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743220" y="1473156"/>
            <a:ext cx="60266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66054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 Are Engaged at Multiple Levels, with the Backbone Coordinating the Various Leaders, Partners,  and Groups</a:t>
            </a:r>
            <a:endParaRPr lang="en-US" dirty="0"/>
          </a:p>
        </p:txBody>
      </p:sp>
      <p:cxnSp>
        <p:nvCxnSpPr>
          <p:cNvPr id="6" name="Straight Connector 5"/>
          <p:cNvCxnSpPr/>
          <p:nvPr/>
        </p:nvCxnSpPr>
        <p:spPr>
          <a:xfrm flipV="1">
            <a:off x="3505206" y="2960046"/>
            <a:ext cx="2128" cy="606679"/>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533210" y="2666902"/>
            <a:ext cx="0" cy="899824"/>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540553" y="2960046"/>
            <a:ext cx="2128" cy="606679"/>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42681" y="2960046"/>
            <a:ext cx="1965717"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450128" y="1916614"/>
            <a:ext cx="524479" cy="3950785"/>
          </a:xfrm>
          <a:prstGeom prst="roundRect">
            <a:avLst/>
          </a:prstGeom>
          <a:solidFill>
            <a:schemeClr val="bg2">
              <a:lumMod val="20000"/>
              <a:lumOff val="80000"/>
            </a:schemeClr>
          </a:solidFill>
          <a:ln>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none" rtlCol="0" anchor="ctr"/>
          <a:lstStyle/>
          <a:p>
            <a:pPr algn="ctr"/>
            <a:r>
              <a:rPr lang="en-US" sz="1400" b="1" i="1" dirty="0" smtClean="0">
                <a:solidFill>
                  <a:srgbClr val="000000"/>
                </a:solidFill>
              </a:rPr>
              <a:t>B</a:t>
            </a:r>
          </a:p>
          <a:p>
            <a:pPr algn="ctr"/>
            <a:endParaRPr lang="en-US" sz="1400" b="1" i="1" dirty="0" smtClean="0">
              <a:solidFill>
                <a:srgbClr val="000000"/>
              </a:solidFill>
            </a:endParaRPr>
          </a:p>
          <a:p>
            <a:pPr algn="ctr"/>
            <a:r>
              <a:rPr lang="en-US" sz="1400" b="1" i="1" dirty="0" smtClean="0">
                <a:solidFill>
                  <a:srgbClr val="000000"/>
                </a:solidFill>
              </a:rPr>
              <a:t>A</a:t>
            </a:r>
          </a:p>
          <a:p>
            <a:pPr algn="ctr"/>
            <a:endParaRPr lang="en-US" sz="1400" b="1" i="1" dirty="0" smtClean="0">
              <a:solidFill>
                <a:srgbClr val="000000"/>
              </a:solidFill>
            </a:endParaRPr>
          </a:p>
          <a:p>
            <a:pPr algn="ctr"/>
            <a:r>
              <a:rPr lang="en-US" sz="1400" b="1" i="1" dirty="0" smtClean="0">
                <a:solidFill>
                  <a:srgbClr val="000000"/>
                </a:solidFill>
              </a:rPr>
              <a:t>C</a:t>
            </a:r>
          </a:p>
          <a:p>
            <a:pPr algn="ctr"/>
            <a:endParaRPr lang="en-US" sz="1400" b="1" i="1" dirty="0" smtClean="0">
              <a:solidFill>
                <a:srgbClr val="000000"/>
              </a:solidFill>
            </a:endParaRPr>
          </a:p>
          <a:p>
            <a:pPr algn="ctr"/>
            <a:r>
              <a:rPr lang="en-US" sz="1400" b="1" i="1" dirty="0" smtClean="0">
                <a:solidFill>
                  <a:srgbClr val="000000"/>
                </a:solidFill>
              </a:rPr>
              <a:t>K</a:t>
            </a:r>
          </a:p>
          <a:p>
            <a:pPr algn="ctr"/>
            <a:endParaRPr lang="en-US" sz="1400" b="1" i="1" dirty="0" smtClean="0">
              <a:solidFill>
                <a:srgbClr val="000000"/>
              </a:solidFill>
            </a:endParaRPr>
          </a:p>
          <a:p>
            <a:pPr algn="ctr"/>
            <a:r>
              <a:rPr lang="en-US" sz="1400" b="1" i="1" dirty="0" smtClean="0">
                <a:solidFill>
                  <a:srgbClr val="000000"/>
                </a:solidFill>
              </a:rPr>
              <a:t>B</a:t>
            </a:r>
          </a:p>
          <a:p>
            <a:pPr algn="ctr"/>
            <a:endParaRPr lang="en-US" sz="1400" b="1" i="1" dirty="0" smtClean="0">
              <a:solidFill>
                <a:srgbClr val="000000"/>
              </a:solidFill>
            </a:endParaRPr>
          </a:p>
          <a:p>
            <a:pPr algn="ctr"/>
            <a:r>
              <a:rPr lang="en-US" sz="1400" b="1" i="1" dirty="0" smtClean="0">
                <a:solidFill>
                  <a:srgbClr val="000000"/>
                </a:solidFill>
              </a:rPr>
              <a:t>O</a:t>
            </a:r>
          </a:p>
          <a:p>
            <a:pPr algn="ctr"/>
            <a:endParaRPr lang="en-US" sz="1400" b="1" i="1" dirty="0" smtClean="0">
              <a:solidFill>
                <a:srgbClr val="000000"/>
              </a:solidFill>
            </a:endParaRPr>
          </a:p>
          <a:p>
            <a:pPr algn="ctr"/>
            <a:r>
              <a:rPr lang="en-US" sz="1400" b="1" i="1" dirty="0" smtClean="0">
                <a:solidFill>
                  <a:srgbClr val="000000"/>
                </a:solidFill>
              </a:rPr>
              <a:t>N</a:t>
            </a:r>
          </a:p>
          <a:p>
            <a:pPr algn="ctr"/>
            <a:endParaRPr lang="en-US" sz="1400" b="1" i="1" dirty="0" smtClean="0">
              <a:solidFill>
                <a:srgbClr val="000000"/>
              </a:solidFill>
            </a:endParaRPr>
          </a:p>
          <a:p>
            <a:pPr algn="ctr"/>
            <a:r>
              <a:rPr lang="en-US" sz="1400" b="1" i="1" dirty="0" smtClean="0">
                <a:solidFill>
                  <a:srgbClr val="000000"/>
                </a:solidFill>
              </a:rPr>
              <a:t>E</a:t>
            </a:r>
          </a:p>
          <a:p>
            <a:pPr algn="ctr"/>
            <a:endParaRPr lang="en-US" sz="1200" b="1" i="1" dirty="0">
              <a:solidFill>
                <a:srgbClr val="000000"/>
              </a:solidFill>
            </a:endParaRPr>
          </a:p>
        </p:txBody>
      </p:sp>
      <p:sp>
        <p:nvSpPr>
          <p:cNvPr id="11" name="Rounded Rectangle 10"/>
          <p:cNvSpPr/>
          <p:nvPr/>
        </p:nvSpPr>
        <p:spPr>
          <a:xfrm>
            <a:off x="1180233" y="1916614"/>
            <a:ext cx="2718846" cy="810466"/>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i="1" dirty="0" smtClean="0">
                <a:solidFill>
                  <a:srgbClr val="000000"/>
                </a:solidFill>
              </a:rPr>
              <a:t>Steering Committee </a:t>
            </a:r>
          </a:p>
        </p:txBody>
      </p:sp>
      <p:grpSp>
        <p:nvGrpSpPr>
          <p:cNvPr id="12" name="Group 11"/>
          <p:cNvGrpSpPr/>
          <p:nvPr/>
        </p:nvGrpSpPr>
        <p:grpSpPr>
          <a:xfrm>
            <a:off x="1115580" y="5406544"/>
            <a:ext cx="3053518" cy="460856"/>
            <a:chOff x="1115580" y="4184082"/>
            <a:chExt cx="3053518" cy="460856"/>
          </a:xfrm>
        </p:grpSpPr>
        <p:sp>
          <p:nvSpPr>
            <p:cNvPr id="13" name="Rounded Rectangle 12"/>
            <p:cNvSpPr/>
            <p:nvPr>
              <p:custDataLst>
                <p:tags r:id="rId1"/>
              </p:custDataLst>
            </p:nvPr>
          </p:nvSpPr>
          <p:spPr>
            <a:xfrm>
              <a:off x="1434989" y="4184082"/>
              <a:ext cx="178837" cy="460856"/>
            </a:xfrm>
            <a:prstGeom prst="roundRect">
              <a:avLst/>
            </a:prstGeom>
            <a:solidFill>
              <a:srgbClr val="D9EFFF"/>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4" name="Rounded Rectangle 13"/>
            <p:cNvSpPr/>
            <p:nvPr>
              <p:custDataLst>
                <p:tags r:id="rId2"/>
              </p:custDataLst>
            </p:nvPr>
          </p:nvSpPr>
          <p:spPr>
            <a:xfrm>
              <a:off x="1754398" y="4184082"/>
              <a:ext cx="178837" cy="460856"/>
            </a:xfrm>
            <a:prstGeom prst="roundRect">
              <a:avLst/>
            </a:prstGeom>
            <a:solidFill>
              <a:srgbClr val="FFDDE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5" name="Rounded Rectangle 14"/>
            <p:cNvSpPr/>
            <p:nvPr>
              <p:custDataLst>
                <p:tags r:id="rId3"/>
              </p:custDataLst>
            </p:nvPr>
          </p:nvSpPr>
          <p:spPr>
            <a:xfrm>
              <a:off x="2073807" y="4184082"/>
              <a:ext cx="178837" cy="460856"/>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6" name="Rounded Rectangle 15"/>
            <p:cNvSpPr/>
            <p:nvPr>
              <p:custDataLst>
                <p:tags r:id="rId4"/>
              </p:custDataLst>
            </p:nvPr>
          </p:nvSpPr>
          <p:spPr>
            <a:xfrm>
              <a:off x="2393216" y="4184082"/>
              <a:ext cx="178837" cy="460856"/>
            </a:xfrm>
            <a:prstGeom prst="roundRect">
              <a:avLst/>
            </a:prstGeom>
            <a:solidFill>
              <a:srgbClr val="D9EFFF"/>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7" name="Rounded Rectangle 16"/>
            <p:cNvSpPr/>
            <p:nvPr>
              <p:custDataLst>
                <p:tags r:id="rId5"/>
              </p:custDataLst>
            </p:nvPr>
          </p:nvSpPr>
          <p:spPr>
            <a:xfrm>
              <a:off x="2712625" y="4184082"/>
              <a:ext cx="178837" cy="460856"/>
            </a:xfrm>
            <a:prstGeom prst="roundRect">
              <a:avLst/>
            </a:prstGeom>
            <a:solidFill>
              <a:srgbClr val="FFDDE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8" name="Rounded Rectangle 17"/>
            <p:cNvSpPr/>
            <p:nvPr>
              <p:custDataLst>
                <p:tags r:id="rId6"/>
              </p:custDataLst>
            </p:nvPr>
          </p:nvSpPr>
          <p:spPr>
            <a:xfrm>
              <a:off x="3032034" y="4184082"/>
              <a:ext cx="178837" cy="460856"/>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9" name="Rounded Rectangle 18"/>
            <p:cNvSpPr/>
            <p:nvPr>
              <p:custDataLst>
                <p:tags r:id="rId7"/>
              </p:custDataLst>
            </p:nvPr>
          </p:nvSpPr>
          <p:spPr>
            <a:xfrm>
              <a:off x="3351443" y="4184082"/>
              <a:ext cx="178837" cy="460856"/>
            </a:xfrm>
            <a:prstGeom prst="roundRect">
              <a:avLst/>
            </a:prstGeom>
            <a:solidFill>
              <a:srgbClr val="D9EFFF"/>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0" name="Rounded Rectangle 19"/>
            <p:cNvSpPr/>
            <p:nvPr>
              <p:custDataLst>
                <p:tags r:id="rId8"/>
              </p:custDataLst>
            </p:nvPr>
          </p:nvSpPr>
          <p:spPr>
            <a:xfrm>
              <a:off x="3670852" y="4184082"/>
              <a:ext cx="178837" cy="460856"/>
            </a:xfrm>
            <a:prstGeom prst="roundRect">
              <a:avLst/>
            </a:prstGeom>
            <a:solidFill>
              <a:srgbClr val="FFDDE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1" name="Rounded Rectangle 20"/>
            <p:cNvSpPr/>
            <p:nvPr>
              <p:custDataLst>
                <p:tags r:id="rId9"/>
              </p:custDataLst>
            </p:nvPr>
          </p:nvSpPr>
          <p:spPr>
            <a:xfrm>
              <a:off x="3990261" y="4184082"/>
              <a:ext cx="178837" cy="460856"/>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2" name="Rounded Rectangle 21"/>
            <p:cNvSpPr/>
            <p:nvPr>
              <p:custDataLst>
                <p:tags r:id="rId10"/>
              </p:custDataLst>
            </p:nvPr>
          </p:nvSpPr>
          <p:spPr>
            <a:xfrm>
              <a:off x="1115580" y="4184082"/>
              <a:ext cx="178837" cy="460856"/>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endParaRPr lang="en-US" sz="1200" b="1" i="1" dirty="0">
                <a:solidFill>
                  <a:srgbClr val="000000"/>
                </a:solidFill>
              </a:endParaRPr>
            </a:p>
          </p:txBody>
        </p:sp>
      </p:grpSp>
      <p:sp>
        <p:nvSpPr>
          <p:cNvPr id="23" name="Rectangle 22"/>
          <p:cNvSpPr/>
          <p:nvPr/>
        </p:nvSpPr>
        <p:spPr>
          <a:xfrm>
            <a:off x="1150527" y="5029102"/>
            <a:ext cx="2964273" cy="307777"/>
          </a:xfrm>
          <a:prstGeom prst="rect">
            <a:avLst/>
          </a:prstGeom>
        </p:spPr>
        <p:txBody>
          <a:bodyPr wrap="none">
            <a:spAutoFit/>
          </a:bodyPr>
          <a:lstStyle/>
          <a:p>
            <a:r>
              <a:rPr lang="en-US" sz="1400" b="1" i="1" dirty="0" smtClean="0">
                <a:solidFill>
                  <a:srgbClr val="000000"/>
                </a:solidFill>
                <a:latin typeface="Arial"/>
              </a:rPr>
              <a:t>Partners &amp; Community Members</a:t>
            </a:r>
            <a:endParaRPr lang="en-US" sz="1400" i="1" dirty="0">
              <a:solidFill>
                <a:srgbClr val="000000"/>
              </a:solidFill>
              <a:latin typeface="Arial"/>
            </a:endParaRPr>
          </a:p>
        </p:txBody>
      </p:sp>
      <p:sp>
        <p:nvSpPr>
          <p:cNvPr id="24" name="Rounded Rectangle 23"/>
          <p:cNvSpPr/>
          <p:nvPr/>
        </p:nvSpPr>
        <p:spPr>
          <a:xfrm>
            <a:off x="2102222" y="3264846"/>
            <a:ext cx="864105" cy="888097"/>
          </a:xfrm>
          <a:prstGeom prst="roundRect">
            <a:avLst/>
          </a:prstGeom>
          <a:solidFill>
            <a:srgbClr val="FFFFCC"/>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algn="ctr"/>
            <a:endParaRPr lang="en-US" sz="1200" i="1" dirty="0">
              <a:solidFill>
                <a:srgbClr val="000000"/>
              </a:solidFill>
            </a:endParaRPr>
          </a:p>
        </p:txBody>
      </p:sp>
      <p:sp>
        <p:nvSpPr>
          <p:cNvPr id="25" name="Rounded Rectangle 24"/>
          <p:cNvSpPr/>
          <p:nvPr/>
        </p:nvSpPr>
        <p:spPr>
          <a:xfrm>
            <a:off x="3113495" y="3277195"/>
            <a:ext cx="785550" cy="888097"/>
          </a:xfrm>
          <a:prstGeom prst="roundRect">
            <a:avLst/>
          </a:prstGeom>
          <a:solidFill>
            <a:srgbClr val="FFDDEA"/>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algn="ctr"/>
            <a:endParaRPr lang="en-US" sz="1200" i="1" dirty="0">
              <a:solidFill>
                <a:srgbClr val="000000"/>
              </a:solidFill>
            </a:endParaRPr>
          </a:p>
        </p:txBody>
      </p:sp>
      <p:sp>
        <p:nvSpPr>
          <p:cNvPr id="26" name="Rounded Rectangle 25"/>
          <p:cNvSpPr/>
          <p:nvPr/>
        </p:nvSpPr>
        <p:spPr>
          <a:xfrm>
            <a:off x="1109565" y="3264846"/>
            <a:ext cx="864105" cy="888097"/>
          </a:xfrm>
          <a:prstGeom prst="round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endParaRPr lang="en-US" sz="1200" b="1" i="1" dirty="0">
              <a:solidFill>
                <a:srgbClr val="000000"/>
              </a:solidFill>
            </a:endParaRPr>
          </a:p>
        </p:txBody>
      </p:sp>
      <p:sp>
        <p:nvSpPr>
          <p:cNvPr id="27" name="Rectangle 26"/>
          <p:cNvSpPr/>
          <p:nvPr/>
        </p:nvSpPr>
        <p:spPr>
          <a:xfrm>
            <a:off x="1269115" y="3661116"/>
            <a:ext cx="2527295" cy="369332"/>
          </a:xfrm>
          <a:prstGeom prst="rect">
            <a:avLst/>
          </a:prstGeom>
          <a:solidFill>
            <a:schemeClr val="bg1">
              <a:lumMod val="95000"/>
            </a:schemeClr>
          </a:solidFill>
        </p:spPr>
        <p:txBody>
          <a:bodyPr wrap="none">
            <a:spAutoFit/>
          </a:bodyPr>
          <a:lstStyle/>
          <a:p>
            <a:pPr algn="ctr"/>
            <a:r>
              <a:rPr lang="en-US" b="1" i="1" spc="300" dirty="0" smtClean="0">
                <a:solidFill>
                  <a:srgbClr val="000000"/>
                </a:solidFill>
                <a:latin typeface="Arial"/>
              </a:rPr>
              <a:t>Working Groups</a:t>
            </a:r>
            <a:endParaRPr lang="en-US" b="1" i="1" spc="300" dirty="0">
              <a:solidFill>
                <a:srgbClr val="000000"/>
              </a:solidFill>
              <a:latin typeface="Arial"/>
            </a:endParaRPr>
          </a:p>
        </p:txBody>
      </p:sp>
      <p:sp>
        <p:nvSpPr>
          <p:cNvPr id="28" name="Rectangle 27"/>
          <p:cNvSpPr/>
          <p:nvPr/>
        </p:nvSpPr>
        <p:spPr>
          <a:xfrm>
            <a:off x="1406774" y="3290161"/>
            <a:ext cx="269626" cy="276999"/>
          </a:xfrm>
          <a:prstGeom prst="rect">
            <a:avLst/>
          </a:prstGeom>
        </p:spPr>
        <p:txBody>
          <a:bodyPr wrap="none">
            <a:spAutoFit/>
          </a:bodyPr>
          <a:lstStyle/>
          <a:p>
            <a:r>
              <a:rPr lang="en-US" sz="1200" b="1" dirty="0" smtClean="0">
                <a:solidFill>
                  <a:srgbClr val="000000"/>
                </a:solidFill>
                <a:latin typeface="Arial"/>
              </a:rPr>
              <a:t>1</a:t>
            </a:r>
            <a:endParaRPr lang="en-US" sz="1400" b="1" dirty="0">
              <a:solidFill>
                <a:srgbClr val="000000"/>
              </a:solidFill>
              <a:latin typeface="Arial"/>
            </a:endParaRPr>
          </a:p>
        </p:txBody>
      </p:sp>
      <p:sp>
        <p:nvSpPr>
          <p:cNvPr id="29" name="Rectangle 28"/>
          <p:cNvSpPr/>
          <p:nvPr/>
        </p:nvSpPr>
        <p:spPr>
          <a:xfrm>
            <a:off x="2397374" y="3290161"/>
            <a:ext cx="269626" cy="276999"/>
          </a:xfrm>
          <a:prstGeom prst="rect">
            <a:avLst/>
          </a:prstGeom>
        </p:spPr>
        <p:txBody>
          <a:bodyPr wrap="none">
            <a:spAutoFit/>
          </a:bodyPr>
          <a:lstStyle/>
          <a:p>
            <a:r>
              <a:rPr lang="en-US" sz="1200" b="1" dirty="0" smtClean="0">
                <a:solidFill>
                  <a:srgbClr val="000000"/>
                </a:solidFill>
                <a:latin typeface="Arial"/>
              </a:rPr>
              <a:t>2</a:t>
            </a:r>
            <a:endParaRPr lang="en-US" sz="1400" b="1" dirty="0">
              <a:solidFill>
                <a:srgbClr val="000000"/>
              </a:solidFill>
              <a:latin typeface="Arial"/>
            </a:endParaRPr>
          </a:p>
        </p:txBody>
      </p:sp>
      <p:sp>
        <p:nvSpPr>
          <p:cNvPr id="30" name="Rectangle 29"/>
          <p:cNvSpPr/>
          <p:nvPr/>
        </p:nvSpPr>
        <p:spPr>
          <a:xfrm>
            <a:off x="3352800" y="3290161"/>
            <a:ext cx="269626" cy="276999"/>
          </a:xfrm>
          <a:prstGeom prst="rect">
            <a:avLst/>
          </a:prstGeom>
        </p:spPr>
        <p:txBody>
          <a:bodyPr wrap="none">
            <a:spAutoFit/>
          </a:bodyPr>
          <a:lstStyle/>
          <a:p>
            <a:r>
              <a:rPr lang="en-US" sz="1200" b="1" dirty="0" smtClean="0">
                <a:solidFill>
                  <a:srgbClr val="000000"/>
                </a:solidFill>
                <a:latin typeface="Arial"/>
              </a:rPr>
              <a:t>3</a:t>
            </a:r>
            <a:endParaRPr lang="en-US" sz="1400" b="1" dirty="0">
              <a:solidFill>
                <a:srgbClr val="000000"/>
              </a:solidFill>
              <a:latin typeface="Arial"/>
            </a:endParaRPr>
          </a:p>
        </p:txBody>
      </p:sp>
      <p:sp>
        <p:nvSpPr>
          <p:cNvPr id="31" name="Isosceles Triangle 30"/>
          <p:cNvSpPr/>
          <p:nvPr/>
        </p:nvSpPr>
        <p:spPr>
          <a:xfrm>
            <a:off x="1327571" y="4267102"/>
            <a:ext cx="2454365" cy="685800"/>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0000"/>
              </a:solidFill>
            </a:endParaRPr>
          </a:p>
        </p:txBody>
      </p:sp>
      <p:sp>
        <p:nvSpPr>
          <p:cNvPr id="32" name="Rounded Rectangle 31"/>
          <p:cNvSpPr/>
          <p:nvPr/>
        </p:nvSpPr>
        <p:spPr>
          <a:xfrm>
            <a:off x="283324" y="1524000"/>
            <a:ext cx="4110518" cy="4648200"/>
          </a:xfrm>
          <a:prstGeom prst="roundRect">
            <a:avLst>
              <a:gd name="adj" fmla="val 6589"/>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i="1" dirty="0">
              <a:solidFill>
                <a:srgbClr val="0094B3"/>
              </a:solidFill>
            </a:endParaRPr>
          </a:p>
        </p:txBody>
      </p:sp>
      <p:sp>
        <p:nvSpPr>
          <p:cNvPr id="33" name="TextBox 32"/>
          <p:cNvSpPr txBox="1"/>
          <p:nvPr/>
        </p:nvSpPr>
        <p:spPr>
          <a:xfrm>
            <a:off x="1060030" y="1349135"/>
            <a:ext cx="2557111" cy="369332"/>
          </a:xfrm>
          <a:prstGeom prst="rect">
            <a:avLst/>
          </a:prstGeom>
          <a:solidFill>
            <a:schemeClr val="bg1"/>
          </a:solidFill>
        </p:spPr>
        <p:txBody>
          <a:bodyPr wrap="none" rtlCol="0">
            <a:spAutoFit/>
          </a:bodyPr>
          <a:lstStyle/>
          <a:p>
            <a:pPr algn="ctr"/>
            <a:r>
              <a:rPr lang="en-US" b="1" dirty="0" smtClean="0">
                <a:solidFill>
                  <a:srgbClr val="000000"/>
                </a:solidFill>
                <a:latin typeface="Arial"/>
              </a:rPr>
              <a:t>Notional CI Structure </a:t>
            </a:r>
          </a:p>
        </p:txBody>
      </p:sp>
      <p:sp>
        <p:nvSpPr>
          <p:cNvPr id="34" name="Rounded Rectangle 33"/>
          <p:cNvSpPr/>
          <p:nvPr/>
        </p:nvSpPr>
        <p:spPr>
          <a:xfrm>
            <a:off x="4724400" y="1524000"/>
            <a:ext cx="4110518" cy="4648200"/>
          </a:xfrm>
          <a:prstGeom prst="roundRect">
            <a:avLst>
              <a:gd name="adj" fmla="val 6589"/>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itchFamily="2" charset="2"/>
              <a:buChar char="v"/>
            </a:pPr>
            <a:endParaRPr lang="en-US" sz="1600" dirty="0" smtClean="0">
              <a:solidFill>
                <a:srgbClr val="000000"/>
              </a:solidFill>
            </a:endParaRPr>
          </a:p>
          <a:p>
            <a:r>
              <a:rPr lang="en-US" b="1" dirty="0" smtClean="0">
                <a:solidFill>
                  <a:srgbClr val="FAA755">
                    <a:lumMod val="75000"/>
                  </a:srgbClr>
                </a:solidFill>
              </a:rPr>
              <a:t>Steering Committee</a:t>
            </a:r>
            <a:endParaRPr lang="en-US" dirty="0" smtClean="0">
              <a:solidFill>
                <a:srgbClr val="000000"/>
              </a:solidFill>
            </a:endParaRPr>
          </a:p>
          <a:p>
            <a:pPr marL="398463" indent="-282575">
              <a:buFont typeface="Wingdings" pitchFamily="2" charset="2"/>
              <a:buChar char="q"/>
            </a:pPr>
            <a:r>
              <a:rPr lang="en-US" sz="1600" dirty="0" smtClean="0">
                <a:solidFill>
                  <a:srgbClr val="000000"/>
                </a:solidFill>
              </a:rPr>
              <a:t>Provide overall vision and leadership for the effort</a:t>
            </a:r>
          </a:p>
          <a:p>
            <a:endParaRPr lang="en-US" sz="1400" dirty="0">
              <a:solidFill>
                <a:srgbClr val="000000"/>
              </a:solidFill>
            </a:endParaRPr>
          </a:p>
          <a:p>
            <a:r>
              <a:rPr lang="en-US" b="1" dirty="0" smtClean="0">
                <a:solidFill>
                  <a:srgbClr val="A70240"/>
                </a:solidFill>
              </a:rPr>
              <a:t>Working Groups</a:t>
            </a:r>
            <a:r>
              <a:rPr lang="en-US" dirty="0" smtClean="0">
                <a:solidFill>
                  <a:srgbClr val="000000"/>
                </a:solidFill>
              </a:rPr>
              <a:t> </a:t>
            </a:r>
          </a:p>
          <a:p>
            <a:pPr marL="398463" indent="-282575">
              <a:buFont typeface="Wingdings" pitchFamily="2" charset="2"/>
              <a:buChar char="q"/>
            </a:pPr>
            <a:r>
              <a:rPr lang="en-US" sz="1600" dirty="0" smtClean="0">
                <a:solidFill>
                  <a:srgbClr val="000000"/>
                </a:solidFill>
              </a:rPr>
              <a:t>Lead implementation including indicator selection and strategy setting</a:t>
            </a:r>
          </a:p>
          <a:p>
            <a:endParaRPr lang="en-US" sz="1400" dirty="0" smtClean="0">
              <a:solidFill>
                <a:srgbClr val="000000"/>
              </a:solidFill>
            </a:endParaRPr>
          </a:p>
          <a:p>
            <a:r>
              <a:rPr lang="en-US" b="1" dirty="0" smtClean="0">
                <a:solidFill>
                  <a:srgbClr val="6A7F10">
                    <a:lumMod val="75000"/>
                  </a:srgbClr>
                </a:solidFill>
              </a:rPr>
              <a:t>Partners &amp; Community Members</a:t>
            </a:r>
            <a:r>
              <a:rPr lang="en-US" dirty="0" smtClean="0">
                <a:solidFill>
                  <a:srgbClr val="6A7F10">
                    <a:lumMod val="75000"/>
                  </a:srgbClr>
                </a:solidFill>
              </a:rPr>
              <a:t> </a:t>
            </a:r>
            <a:endParaRPr lang="en-US" dirty="0">
              <a:solidFill>
                <a:srgbClr val="000000"/>
              </a:solidFill>
            </a:endParaRPr>
          </a:p>
          <a:p>
            <a:pPr marL="398463" indent="-282575">
              <a:buFont typeface="Wingdings" pitchFamily="2" charset="2"/>
              <a:buChar char="q"/>
            </a:pPr>
            <a:r>
              <a:rPr lang="en-US" sz="1600" dirty="0" smtClean="0">
                <a:solidFill>
                  <a:srgbClr val="000000"/>
                </a:solidFill>
              </a:rPr>
              <a:t>Collaborate on indicator selection, strategy setting, and implementation</a:t>
            </a:r>
          </a:p>
          <a:p>
            <a:endParaRPr lang="en-US" sz="1400" dirty="0" smtClean="0">
              <a:solidFill>
                <a:srgbClr val="000000"/>
              </a:solidFill>
            </a:endParaRPr>
          </a:p>
          <a:p>
            <a:r>
              <a:rPr lang="en-US" b="1" dirty="0" smtClean="0">
                <a:solidFill>
                  <a:srgbClr val="0064AD">
                    <a:lumMod val="75000"/>
                  </a:srgbClr>
                </a:solidFill>
              </a:rPr>
              <a:t>Backbone</a:t>
            </a:r>
            <a:r>
              <a:rPr lang="en-US" b="1" dirty="0" smtClean="0">
                <a:solidFill>
                  <a:srgbClr val="000000"/>
                </a:solidFill>
              </a:rPr>
              <a:t> </a:t>
            </a:r>
            <a:endParaRPr lang="en-US" dirty="0">
              <a:solidFill>
                <a:srgbClr val="000000"/>
              </a:solidFill>
            </a:endParaRPr>
          </a:p>
          <a:p>
            <a:pPr marL="398463" indent="-282575">
              <a:buFont typeface="Wingdings" pitchFamily="2" charset="2"/>
              <a:buChar char="q"/>
            </a:pPr>
            <a:r>
              <a:rPr lang="en-US" sz="1600" dirty="0" smtClean="0">
                <a:solidFill>
                  <a:srgbClr val="000000"/>
                </a:solidFill>
              </a:rPr>
              <a:t>Serve as a neutral, coordinating entity that convenes stakeholders and manages activities</a:t>
            </a:r>
          </a:p>
        </p:txBody>
      </p:sp>
      <p:sp>
        <p:nvSpPr>
          <p:cNvPr id="35" name="TextBox 34"/>
          <p:cNvSpPr txBox="1"/>
          <p:nvPr/>
        </p:nvSpPr>
        <p:spPr>
          <a:xfrm>
            <a:off x="6129484" y="1349135"/>
            <a:ext cx="1300356" cy="406265"/>
          </a:xfrm>
          <a:prstGeom prst="rect">
            <a:avLst/>
          </a:prstGeom>
          <a:solidFill>
            <a:schemeClr val="bg1"/>
          </a:solidFill>
        </p:spPr>
        <p:txBody>
          <a:bodyPr wrap="none" rtlCol="0">
            <a:spAutoFit/>
          </a:bodyPr>
          <a:lstStyle/>
          <a:p>
            <a:pPr algn="ctr"/>
            <a:r>
              <a:rPr lang="en-US" b="1" dirty="0" smtClean="0">
                <a:solidFill>
                  <a:srgbClr val="000000"/>
                </a:solidFill>
                <a:latin typeface="Arial"/>
              </a:rPr>
              <a:t>Key Roles</a:t>
            </a:r>
          </a:p>
        </p:txBody>
      </p:sp>
    </p:spTree>
    <p:extLst>
      <p:ext uri="{BB962C8B-B14F-4D97-AF65-F5344CB8AC3E}">
        <p14:creationId xmlns:p14="http://schemas.microsoft.com/office/powerpoint/2010/main" val="198158126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80120366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5619" name="think-cell Slide" r:id="rId5" imgW="360" imgH="360" progId="">
                  <p:embed/>
                </p:oleObj>
              </mc:Choice>
              <mc:Fallback>
                <p:oleObj name="think-cell Slide" r:id="rId5" imgW="360" imgH="360" progId="">
                  <p:embed/>
                  <p:pic>
                    <p:nvPicPr>
                      <p:cNvPr id="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228600" y="1295400"/>
            <a:ext cx="8595815" cy="4419600"/>
          </a:xfrm>
          <a:prstGeom prst="rect">
            <a:avLst/>
          </a:prstGeom>
          <a:solidFill>
            <a:schemeClr val="accent1">
              <a:lumMod val="40000"/>
              <a:lumOff val="60000"/>
            </a:schemeClr>
          </a:solidFill>
        </p:spPr>
        <p:txBody>
          <a:bodyPr wrap="square" rtlCol="0">
            <a:spAutoFit/>
          </a:bodyPr>
          <a:lstStyle/>
          <a:p>
            <a:pPr algn="l"/>
            <a:endParaRPr lang="en-US" sz="4000" dirty="0" smtClean="0">
              <a:solidFill>
                <a:schemeClr val="accent6">
                  <a:lumMod val="75000"/>
                </a:schemeClr>
              </a:solidFill>
              <a:latin typeface="+mj-lt"/>
            </a:endParaRPr>
          </a:p>
        </p:txBody>
      </p:sp>
      <p:sp>
        <p:nvSpPr>
          <p:cNvPr id="6" name="Title 5"/>
          <p:cNvSpPr>
            <a:spLocks noGrp="1"/>
          </p:cNvSpPr>
          <p:nvPr>
            <p:ph type="title"/>
          </p:nvPr>
        </p:nvSpPr>
        <p:spPr/>
        <p:txBody>
          <a:bodyPr/>
          <a:lstStyle/>
          <a:p>
            <a:r>
              <a:rPr lang="en-US" sz="2400" dirty="0" smtClean="0"/>
              <a:t>Collective Impact Requires Unique Leadership</a:t>
            </a:r>
          </a:p>
        </p:txBody>
      </p:sp>
      <p:sp>
        <p:nvSpPr>
          <p:cNvPr id="7" name="Text Placeholder 6"/>
          <p:cNvSpPr>
            <a:spLocks noGrp="1"/>
          </p:cNvSpPr>
          <p:nvPr>
            <p:ph type="body" sz="quarter" idx="11"/>
          </p:nvPr>
        </p:nvSpPr>
        <p:spPr/>
        <p:txBody>
          <a:bodyPr/>
          <a:lstStyle/>
          <a:p>
            <a:pPr marL="0" lvl="0" indent="0">
              <a:buNone/>
            </a:pPr>
            <a:r>
              <a:rPr lang="en-US" sz="2800" b="1" dirty="0" smtClean="0"/>
              <a:t>           </a:t>
            </a:r>
            <a:r>
              <a:rPr lang="en-US" sz="2400" b="1" i="1" u="sng" dirty="0" smtClean="0">
                <a:solidFill>
                  <a:schemeClr val="bg2"/>
                </a:solidFill>
              </a:rPr>
              <a:t>Required Skills For System Leadership</a:t>
            </a:r>
          </a:p>
          <a:p>
            <a:pPr marL="0" lvl="0" indent="0" algn="ctr">
              <a:buNone/>
            </a:pPr>
            <a:endParaRPr lang="en-US" sz="2800" b="1" u="sng" dirty="0"/>
          </a:p>
          <a:p>
            <a:r>
              <a:rPr lang="en-US" sz="2400" b="1" dirty="0" smtClean="0"/>
              <a:t>Support </a:t>
            </a:r>
            <a:r>
              <a:rPr lang="en-US" sz="2400" b="1" dirty="0"/>
              <a:t>groups in getting to shared aspirations</a:t>
            </a:r>
          </a:p>
          <a:p>
            <a:pPr marL="0" indent="0">
              <a:buNone/>
            </a:pPr>
            <a:endParaRPr lang="en-US" sz="2400" b="1" dirty="0"/>
          </a:p>
          <a:p>
            <a:r>
              <a:rPr lang="en-US" sz="2400" b="1" dirty="0"/>
              <a:t>Foster a different, deeper type of dialogue that leads to greater clarity, understanding of difference, innovation</a:t>
            </a:r>
          </a:p>
          <a:p>
            <a:pPr marL="0" indent="0">
              <a:buNone/>
            </a:pPr>
            <a:endParaRPr lang="en-US" sz="2400" b="1" dirty="0"/>
          </a:p>
          <a:p>
            <a:r>
              <a:rPr lang="en-US" sz="2400" b="1" dirty="0"/>
              <a:t>Help people understand the greater system and the complexity of which they are a part</a:t>
            </a:r>
          </a:p>
          <a:p>
            <a:pPr lvl="0"/>
            <a:endParaRPr lang="en-US" sz="2400" b="1" dirty="0" smtClean="0"/>
          </a:p>
        </p:txBody>
      </p:sp>
      <p:sp>
        <p:nvSpPr>
          <p:cNvPr id="8" name="Text Placeholder 7"/>
          <p:cNvSpPr>
            <a:spLocks noGrp="1"/>
          </p:cNvSpPr>
          <p:nvPr>
            <p:ph type="body" sz="quarter" idx="12"/>
          </p:nvPr>
        </p:nvSpPr>
        <p:spPr>
          <a:xfrm>
            <a:off x="381000" y="6047399"/>
            <a:ext cx="8412480" cy="369332"/>
          </a:xfrm>
        </p:spPr>
        <p:txBody>
          <a:bodyPr/>
          <a:lstStyle/>
          <a:p>
            <a:r>
              <a:rPr lang="en-US" dirty="0" smtClean="0"/>
              <a:t> </a:t>
            </a:r>
            <a:endParaRPr lang="en-US" dirty="0"/>
          </a:p>
        </p:txBody>
      </p:sp>
    </p:spTree>
    <p:extLst>
      <p:ext uri="{BB962C8B-B14F-4D97-AF65-F5344CB8AC3E}">
        <p14:creationId xmlns:p14="http://schemas.microsoft.com/office/powerpoint/2010/main" val="1519548847"/>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hotT6owvEEyBSNJ..gUiHA"/>
</p:tagLst>
</file>

<file path=ppt/tags/tag11.xml><?xml version="1.0" encoding="utf-8"?>
<p:tagLst xmlns:a="http://schemas.openxmlformats.org/drawingml/2006/main" xmlns:r="http://schemas.openxmlformats.org/officeDocument/2006/relationships" xmlns:p="http://schemas.openxmlformats.org/presentationml/2006/main">
  <p:tag name="OFFISYNC_SLIDE_GUID" val="6313c80e-b40e-4768-a90a-3418a3830c75"/>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d3im4Ef.d0atbNSuPEpeH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LVE2jMgIiUeGI3gW.N0EM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MOuCBIExSUaBzruSltK91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yBlFDV7VJUCSLzKyvkyJI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SLkBKLFsFUCYDlwfoV7hF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aA.oibv1A0uUMsR8gg18.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M92fVwjDe0mXacHe2K2nY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VErt0K3G_EWqwZihT.29t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0L1KwJC5k0GZkBFJKuJGX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vAhcKsajb0Gmo1Ee9lQHo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VErt0K3G_EWqwZihT.29t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0L1KwJC5k0GZkBFJKuJGX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1P3q0ty1HES.EUpaBtrMg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vAhcKsajb0Gmo1Ee9lQHow"/>
</p:tagLst>
</file>

<file path=ppt/tags/tag27.xml><?xml version="1.0" encoding="utf-8"?>
<p:tagLst xmlns:a="http://schemas.openxmlformats.org/drawingml/2006/main" xmlns:r="http://schemas.openxmlformats.org/officeDocument/2006/relationships" xmlns:p="http://schemas.openxmlformats.org/presentationml/2006/main">
  <p:tag name="OFFISYNC_SLIDE_GUID" val="cc278d3f-7918-4edb-9981-24f67a3ad2b0"/>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OFFISYNC_SLIDE_GUID" val="fe4f454d-d816-4897-b286-f46a4681e9a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Hote2qdgQ0a5bXcI1CWTjg"/>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7wpdpJi6uUOjsL27BffX9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26FAE86rDkqBjP4HpTLXM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uSIDCpqXlEW6kLXb5n_Y3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MxJp.k2m20iRn6q6C9euhA"/>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v_UIsJ2wUkSifvymgTuxC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mBUNOYi5_kytCJTLYXx36A"/>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jJp2kuChUKipk4ntcjAS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opJTT5BcYU23lVRabUmXf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B6CHayvoDkqlV_F7pqpA2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4sebuSBnPEq8A1ri_IZjSQ"/>
</p:tagLst>
</file>

<file path=ppt/tags/tag4.xml><?xml version="1.0" encoding="utf-8"?>
<p:tagLst xmlns:a="http://schemas.openxmlformats.org/drawingml/2006/main" xmlns:r="http://schemas.openxmlformats.org/officeDocument/2006/relationships" xmlns:p="http://schemas.openxmlformats.org/presentationml/2006/main">
  <p:tag name="OFFISYNC_SLIDE_GUID" val="f5b1706b-131f-419b-a36c-e8db57680fb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OFFISYNC_SLIDE_GUID" val="0d03b134-f716-4ba5-b46d-182813d10adc"/>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_MZHO_D7DEi2dMRvLdpmj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tRKFGRwZn0mcF104W7gjn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tQ0hAD4wakKQEUa1uI0jR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OFFISYNC_SLIDE_GUID" val="f4fa11b4-28e1-4026-8c09-e3b76cd73a99"/>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fYDouhDHW0GexWzIFtAIL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GrQdSH.Ti0K9IC8T127DR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2rhYSlnElUCIs7Dr.GghM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DU2GbYWGnUWje6vKIKxWz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XjWgRWEGyEazOgUIbLgiC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Y9EKRsD0I0asdiaM4gEan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4uM6K4907U6z0B1lURfol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b9xawtvrrEKYT4rH0dwBn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7pS41KM10a1dXCdLm0Wa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0pOnLwRUhku.FJJvcWz6JA"/>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z6TONN0U60ikc3JP782bA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1ykhJQcdNkaHgqOSpykUm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2ccG3459hUq.dnIplxL0f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NLFJh.4ab02sO4er1um5_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Uf2qdAU6BEGMYxqJq6oN9A"/>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oYI8ejhJXkytdsfvy.xhFA"/>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syU9euuZnEWCMONdaBis9A"/>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qRBNENDQP0iDVAWDx2mXj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qRBNENDQP0iDVAWDx2mXjw"/>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cCgKMMOyxkK2fHMSF0PiR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sNCTOdiDv0iobtJxwEarOg"/>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OFFISYNC_SLIDE_GUID" val="c6f83f0d-70c3-4665-a514-c47e77fa63b2"/>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Rj3r6zoAfU29zKOuAckn8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emwD0BadJEGjCfiz4rDj5Q"/>
</p:tagLst>
</file>

<file path=ppt/theme/theme1.xml><?xml version="1.0" encoding="utf-8"?>
<a:theme xmlns:a="http://schemas.openxmlformats.org/drawingml/2006/main" name="blank">
  <a:themeElements>
    <a:clrScheme name="FSG 2012">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2.xml><?xml version="1.0" encoding="utf-8"?>
<a:theme xmlns:a="http://schemas.openxmlformats.org/drawingml/2006/main" name="1_blank">
  <a:themeElements>
    <a:clrScheme name="FSG">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3.xml><?xml version="1.0" encoding="utf-8"?>
<a:theme xmlns:a="http://schemas.openxmlformats.org/drawingml/2006/main" name="2_blank">
  <a:themeElements>
    <a:clrScheme name="FSG">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4.xml><?xml version="1.0" encoding="utf-8"?>
<a:theme xmlns:a="http://schemas.openxmlformats.org/drawingml/2006/main" name="3_blank">
  <a:themeElements>
    <a:clrScheme name="FSG">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5.xml><?xml version="1.0" encoding="utf-8"?>
<a:theme xmlns:a="http://schemas.openxmlformats.org/drawingml/2006/main" name="4_blank">
  <a:themeElements>
    <a:clrScheme name="FSG">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6.xml><?xml version="1.0" encoding="utf-8"?>
<a:theme xmlns:a="http://schemas.openxmlformats.org/drawingml/2006/main" name="5_blank">
  <a:themeElements>
    <a:clrScheme name="FSG">
      <a:dk1>
        <a:srgbClr val="000000"/>
      </a:dk1>
      <a:lt1>
        <a:srgbClr val="FFFFFF"/>
      </a:lt1>
      <a:dk2>
        <a:srgbClr val="6A7F10"/>
      </a:dk2>
      <a:lt2>
        <a:srgbClr val="0064AD"/>
      </a:lt2>
      <a:accent1>
        <a:srgbClr val="FA9600"/>
      </a:accent1>
      <a:accent2>
        <a:srgbClr val="4F4C25"/>
      </a:accent2>
      <a:accent3>
        <a:srgbClr val="0094B3"/>
      </a:accent3>
      <a:accent4>
        <a:srgbClr val="A70240"/>
      </a:accent4>
      <a:accent5>
        <a:srgbClr val="9A9B9C"/>
      </a:accent5>
      <a:accent6>
        <a:srgbClr val="FAA755"/>
      </a:accent6>
      <a:hlink>
        <a:srgbClr val="D15972"/>
      </a:hlink>
      <a:folHlink>
        <a:srgbClr val="00B3D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1400" dirty="0" err="1" smtClean="0">
            <a:latin typeface="+mj-lt"/>
          </a:defRPr>
        </a:defPPr>
      </a:lstStyle>
    </a:tx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16885</TotalTime>
  <Words>2838</Words>
  <Application>Microsoft Office PowerPoint</Application>
  <PresentationFormat>On-screen Show (4:3)</PresentationFormat>
  <Paragraphs>442</Paragraphs>
  <Slides>26</Slides>
  <Notes>20</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26</vt:i4>
      </vt:variant>
    </vt:vector>
  </HeadingPairs>
  <TitlesOfParts>
    <vt:vector size="33" baseType="lpstr">
      <vt:lpstr>blank</vt:lpstr>
      <vt:lpstr>1_blank</vt:lpstr>
      <vt:lpstr>2_blank</vt:lpstr>
      <vt:lpstr>3_blank</vt:lpstr>
      <vt:lpstr>4_blank</vt:lpstr>
      <vt:lpstr>5_blank</vt:lpstr>
      <vt:lpstr>think-cell Slide</vt:lpstr>
      <vt:lpstr>PowerPoint Presentation</vt:lpstr>
      <vt:lpstr>Collective Impact Is Distinct from Other  Approaches to Collaboration</vt:lpstr>
      <vt:lpstr>What Makes Collective Impact Different from Other Approaches to Collaboration?</vt:lpstr>
      <vt:lpstr>Five Conditions for Collective Impact</vt:lpstr>
      <vt:lpstr>Working in Collective Impact Requires a Mindset Shift</vt:lpstr>
      <vt:lpstr>Collective Impact Infrastructure: Structuring for Intentionality and Uncertainty</vt:lpstr>
      <vt:lpstr>Each Stakeholder and Group Plays a Specific Role</vt:lpstr>
      <vt:lpstr>Partners Are Engaged at Multiple Levels, with the Backbone Coordinating the Various Leaders, Partners,  and Groups</vt:lpstr>
      <vt:lpstr>Collective Impact Requires Unique Leadership</vt:lpstr>
      <vt:lpstr>In Catalyzing Social Change, Collective Impact Also Depends on Essential Intangible Elements for Its Success</vt:lpstr>
      <vt:lpstr>Differences between Collective Impact and Collaboration</vt:lpstr>
      <vt:lpstr>Many Types of Organizations Can Serve as Backbones</vt:lpstr>
      <vt:lpstr>Example: Communities That Care’s Backbone Structure</vt:lpstr>
      <vt:lpstr>Six Core Functions for the Backbone</vt:lpstr>
      <vt:lpstr>Backbone Leaders Need The Following Major Skillsets</vt:lpstr>
      <vt:lpstr>Steering Committee Members Should Be Carefully Recruited</vt:lpstr>
      <vt:lpstr>Working Group Member Traits</vt:lpstr>
      <vt:lpstr>Working Group Member Responsibilities</vt:lpstr>
      <vt:lpstr>A Backbone’s Scope and Budget May Grow Over Time, Primarily Reflecting Staff Additions And Available Resources </vt:lpstr>
      <vt:lpstr>Backbones Typically Have Multiple Funding Streams</vt:lpstr>
      <vt:lpstr>Collective Impact Efforts Should Use Both Shared Measurement and Evaluation to Understand Their Effectiveness and Impact</vt:lpstr>
      <vt:lpstr>By Investing in CI, Funders Have an Opportunity to Amplify Impact, Leverage Funding, and Drive Alignment</vt:lpstr>
      <vt:lpstr>Six Sources of Influence Enable Backbones to Shape and Guide the Work of Collective Impact Without Formal Authority</vt:lpstr>
      <vt:lpstr>While There Is No Definitive Measure for Backbone Influence,  Key Inputs Can Help to Demonstrate the Backbone’s Contributions</vt:lpstr>
      <vt:lpstr>Hawrood’s Five Characteristics of Civic Culture to Embed In Collective Impact</vt:lpstr>
      <vt:lpstr>This Effort Has Achieved Significant Impact to Date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Philanthropic Leadership</dc:title>
  <dc:creator>njones</dc:creator>
  <cp:lastModifiedBy>Kathy Stokes</cp:lastModifiedBy>
  <cp:revision>402</cp:revision>
  <cp:lastPrinted>2012-03-19T16:03:18Z</cp:lastPrinted>
  <dcterms:created xsi:type="dcterms:W3CDTF">2013-10-23T15:53:27Z</dcterms:created>
  <dcterms:modified xsi:type="dcterms:W3CDTF">2014-09-16T18:38:17Z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FolderId">
    <vt:lpwstr/>
  </property>
  <property fmtid="{D5CDD505-2E9C-101B-9397-08002B2CF9AE}" pid="3" name="Offisync_SaveTime">
    <vt:lpwstr/>
  </property>
  <property fmtid="{D5CDD505-2E9C-101B-9397-08002B2CF9AE}" pid="4" name="Offisync_IsSaved">
    <vt:lpwstr>False</vt:lpwstr>
  </property>
  <property fmtid="{D5CDD505-2E9C-101B-9397-08002B2CF9AE}" pid="5" name="Offisync_UniqueId">
    <vt:lpwstr>253985;17700227</vt:lpwstr>
  </property>
  <property fmtid="{D5CDD505-2E9C-101B-9397-08002B2CF9AE}" pid="6" name="CentralDesktop_MDAdded">
    <vt:lpwstr>True</vt:lpwstr>
  </property>
  <property fmtid="{D5CDD505-2E9C-101B-9397-08002B2CF9AE}" pid="7" name="Offisync_FileTitle">
    <vt:lpwstr/>
  </property>
  <property fmtid="{D5CDD505-2E9C-101B-9397-08002B2CF9AE}" pid="8" name="Offisync_UpdateToken">
    <vt:lpwstr>2012-03-23T14:18:05-0400</vt:lpwstr>
  </property>
  <property fmtid="{D5CDD505-2E9C-101B-9397-08002B2CF9AE}" pid="9" name="Offisync_ProviderName">
    <vt:lpwstr>Central Desktop</vt:lpwstr>
  </property>
</Properties>
</file>