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1" r:id="rId4"/>
    <p:sldMasterId id="2147483803" r:id="rId5"/>
  </p:sldMasterIdLst>
  <p:notesMasterIdLst>
    <p:notesMasterId r:id="rId24"/>
  </p:notesMasterIdLst>
  <p:handoutMasterIdLst>
    <p:handoutMasterId r:id="rId25"/>
  </p:handoutMasterIdLst>
  <p:sldIdLst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</p:sldIdLst>
  <p:sldSz cx="12192000" cy="6858000"/>
  <p:notesSz cx="9236075" cy="6954838"/>
  <p:embeddedFontLst>
    <p:embeddedFont>
      <p:font typeface="Roboto Black" panose="02000000000000000000" pitchFamily="2" charset="0"/>
      <p:bold r:id="rId26"/>
      <p:boldItalic r:id="rId27"/>
    </p:embeddedFont>
    <p:embeddedFont>
      <p:font typeface="Montserrat Black" panose="00000A00000000000000" pitchFamily="50" charset="0"/>
      <p:bold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Arial Bold" panose="020B0704020202020204" pitchFamily="34" charset="0"/>
      <p:bold r:id="rId37"/>
    </p:embeddedFont>
    <p:embeddedFont>
      <p:font typeface="Montserrat Semi Bold" panose="00000700000000000000" pitchFamily="50" charset="0"/>
      <p:bold r:id="rId38"/>
    </p:embeddedFont>
    <p:embeddedFont>
      <p:font typeface="Wingdings 3" panose="05040102010807070707" pitchFamily="18" charset="2"/>
      <p:regular r:id="rId39"/>
    </p:embeddedFont>
    <p:embeddedFont>
      <p:font typeface="Montserrat" panose="00000500000000000000" pitchFamily="50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isha" panose="020B0604020202020204" charset="-79"/>
      <p:regular r:id="rId46"/>
      <p:bold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607E"/>
    <a:srgbClr val="07607F"/>
    <a:srgbClr val="B9C8D3"/>
    <a:srgbClr val="FCC63F"/>
    <a:srgbClr val="961F53"/>
    <a:srgbClr val="728D62"/>
    <a:srgbClr val="7E99A9"/>
    <a:srgbClr val="BABF33"/>
    <a:srgbClr val="BB205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2732" autoAdjust="0"/>
  </p:normalViewPr>
  <p:slideViewPr>
    <p:cSldViewPr snapToGrid="0">
      <p:cViewPr varScale="1">
        <p:scale>
          <a:sx n="90" d="100"/>
          <a:sy n="90" d="100"/>
        </p:scale>
        <p:origin x="4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002299" cy="349168"/>
          </a:xfrm>
          <a:prstGeom prst="rect">
            <a:avLst/>
          </a:prstGeom>
        </p:spPr>
        <p:txBody>
          <a:bodyPr vert="horz" lIns="90913" tIns="45456" rIns="90913" bIns="454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1" y="4"/>
            <a:ext cx="4002299" cy="349168"/>
          </a:xfrm>
          <a:prstGeom prst="rect">
            <a:avLst/>
          </a:prstGeom>
        </p:spPr>
        <p:txBody>
          <a:bodyPr vert="horz" lIns="90913" tIns="45456" rIns="90913" bIns="45456" rtlCol="0"/>
          <a:lstStyle>
            <a:lvl1pPr algn="r">
              <a:defRPr sz="1200"/>
            </a:lvl1pPr>
          </a:lstStyle>
          <a:p>
            <a:fld id="{FA0657D6-E5BC-4EEE-9B53-1F84CEA629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05673"/>
            <a:ext cx="4002299" cy="349168"/>
          </a:xfrm>
          <a:prstGeom prst="rect">
            <a:avLst/>
          </a:prstGeom>
        </p:spPr>
        <p:txBody>
          <a:bodyPr vert="horz" lIns="90913" tIns="45456" rIns="90913" bIns="45456" rtlCol="0" anchor="b"/>
          <a:lstStyle>
            <a:lvl1pPr algn="l">
              <a:defRPr sz="1200"/>
            </a:lvl1pPr>
          </a:lstStyle>
          <a:p>
            <a:r>
              <a:rPr lang="en-US" smtClean="0"/>
              <a:t>Helping People Live better Lives.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1" y="6605673"/>
            <a:ext cx="4002299" cy="349168"/>
          </a:xfrm>
          <a:prstGeom prst="rect">
            <a:avLst/>
          </a:prstGeom>
        </p:spPr>
        <p:txBody>
          <a:bodyPr vert="horz" lIns="90913" tIns="45456" rIns="90913" bIns="45456" rtlCol="0" anchor="b"/>
          <a:lstStyle>
            <a:lvl1pPr algn="r">
              <a:defRPr sz="1200"/>
            </a:lvl1pPr>
          </a:lstStyle>
          <a:p>
            <a:fld id="{CE2D82DA-5D93-4F01-ABBC-625518272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65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4003136" cy="348341"/>
          </a:xfrm>
          <a:prstGeom prst="rect">
            <a:avLst/>
          </a:prstGeom>
        </p:spPr>
        <p:txBody>
          <a:bodyPr vert="horz" lIns="90913" tIns="45456" rIns="90913" bIns="454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0858" y="4"/>
            <a:ext cx="4003136" cy="348341"/>
          </a:xfrm>
          <a:prstGeom prst="rect">
            <a:avLst/>
          </a:prstGeom>
        </p:spPr>
        <p:txBody>
          <a:bodyPr vert="horz" lIns="90913" tIns="45456" rIns="90913" bIns="45456" rtlCol="0"/>
          <a:lstStyle>
            <a:lvl1pPr algn="r">
              <a:defRPr sz="1200"/>
            </a:lvl1pPr>
          </a:lstStyle>
          <a:p>
            <a:fld id="{CD473510-9A33-4C2D-814F-062FEB88BA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9950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3" tIns="45456" rIns="90913" bIns="454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446" y="3346942"/>
            <a:ext cx="7387187" cy="2738841"/>
          </a:xfrm>
          <a:prstGeom prst="rect">
            <a:avLst/>
          </a:prstGeom>
        </p:spPr>
        <p:txBody>
          <a:bodyPr vert="horz" lIns="90913" tIns="45456" rIns="90913" bIns="454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6606499"/>
            <a:ext cx="4003136" cy="348340"/>
          </a:xfrm>
          <a:prstGeom prst="rect">
            <a:avLst/>
          </a:prstGeom>
        </p:spPr>
        <p:txBody>
          <a:bodyPr vert="horz" lIns="90913" tIns="45456" rIns="90913" bIns="45456" rtlCol="0" anchor="b"/>
          <a:lstStyle>
            <a:lvl1pPr algn="l">
              <a:defRPr sz="1200"/>
            </a:lvl1pPr>
          </a:lstStyle>
          <a:p>
            <a:r>
              <a:rPr lang="en-US" smtClean="0"/>
              <a:t>Helping People Live better Lives.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0858" y="6606499"/>
            <a:ext cx="4003136" cy="348340"/>
          </a:xfrm>
          <a:prstGeom prst="rect">
            <a:avLst/>
          </a:prstGeom>
        </p:spPr>
        <p:txBody>
          <a:bodyPr vert="horz" lIns="90913" tIns="45456" rIns="90913" bIns="45456" rtlCol="0" anchor="b"/>
          <a:lstStyle>
            <a:lvl1pPr algn="r">
              <a:defRPr sz="1200"/>
            </a:lvl1pPr>
          </a:lstStyle>
          <a:p>
            <a:fld id="{A06937D5-D888-482B-A8AA-31593E913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18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Helping People Live better Lives.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6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Helping People Live better Lives.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Helping People Live better Lives.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Helping People Live better Lives.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hyperlink" Target="dhhs.ne.gov" TargetMode="External"/><Relationship Id="rId5" Type="http://schemas.openxmlformats.org/officeDocument/2006/relationships/hyperlink" Target="mailto:First.Last@nebraska.gov" TargetMode="Externa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dhhs.ne.gov" TargetMode="External"/><Relationship Id="rId2" Type="http://schemas.openxmlformats.org/officeDocument/2006/relationships/hyperlink" Target="mailto:First.Last@nebraska.gov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A2F417F-B484-4B3A-BA4F-3CCB38DD8B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tle Page Rule Line"/>
          <p:cNvCxnSpPr/>
          <p:nvPr/>
        </p:nvCxnSpPr>
        <p:spPr>
          <a:xfrm>
            <a:off x="838200" y="3558784"/>
            <a:ext cx="105156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ster Title"/>
          <p:cNvSpPr>
            <a:spLocks noGrp="1"/>
          </p:cNvSpPr>
          <p:nvPr>
            <p:ph type="title" hasCustomPrompt="1"/>
          </p:nvPr>
        </p:nvSpPr>
        <p:spPr>
          <a:xfrm>
            <a:off x="838200" y="1122363"/>
            <a:ext cx="105156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838200" y="3703120"/>
            <a:ext cx="105156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BABF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73487" y="1197393"/>
            <a:ext cx="11552349" cy="43906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Title Page Rule Line"/>
          <p:cNvCxnSpPr/>
          <p:nvPr/>
        </p:nvCxnSpPr>
        <p:spPr>
          <a:xfrm>
            <a:off x="373487" y="106481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2-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200087"/>
            <a:ext cx="11552349" cy="4424858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2-column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106154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Subhead Layout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ted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8" y="1787178"/>
            <a:ext cx="11552349" cy="3819295"/>
          </a:xfrm>
          <a:prstGeom prst="rect">
            <a:avLst/>
          </a:prstGeom>
        </p:spPr>
        <p:txBody>
          <a:bodyPr>
            <a:normAutofit/>
          </a:bodyPr>
          <a:lstStyle>
            <a:lvl1pPr marL="525780" indent="-342900" algn="l">
              <a:buClr>
                <a:srgbClr val="0036C9"/>
              </a:buClr>
              <a:buFont typeface="Wingdings 3" panose="05040102010807070707" pitchFamily="18" charset="2"/>
              <a:buChar char=""/>
              <a:defRPr lang="en-US" sz="24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213888"/>
            <a:ext cx="11552349" cy="55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BABF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bold subhead</a:t>
            </a:r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107534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Bulle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ed Text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8" y="1206627"/>
            <a:ext cx="11552349" cy="4362900"/>
          </a:xfrm>
          <a:prstGeom prst="rect">
            <a:avLst/>
          </a:prstGeom>
        </p:spPr>
        <p:txBody>
          <a:bodyPr lIns="0" tIns="45720" rIns="91440"/>
          <a:lstStyle>
            <a:lvl1pPr marL="457200" indent="-274320" algn="l">
              <a:lnSpc>
                <a:spcPct val="150000"/>
              </a:lnSpc>
              <a:spcBef>
                <a:spcPts val="0"/>
              </a:spcBef>
              <a:buClr>
                <a:srgbClr val="B9C8D3"/>
              </a:buClr>
              <a:buFont typeface="Wingdings 3" panose="05040102010807070707" pitchFamily="18" charset="2"/>
              <a:buChar char=""/>
              <a:defRPr lang="en-US" sz="20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bulleted text</a:t>
            </a:r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106481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Ind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200087"/>
            <a:ext cx="11552349" cy="573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BABF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edit bold subhead</a:t>
            </a:r>
          </a:p>
        </p:txBody>
      </p:sp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2364502"/>
            <a:ext cx="11552349" cy="3230755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</a:lstStyle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Title Page Rule Line"/>
          <p:cNvCxnSpPr/>
          <p:nvPr/>
        </p:nvCxnSpPr>
        <p:spPr>
          <a:xfrm>
            <a:off x="365097" y="106154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801085"/>
            <a:ext cx="11560739" cy="554181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3-column text</a:t>
            </a:r>
          </a:p>
        </p:txBody>
      </p:sp>
    </p:spTree>
    <p:extLst>
      <p:ext uri="{BB962C8B-B14F-4D97-AF65-F5344CB8AC3E}">
        <p14:creationId xmlns:p14="http://schemas.microsoft.com/office/powerpoint/2010/main" val="14897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Indent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1740925"/>
            <a:ext cx="11552349" cy="3810789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tabLst>
                <a:tab pos="182880" algn="l"/>
              </a:tabLst>
              <a:defRPr sz="2800">
                <a:solidFill>
                  <a:schemeClr val="tx1"/>
                </a:solidFill>
              </a:defRPr>
            </a:lvl1pPr>
            <a:lvl2pPr defTabSz="1828800">
              <a:defRPr sz="2000"/>
            </a:lvl2pPr>
            <a:lvl4pPr marL="1371600" indent="-274320">
              <a:spcBef>
                <a:spcPts val="1000"/>
              </a:spcBef>
              <a:buClr>
                <a:srgbClr val="BABF33"/>
              </a:buClr>
              <a:defRPr/>
            </a:lvl4pPr>
          </a:lstStyle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1159110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234450"/>
            <a:ext cx="11560739" cy="486552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2-column</a:t>
            </a:r>
          </a:p>
        </p:txBody>
      </p:sp>
    </p:spTree>
    <p:extLst>
      <p:ext uri="{BB962C8B-B14F-4D97-AF65-F5344CB8AC3E}">
        <p14:creationId xmlns:p14="http://schemas.microsoft.com/office/powerpoint/2010/main" val="32049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ller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8" y="1238132"/>
            <a:ext cx="4178022" cy="4907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043895" y="1238132"/>
            <a:ext cx="4808380" cy="39882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732338" y="1238132"/>
            <a:ext cx="2130729" cy="19665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732338" y="3374906"/>
            <a:ext cx="2160587" cy="18514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488" y="365126"/>
            <a:ext cx="11478084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107534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head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55761"/>
            <a:ext cx="10478729" cy="774839"/>
          </a:xfrm>
          <a:prstGeom prst="rect">
            <a:avLst/>
          </a:prstGeom>
          <a:noFill/>
        </p:spPr>
        <p:txBody>
          <a:bodyPr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rgbClr val="5690E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Department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289" y="6065378"/>
            <a:ext cx="1675916" cy="438850"/>
            <a:chOff x="4913982" y="5342258"/>
            <a:chExt cx="1675916" cy="463617"/>
          </a:xfrm>
          <a:effectLst>
            <a:reflection stA="41000" endPos="65000" dist="50800" dir="5400000" sy="-100000" algn="bl" rotWithShape="0"/>
          </a:effectLst>
        </p:grpSpPr>
        <p:pic>
          <p:nvPicPr>
            <p:cNvPr id="5" name="Twitt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982" y="5342258"/>
              <a:ext cx="467498" cy="457200"/>
            </a:xfrm>
            <a:prstGeom prst="rect">
              <a:avLst/>
            </a:prstGeom>
          </p:spPr>
        </p:pic>
        <p:pic>
          <p:nvPicPr>
            <p:cNvPr id="6" name="You Tub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001" y="5348675"/>
              <a:ext cx="457200" cy="457200"/>
            </a:xfrm>
            <a:prstGeom prst="rect">
              <a:avLst/>
            </a:prstGeom>
          </p:spPr>
        </p:pic>
        <p:pic>
          <p:nvPicPr>
            <p:cNvPr id="7" name="Faceboo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98" y="5342258"/>
              <a:ext cx="457200" cy="457200"/>
            </a:xfrm>
            <a:prstGeom prst="rect">
              <a:avLst/>
            </a:prstGeom>
          </p:spPr>
        </p:pic>
      </p:grp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0666"/>
            <a:ext cx="10478729" cy="469563"/>
          </a:xfrm>
          <a:prstGeom prst="rect">
            <a:avLst/>
          </a:prstGeom>
          <a:solidFill>
            <a:srgbClr val="BABF3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marL="0" indent="0" algn="ctr">
              <a:buClr>
                <a:srgbClr val="0036C9"/>
              </a:buClr>
              <a:buFont typeface="Wingdings 3" panose="05040102010807070707" pitchFamily="18" charset="2"/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Contact Name</a:t>
            </a:r>
          </a:p>
        </p:txBody>
      </p:sp>
      <p:sp>
        <p:nvSpPr>
          <p:cNvPr id="13" name="Additonal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40085" y="4628162"/>
            <a:ext cx="10478729" cy="6575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 smtClean="0"/>
              <a:t>Click to add additional text</a:t>
            </a:r>
          </a:p>
        </p:txBody>
      </p:sp>
      <p:sp>
        <p:nvSpPr>
          <p:cNvPr id="14" name="Email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846764" y="3644144"/>
            <a:ext cx="10478729" cy="405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1600" b="0" kern="1200" baseline="0" dirty="0" smtClean="0">
                <a:solidFill>
                  <a:srgbClr val="036080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First.Last@nebraska.gov</a:t>
            </a:r>
            <a:endParaRPr lang="en-US" dirty="0" smtClean="0"/>
          </a:p>
        </p:txBody>
      </p:sp>
      <p:sp>
        <p:nvSpPr>
          <p:cNvPr id="16" name="Website"/>
          <p:cNvSpPr txBox="1">
            <a:spLocks/>
          </p:cNvSpPr>
          <p:nvPr/>
        </p:nvSpPr>
        <p:spPr>
          <a:xfrm>
            <a:off x="2318151" y="6123375"/>
            <a:ext cx="2148581" cy="427153"/>
          </a:xfrm>
          <a:prstGeom prst="rect">
            <a:avLst/>
          </a:prstGeom>
          <a:noFill/>
          <a:ln>
            <a:solidFill>
              <a:srgbClr val="5690E2"/>
            </a:solidFill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36080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6"/>
              </a:rPr>
              <a:t>dhhs.ne.gov</a:t>
            </a:r>
            <a:endParaRPr lang="en-US" sz="2400" b="1" dirty="0">
              <a:solidFill>
                <a:srgbClr val="03608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Website"/>
          <p:cNvSpPr txBox="1">
            <a:spLocks/>
          </p:cNvSpPr>
          <p:nvPr/>
        </p:nvSpPr>
        <p:spPr>
          <a:xfrm>
            <a:off x="5012550" y="5402453"/>
            <a:ext cx="2148581" cy="43885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DHHS Helpline:</a:t>
            </a:r>
          </a:p>
          <a:p>
            <a:pPr>
              <a:lnSpc>
                <a:spcPts val="1200"/>
              </a:lnSpc>
            </a:pPr>
            <a:r>
              <a:rPr lang="en-US" sz="1050" b="0" dirty="0" smtClean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800-254-4202</a:t>
            </a:r>
          </a:p>
          <a:p>
            <a:pPr>
              <a:lnSpc>
                <a:spcPts val="1200"/>
              </a:lnSpc>
            </a:pPr>
            <a:r>
              <a:rPr lang="en-US" sz="1050" b="0" dirty="0" smtClean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DHHS.helpline@Nebraska.gov</a:t>
            </a:r>
          </a:p>
        </p:txBody>
      </p:sp>
      <p:sp>
        <p:nvSpPr>
          <p:cNvPr id="15" name="Phone"/>
          <p:cNvSpPr txBox="1"/>
          <p:nvPr/>
        </p:nvSpPr>
        <p:spPr>
          <a:xfrm>
            <a:off x="846763" y="4109007"/>
            <a:ext cx="1047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Montserrat Black" panose="00000A00000000000000" pitchFamily="50" charset="0"/>
              </a:rPr>
              <a:t>000-000-0000</a:t>
            </a:r>
            <a:endParaRPr lang="en-US" sz="2400" dirty="0">
              <a:solidFill>
                <a:schemeClr val="tx2"/>
              </a:solidFill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/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619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Master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 Subhead / 3-column /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81211"/>
            <a:ext cx="11552349" cy="563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657903"/>
            <a:ext cx="11560739" cy="4329942"/>
          </a:xfrm>
          <a:prstGeom prst="rect">
            <a:avLst/>
          </a:prstGeom>
        </p:spPr>
        <p:txBody>
          <a:bodyPr wrap="none" numCol="3" spcCol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3-column text</a:t>
            </a:r>
          </a:p>
          <a:p>
            <a:pPr lvl="1"/>
            <a:r>
              <a:rPr lang="en-US" dirty="0" smtClean="0"/>
              <a:t>Bulleted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cxnSp>
        <p:nvCxnSpPr>
          <p:cNvPr id="10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 2-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073568"/>
            <a:ext cx="11552349" cy="5060532"/>
          </a:xfrm>
          <a:prstGeom prst="rect">
            <a:avLst/>
          </a:prstGeom>
        </p:spPr>
        <p:txBody>
          <a:bodyPr numCol="2" spcCol="274320"/>
          <a:lstStyle>
            <a:lvl1pPr marL="171450" indent="-171450" algn="l">
              <a:buClr>
                <a:srgbClr val="7E99A9"/>
              </a:buClr>
              <a:buFont typeface="Wingdings 3" panose="05040102010807070707" pitchFamily="18" charset="2"/>
              <a:buChar char=""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2-column</a:t>
            </a:r>
          </a:p>
        </p:txBody>
      </p:sp>
      <p:cxnSp>
        <p:nvCxnSpPr>
          <p:cNvPr id="8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head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55761"/>
            <a:ext cx="10478729" cy="774839"/>
          </a:xfrm>
          <a:prstGeom prst="rect">
            <a:avLst/>
          </a:prstGeom>
          <a:noFill/>
        </p:spPr>
        <p:txBody>
          <a:bodyPr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rgbClr val="036080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0666"/>
            <a:ext cx="10478729" cy="469563"/>
          </a:xfrm>
          <a:prstGeom prst="rect">
            <a:avLst/>
          </a:prstGeom>
          <a:solidFill>
            <a:srgbClr val="03608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marL="0" indent="0" algn="ctr">
              <a:buClr>
                <a:srgbClr val="0036C9"/>
              </a:buClr>
              <a:buFont typeface="Wingdings 3" panose="05040102010807070707" pitchFamily="18" charset="2"/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Contact Name</a:t>
            </a:r>
          </a:p>
        </p:txBody>
      </p:sp>
      <p:sp>
        <p:nvSpPr>
          <p:cNvPr id="13" name="Additonal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40085" y="4610335"/>
            <a:ext cx="10478729" cy="76596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 smtClean="0"/>
              <a:t>Click to add additional text</a:t>
            </a:r>
          </a:p>
        </p:txBody>
      </p:sp>
      <p:sp>
        <p:nvSpPr>
          <p:cNvPr id="14" name="Email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846764" y="3585624"/>
            <a:ext cx="10478729" cy="463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1600" b="0" kern="1200" baseline="0" dirty="0" smtClean="0">
                <a:solidFill>
                  <a:srgbClr val="7E99A9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First.Last@nebraska.gov</a:t>
            </a:r>
            <a:endParaRPr lang="en-US" dirty="0" smtClean="0"/>
          </a:p>
        </p:txBody>
      </p:sp>
      <p:sp>
        <p:nvSpPr>
          <p:cNvPr id="16" name="Website"/>
          <p:cNvSpPr txBox="1">
            <a:spLocks/>
          </p:cNvSpPr>
          <p:nvPr/>
        </p:nvSpPr>
        <p:spPr>
          <a:xfrm>
            <a:off x="5194998" y="5431323"/>
            <a:ext cx="1788606" cy="361538"/>
          </a:xfrm>
          <a:prstGeom prst="rect">
            <a:avLst/>
          </a:prstGeom>
          <a:noFill/>
          <a:ln>
            <a:solidFill>
              <a:srgbClr val="FFC843"/>
            </a:solidFill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70" baseline="0" dirty="0" smtClean="0">
                <a:solidFill>
                  <a:srgbClr val="036080"/>
                </a:solidFill>
                <a:latin typeface="+mj-lt"/>
                <a:cs typeface="Gisha" panose="020B0502040204020203" pitchFamily="34" charset="-79"/>
                <a:hlinkClick r:id="rId3"/>
              </a:rPr>
              <a:t>dhhs.ne.gov</a:t>
            </a:r>
            <a:endParaRPr lang="en-US" sz="1600" b="1" spc="70" baseline="0" dirty="0">
              <a:solidFill>
                <a:srgbClr val="036080"/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7" name="Faceboo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9" y="5360085"/>
            <a:ext cx="457200" cy="432776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 userDrawn="1"/>
        </p:nvSpPr>
        <p:spPr>
          <a:xfrm>
            <a:off x="2064425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5" name="Twitter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6" y="5360085"/>
            <a:ext cx="467498" cy="43277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7907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6" name="You Tub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25" y="5366159"/>
            <a:ext cx="457200" cy="43277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956618" y="5834088"/>
            <a:ext cx="1213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NebraskaDHHS</a:t>
            </a:r>
            <a:endParaRPr lang="en-US" sz="850" dirty="0"/>
          </a:p>
        </p:txBody>
      </p:sp>
      <p:sp>
        <p:nvSpPr>
          <p:cNvPr id="18" name="Email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846764" y="4049200"/>
            <a:ext cx="10478729" cy="5259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2400" b="0" kern="1200" baseline="0" dirty="0" smtClean="0">
                <a:solidFill>
                  <a:srgbClr val="7E99A9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 smtClean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8568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Title Page Rule Line"/>
          <p:cNvCxnSpPr/>
          <p:nvPr userDrawn="1"/>
        </p:nvCxnSpPr>
        <p:spPr>
          <a:xfrm>
            <a:off x="838200" y="2443431"/>
            <a:ext cx="105156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ster Title"/>
          <p:cNvSpPr>
            <a:spLocks noGrp="1"/>
          </p:cNvSpPr>
          <p:nvPr>
            <p:ph type="title" hasCustomPrompt="1"/>
          </p:nvPr>
        </p:nvSpPr>
        <p:spPr>
          <a:xfrm>
            <a:off x="838200" y="7010"/>
            <a:ext cx="105156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idx="1" hasCustomPrompt="1"/>
          </p:nvPr>
        </p:nvSpPr>
        <p:spPr>
          <a:xfrm>
            <a:off x="838200" y="2587767"/>
            <a:ext cx="105156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99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073568"/>
            <a:ext cx="11552349" cy="50605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1-column</a:t>
            </a:r>
          </a:p>
        </p:txBody>
      </p:sp>
      <p:cxnSp>
        <p:nvCxnSpPr>
          <p:cNvPr id="6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3486" y="178285"/>
            <a:ext cx="11552349" cy="6964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1-column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097" y="244572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cxnSp>
        <p:nvCxnSpPr>
          <p:cNvPr id="11" name="Title Page Rule Line"/>
          <p:cNvCxnSpPr/>
          <p:nvPr userDrawn="1"/>
        </p:nvCxnSpPr>
        <p:spPr>
          <a:xfrm>
            <a:off x="373487" y="102761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Subhead /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ted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8" y="1653828"/>
            <a:ext cx="11552349" cy="4480272"/>
          </a:xfrm>
          <a:prstGeom prst="rect">
            <a:avLst/>
          </a:prstGeom>
        </p:spPr>
        <p:txBody>
          <a:bodyPr spcCol="274320">
            <a:normAutofit/>
          </a:bodyPr>
          <a:lstStyle>
            <a:lvl1pPr marL="525780" indent="-342900" algn="l">
              <a:buClr>
                <a:srgbClr val="0036C9"/>
              </a:buClr>
              <a:buFont typeface="Wingdings 3" panose="05040102010807070707" pitchFamily="18" charset="2"/>
              <a:buChar char=""/>
              <a:defRPr lang="en-US" sz="24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 dirty="0" smtClean="0"/>
              <a:t>Bulleted</a:t>
            </a:r>
          </a:p>
          <a:p>
            <a:pPr lvl="2"/>
            <a:r>
              <a:rPr lang="en-US" dirty="0" smtClean="0"/>
              <a:t>Bulleted</a:t>
            </a:r>
          </a:p>
          <a:p>
            <a:pPr lvl="3"/>
            <a:r>
              <a:rPr lang="en-US" dirty="0" smtClean="0"/>
              <a:t>Bulleted</a:t>
            </a:r>
          </a:p>
          <a:p>
            <a:pPr lvl="4"/>
            <a:r>
              <a:rPr lang="en-US" dirty="0" smtClean="0"/>
              <a:t>Bulleted</a:t>
            </a:r>
            <a:endParaRPr lang="en-US" dirty="0"/>
          </a:p>
        </p:txBody>
      </p:sp>
      <p:sp>
        <p:nvSpPr>
          <p:cNvPr id="6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80538"/>
            <a:ext cx="11552349" cy="55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cxnSp>
        <p:nvCxnSpPr>
          <p:cNvPr id="9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-column /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081210"/>
            <a:ext cx="11560739" cy="4936131"/>
          </a:xfrm>
          <a:prstGeom prst="rect">
            <a:avLst/>
          </a:prstGeom>
        </p:spPr>
        <p:txBody>
          <a:bodyPr wrap="none" numCol="2" spcCol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2-column text</a:t>
            </a:r>
          </a:p>
          <a:p>
            <a:pPr lvl="1"/>
            <a:r>
              <a:rPr lang="en-US" dirty="0" smtClean="0"/>
              <a:t>Bulleted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cxnSp>
        <p:nvCxnSpPr>
          <p:cNvPr id="10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1-column 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ller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8" y="1081210"/>
            <a:ext cx="4178022" cy="4955448"/>
          </a:xfrm>
          <a:prstGeom prst="rect">
            <a:avLst/>
          </a:prstGeom>
        </p:spPr>
        <p:txBody>
          <a:bodyPr spcCol="27432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1-column text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7043895" y="1085118"/>
            <a:ext cx="4808380" cy="38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  <a:latin typeface="+mn-lt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732338" y="1085118"/>
            <a:ext cx="2130729" cy="1819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  <a:latin typeface="+mn-lt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4732338" y="3094901"/>
            <a:ext cx="2160587" cy="1809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  <a:latin typeface="+mn-lt"/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3488" y="365126"/>
            <a:ext cx="11478084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cxnSp>
        <p:nvCxnSpPr>
          <p:cNvPr id="9" name="Title Page Rule Line"/>
          <p:cNvCxnSpPr/>
          <p:nvPr userDrawn="1"/>
        </p:nvCxnSpPr>
        <p:spPr>
          <a:xfrm>
            <a:off x="373487" y="94199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1-column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456174" y="6356350"/>
            <a:ext cx="2283542" cy="365125"/>
          </a:xfrm>
          <a:prstGeom prst="rect">
            <a:avLst/>
          </a:prstGeom>
        </p:spPr>
        <p:txBody>
          <a:bodyPr/>
          <a:lstStyle/>
          <a:p>
            <a:fld id="{07E7C557-6977-4010-A8B0-973A074F99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081210"/>
            <a:ext cx="11560739" cy="4716953"/>
          </a:xfrm>
          <a:prstGeom prst="rect">
            <a:avLst/>
          </a:prstGeom>
        </p:spPr>
        <p:txBody>
          <a:bodyPr spcCol="274320"/>
          <a:lstStyle>
            <a:lvl2pPr marL="685800" indent="-228600"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1"/>
            <a:r>
              <a:rPr lang="en-US" dirty="0" smtClean="0"/>
              <a:t>Bulleted</a:t>
            </a:r>
          </a:p>
          <a:p>
            <a:pPr lvl="2"/>
            <a:r>
              <a:rPr lang="en-US" dirty="0" smtClean="0"/>
              <a:t>Bulleted</a:t>
            </a:r>
          </a:p>
          <a:p>
            <a:pPr lvl="3"/>
            <a:r>
              <a:rPr lang="en-US" dirty="0" smtClean="0"/>
              <a:t>Bulleted</a:t>
            </a:r>
          </a:p>
          <a:p>
            <a:pPr lvl="4"/>
            <a:r>
              <a:rPr lang="en-US" dirty="0" smtClean="0"/>
              <a:t>Bulleted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cxnSp>
        <p:nvCxnSpPr>
          <p:cNvPr id="10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" y="10049"/>
            <a:ext cx="12170664" cy="6839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89" y="4845428"/>
            <a:ext cx="2360315" cy="97145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20" normalizeH="0" baseline="0" noProof="0" dirty="0" smtClean="0">
                <a:ln>
                  <a:noFill/>
                </a:ln>
                <a:solidFill>
                  <a:srgbClr val="036080"/>
                </a:solidFill>
                <a:effectLst/>
                <a:uLnTx/>
                <a:uFillTx/>
                <a:latin typeface="Montserrat"/>
              </a:rPr>
              <a:t>Helping People Live Better Lives.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9456174" y="6356350"/>
            <a:ext cx="2283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7C557-6977-4010-A8B0-973A074F99DE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7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8" r:id="rId3"/>
    <p:sldLayoutId id="2147483790" r:id="rId4"/>
    <p:sldLayoutId id="2147483792" r:id="rId5"/>
    <p:sldLayoutId id="2147483793" r:id="rId6"/>
    <p:sldLayoutId id="2147483795" r:id="rId7"/>
    <p:sldLayoutId id="2147483796" r:id="rId8"/>
    <p:sldLayoutId id="2147483797" r:id="rId9"/>
    <p:sldLayoutId id="214748381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360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31" y="5659880"/>
            <a:ext cx="3101912" cy="8215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77503" y="6278948"/>
            <a:ext cx="2644790" cy="27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36080"/>
                </a:solidFill>
              </a:rPr>
              <a:t>Helping People Live better Lives.</a:t>
            </a:r>
            <a:endParaRPr lang="en-US" sz="1200" i="1" dirty="0">
              <a:solidFill>
                <a:srgbClr val="0360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31" y="5659880"/>
            <a:ext cx="3101912" cy="82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" y="10049"/>
            <a:ext cx="12170664" cy="6839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89" y="4845428"/>
            <a:ext cx="2360315" cy="97145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20" normalizeH="0" baseline="0" noProof="0" dirty="0" smtClean="0">
                <a:ln>
                  <a:noFill/>
                </a:ln>
                <a:solidFill>
                  <a:srgbClr val="036080"/>
                </a:solidFill>
                <a:effectLst/>
                <a:uLnTx/>
                <a:uFillTx/>
                <a:latin typeface="Montserrat"/>
              </a:rPr>
              <a:t>Helping People Live Better Lives.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9456174" y="6356350"/>
            <a:ext cx="2283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7C557-6977-4010-A8B0-973A074F99DE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62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ln>
            <a:noFill/>
          </a:ln>
          <a:solidFill>
            <a:srgbClr val="036080"/>
          </a:solidFill>
          <a:latin typeface="Montserrat Semi Bold" panose="00000700000000000000" pitchFamily="50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rgbClr val="BABF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85313" y="804087"/>
            <a:ext cx="8750572" cy="30603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360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latin typeface="Corbel" panose="020B0503020204020204" pitchFamily="34" charset="0"/>
              </a:rPr>
              <a:t>COVID 19 and ARPA</a:t>
            </a:r>
          </a:p>
          <a:p>
            <a:pPr algn="l"/>
            <a:r>
              <a:rPr lang="en-US" sz="6000" dirty="0" smtClean="0">
                <a:latin typeface="Corbel" panose="020B0503020204020204" pitchFamily="34" charset="0"/>
              </a:rPr>
              <a:t>Block Grant Funding</a:t>
            </a:r>
            <a:endParaRPr lang="en-US" sz="6000" dirty="0">
              <a:latin typeface="Corbel" panose="020B0503020204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85313" y="3282041"/>
            <a:ext cx="6562544" cy="843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Financial </a:t>
            </a:r>
            <a:r>
              <a:rPr lang="en-US" sz="3600" dirty="0">
                <a:solidFill>
                  <a:srgbClr val="002060"/>
                </a:solidFill>
                <a:latin typeface="Corbel" panose="020B0503020204020204" pitchFamily="34" charset="0"/>
              </a:rPr>
              <a:t>Information </a:t>
            </a:r>
            <a:endParaRPr lang="en-US" sz="36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August 12, 2021</a:t>
            </a:r>
            <a:endParaRPr lang="en-US" sz="3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67" y="856252"/>
            <a:ext cx="900544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8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16688" y="5465135"/>
            <a:ext cx="8442252" cy="85060"/>
          </a:xfrm>
          <a:prstGeom prst="line">
            <a:avLst/>
          </a:prstGeom>
          <a:ln>
            <a:solidFill>
              <a:srgbClr val="BB2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8" y="874639"/>
            <a:ext cx="102774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67" y="358405"/>
            <a:ext cx="876355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5" y="308122"/>
            <a:ext cx="9071899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5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1" y="338249"/>
            <a:ext cx="9071898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5" y="467832"/>
            <a:ext cx="8848614" cy="53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26" y="299151"/>
            <a:ext cx="8948626" cy="57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39" y="211211"/>
            <a:ext cx="8579891" cy="58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3" y="181529"/>
            <a:ext cx="8869879" cy="58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5097" y="1329070"/>
            <a:ext cx="11560739" cy="468827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Substance </a:t>
            </a:r>
            <a:r>
              <a:rPr lang="en-US" b="1" dirty="0"/>
              <a:t>Abuse Prevention &amp; Treatment Block Grant – Supplemental funding from Consolidated Appropriations Act (December 2020)</a:t>
            </a:r>
            <a:endParaRPr lang="en-US" dirty="0"/>
          </a:p>
          <a:p>
            <a:r>
              <a:rPr lang="en-US" dirty="0"/>
              <a:t>DHHS LABEL:  Supplemental SAPTBG </a:t>
            </a:r>
          </a:p>
          <a:p>
            <a:r>
              <a:rPr lang="en-US" dirty="0"/>
              <a:t>Amount:  $7,162,196</a:t>
            </a:r>
          </a:p>
          <a:p>
            <a:r>
              <a:rPr lang="en-US" dirty="0"/>
              <a:t>Project Period:   3/15/2021-3/14/2023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/>
              <a:t>Community Mental Health Services Block Grant – Supplemental funding from Consolidated Appropriations Act (December 2020)</a:t>
            </a:r>
            <a:endParaRPr lang="en-US" dirty="0"/>
          </a:p>
          <a:p>
            <a:r>
              <a:rPr lang="en-US" dirty="0"/>
              <a:t>DHHS LABEL:  Supplemental MHBG </a:t>
            </a:r>
          </a:p>
          <a:p>
            <a:r>
              <a:rPr lang="en-US" dirty="0"/>
              <a:t>Amount:  $3,795,400</a:t>
            </a:r>
          </a:p>
          <a:p>
            <a:r>
              <a:rPr lang="en-US" dirty="0"/>
              <a:t>Project Period:   3/15/2021-3/14/2023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/>
              <a:t>Substance Abuse Prevention &amp; Treatment Block Grant –Supplemental funding from American Rescue Plan Act (March 2021)</a:t>
            </a:r>
            <a:endParaRPr lang="en-US" dirty="0"/>
          </a:p>
          <a:p>
            <a:r>
              <a:rPr lang="en-US" dirty="0"/>
              <a:t>DHHS LABEL:  ARP SAPTBG </a:t>
            </a:r>
          </a:p>
          <a:p>
            <a:r>
              <a:rPr lang="en-US" dirty="0"/>
              <a:t>Amount:  $6,185,533</a:t>
            </a:r>
          </a:p>
          <a:p>
            <a:r>
              <a:rPr lang="en-US" dirty="0"/>
              <a:t>Project Period:   9/01/2021-9/30/2025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/>
              <a:t>Community Mental Health Services Block Grant – Supplemental funding from American Rescue Plan Act (March 2021)</a:t>
            </a:r>
            <a:endParaRPr lang="en-US" dirty="0"/>
          </a:p>
          <a:p>
            <a:r>
              <a:rPr lang="en-US" dirty="0"/>
              <a:t>DHHS LABEL:  ARP MHBG </a:t>
            </a:r>
          </a:p>
          <a:p>
            <a:r>
              <a:rPr lang="en-US" dirty="0"/>
              <a:t>Amount:  $6,555,690</a:t>
            </a:r>
          </a:p>
          <a:p>
            <a:r>
              <a:rPr lang="en-US" dirty="0"/>
              <a:t>Project Period:   9/01/2021-9/30/2025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Legislative Acts…. Four Awards of One Time Funding</a:t>
            </a:r>
          </a:p>
        </p:txBody>
      </p:sp>
    </p:spTree>
    <p:extLst>
      <p:ext uri="{BB962C8B-B14F-4D97-AF65-F5344CB8AC3E}">
        <p14:creationId xmlns:p14="http://schemas.microsoft.com/office/powerpoint/2010/main" val="2161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39" y="95694"/>
            <a:ext cx="8879847" cy="59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6" y="703964"/>
            <a:ext cx="8877854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8" y="376902"/>
            <a:ext cx="8590774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67" y="444020"/>
            <a:ext cx="8941649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5" y="464400"/>
            <a:ext cx="8952281" cy="56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6" y="188839"/>
            <a:ext cx="8973547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1" y="238125"/>
            <a:ext cx="9164933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/ large logo">
  <a:themeElements>
    <a:clrScheme name="New Brand Colors">
      <a:dk1>
        <a:sysClr val="windowText" lastClr="000000"/>
      </a:dk1>
      <a:lt1>
        <a:sysClr val="window" lastClr="FFFFFF"/>
      </a:lt1>
      <a:dk2>
        <a:srgbClr val="036080"/>
      </a:dk2>
      <a:lt2>
        <a:srgbClr val="B9C8D3"/>
      </a:lt2>
      <a:accent1>
        <a:srgbClr val="BABF33"/>
      </a:accent1>
      <a:accent2>
        <a:srgbClr val="FFC843"/>
      </a:accent2>
      <a:accent3>
        <a:srgbClr val="B9C8D3"/>
      </a:accent3>
      <a:accent4>
        <a:srgbClr val="036080"/>
      </a:accent4>
      <a:accent5>
        <a:srgbClr val="FFC843"/>
      </a:accent5>
      <a:accent6>
        <a:srgbClr val="BABF33"/>
      </a:accent6>
      <a:hlink>
        <a:srgbClr val="036080"/>
      </a:hlink>
      <a:folHlink>
        <a:srgbClr val="BABF33"/>
      </a:folHlink>
    </a:clrScheme>
    <a:fontScheme name="Arial Brand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AND">
  <a:themeElements>
    <a:clrScheme name="New Brand Colors">
      <a:dk1>
        <a:sysClr val="windowText" lastClr="000000"/>
      </a:dk1>
      <a:lt1>
        <a:sysClr val="window" lastClr="FFFFFF"/>
      </a:lt1>
      <a:dk2>
        <a:srgbClr val="036080"/>
      </a:dk2>
      <a:lt2>
        <a:srgbClr val="B9C8D3"/>
      </a:lt2>
      <a:accent1>
        <a:srgbClr val="BABF33"/>
      </a:accent1>
      <a:accent2>
        <a:srgbClr val="FFC843"/>
      </a:accent2>
      <a:accent3>
        <a:srgbClr val="B9C8D3"/>
      </a:accent3>
      <a:accent4>
        <a:srgbClr val="036080"/>
      </a:accent4>
      <a:accent5>
        <a:srgbClr val="FFC843"/>
      </a:accent5>
      <a:accent6>
        <a:srgbClr val="BABF33"/>
      </a:accent6>
      <a:hlink>
        <a:srgbClr val="036080"/>
      </a:hlink>
      <a:folHlink>
        <a:srgbClr val="BABF33"/>
      </a:folHlink>
    </a:clrScheme>
    <a:fontScheme name="Brand fonts">
      <a:majorFont>
        <a:latin typeface="Roboto Black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" id="{D82FC7AA-3285-4959-9E2F-F8413559A783}" vid="{AA9EF2BD-29FF-47DC-B910-57C80A4538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a0a068f4-6712-48ec-a20f-1de656eaa1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E24B2F95E5F4E875E0D91393FFE18" ma:contentTypeVersion="14" ma:contentTypeDescription="Create a new document." ma:contentTypeScope="" ma:versionID="390636204632edbf3540205f08988ebe">
  <xsd:schema xmlns:xsd="http://www.w3.org/2001/XMLSchema" xmlns:xs="http://www.w3.org/2001/XMLSchema" xmlns:p="http://schemas.microsoft.com/office/2006/metadata/properties" xmlns:ns2="a0a068f4-6712-48ec-a20f-1de656eaa10e" xmlns:ns3="f91effe1-71ed-4fb6-9e64-44cf3223fcfb" targetNamespace="http://schemas.microsoft.com/office/2006/metadata/properties" ma:root="true" ma:fieldsID="ef46b8968ecae48b59d8cb89184e0dfe" ns2:_="" ns3:_="">
    <xsd:import namespace="a0a068f4-6712-48ec-a20f-1de656eaa10e"/>
    <xsd:import namespace="f91effe1-71ed-4fb6-9e64-44cf3223fcfb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8f4-6712-48ec-a20f-1de656eaa10e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ffe1-71ed-4fb6-9e64-44cf3223fcf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364444-3E31-4591-BF65-8E77F441987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7e6ba2b-e62a-44f7-ae36-07281c539b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73B155-F6F7-4A05-9B12-48D74B6B7398}"/>
</file>

<file path=customXml/itemProps3.xml><?xml version="1.0" encoding="utf-8"?>
<ds:datastoreItem xmlns:ds="http://schemas.openxmlformats.org/officeDocument/2006/customXml" ds:itemID="{9D962A91-727D-4433-AE21-DFF73B4AAD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178</Words>
  <Application>Microsoft Office PowerPoint</Application>
  <PresentationFormat>Widescreen</PresentationFormat>
  <Paragraphs>33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Roboto Black</vt:lpstr>
      <vt:lpstr>Montserrat Black</vt:lpstr>
      <vt:lpstr>Corbel</vt:lpstr>
      <vt:lpstr>Roboto</vt:lpstr>
      <vt:lpstr>Arial Bold</vt:lpstr>
      <vt:lpstr>Montserrat Semi Bold</vt:lpstr>
      <vt:lpstr>Wingdings 3</vt:lpstr>
      <vt:lpstr>Montserrat</vt:lpstr>
      <vt:lpstr>Arial</vt:lpstr>
      <vt:lpstr>Calibri</vt:lpstr>
      <vt:lpstr>Gisha</vt:lpstr>
      <vt:lpstr>Master / large logo</vt:lpstr>
      <vt:lpstr>BRAND</vt:lpstr>
      <vt:lpstr>PowerPoint Presentation</vt:lpstr>
      <vt:lpstr>Two Legislative Acts…. Four Awards of One Time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Cynthia Schneider</dc:creator>
  <cp:lastModifiedBy>Karen Harker</cp:lastModifiedBy>
  <cp:revision>321</cp:revision>
  <cp:lastPrinted>2021-08-10T18:29:44Z</cp:lastPrinted>
  <dcterms:created xsi:type="dcterms:W3CDTF">2016-09-27T14:31:05Z</dcterms:created>
  <dcterms:modified xsi:type="dcterms:W3CDTF">2021-09-03T16:35:02Z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1526405106</vt:i4>
  </property>
  <property fmtid="{D5CDD505-2E9C-101B-9397-08002B2CF9AE}" pid="3" name="_NewReviewCycle">
    <vt:lpwstr/>
  </property>
  <property fmtid="{D5CDD505-2E9C-101B-9397-08002B2CF9AE}" pid="4" name="_EmailSubject">
    <vt:lpwstr>Urgent</vt:lpwstr>
  </property>
  <property fmtid="{D5CDD505-2E9C-101B-9397-08002B2CF9AE}" pid="5" name="_AuthorEmailDisplayName">
    <vt:lpwstr>Kahm, Sharon</vt:lpwstr>
  </property>
  <property fmtid="{D5CDD505-2E9C-101B-9397-08002B2CF9AE}" pid="6" name="_PreviousAdHocReviewCycleID">
    <vt:i4>-1108862737</vt:i4>
  </property>
  <property fmtid="{D5CDD505-2E9C-101B-9397-08002B2CF9AE}" pid="7" name="_AuthorEmail">
    <vt:lpwstr>Sharon.Kahm@nebraska.gov</vt:lpwstr>
  </property>
  <property fmtid="{D5CDD505-2E9C-101B-9397-08002B2CF9AE}" pid="8" name="ContentTypeId">
    <vt:lpwstr>0x0101005D1E24B2F95E5F4E875E0D91393FFE18</vt:lpwstr>
  </property>
</Properties>
</file>