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7" r:id="rId6"/>
    <p:sldId id="259" r:id="rId7"/>
    <p:sldId id="258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78" r:id="rId17"/>
    <p:sldId id="268" r:id="rId18"/>
    <p:sldId id="269" r:id="rId19"/>
    <p:sldId id="270" r:id="rId20"/>
    <p:sldId id="279" r:id="rId21"/>
    <p:sldId id="271" r:id="rId22"/>
    <p:sldId id="272" r:id="rId23"/>
    <p:sldId id="273" r:id="rId24"/>
    <p:sldId id="274" r:id="rId25"/>
    <p:sldId id="275" r:id="rId26"/>
    <p:sldId id="276" r:id="rId27"/>
    <p:sldId id="277" r:id="rId2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A6A6D"/>
    <a:srgbClr val="A0CF67"/>
    <a:srgbClr val="DCF1FC"/>
    <a:srgbClr val="84CDEC"/>
    <a:srgbClr val="487A91"/>
    <a:srgbClr val="15002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1704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6F2A68-5CD7-4E8F-991E-3ADC940AA440}" type="datetimeFigureOut">
              <a:rPr lang="en-US" smtClean="0"/>
              <a:t>10/30/2017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B1075-2AFE-44DD-A8AC-A9709657FE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19244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6F2A68-5CD7-4E8F-991E-3ADC940AA440}" type="datetimeFigureOut">
              <a:rPr lang="en-US" smtClean="0"/>
              <a:t>10/30/2017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B1075-2AFE-44DD-A8AC-A9709657FE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93602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6F2A68-5CD7-4E8F-991E-3ADC940AA440}" type="datetimeFigureOut">
              <a:rPr lang="en-US" smtClean="0"/>
              <a:t>10/30/2017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B1075-2AFE-44DD-A8AC-A9709657FE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26619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6F2A68-5CD7-4E8F-991E-3ADC940AA440}" type="datetimeFigureOut">
              <a:rPr lang="en-US" smtClean="0"/>
              <a:t>10/30/2017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B1075-2AFE-44DD-A8AC-A9709657FE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84618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6F2A68-5CD7-4E8F-991E-3ADC940AA440}" type="datetimeFigureOut">
              <a:rPr lang="en-US" smtClean="0"/>
              <a:t>10/30/2017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B1075-2AFE-44DD-A8AC-A9709657FE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18063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6F2A68-5CD7-4E8F-991E-3ADC940AA440}" type="datetimeFigureOut">
              <a:rPr lang="en-US" smtClean="0"/>
              <a:t>10/30/2017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B1075-2AFE-44DD-A8AC-A9709657FE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06265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6F2A68-5CD7-4E8F-991E-3ADC940AA440}" type="datetimeFigureOut">
              <a:rPr lang="en-US" smtClean="0"/>
              <a:t>10/30/2017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B1075-2AFE-44DD-A8AC-A9709657FE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04871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6F2A68-5CD7-4E8F-991E-3ADC940AA440}" type="datetimeFigureOut">
              <a:rPr lang="en-US" smtClean="0"/>
              <a:t>10/30/2017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B1075-2AFE-44DD-A8AC-A9709657FE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78675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6F2A68-5CD7-4E8F-991E-3ADC940AA440}" type="datetimeFigureOut">
              <a:rPr lang="en-US" smtClean="0"/>
              <a:t>10/30/2017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B1075-2AFE-44DD-A8AC-A9709657FE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62000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6F2A68-5CD7-4E8F-991E-3ADC940AA440}" type="datetimeFigureOut">
              <a:rPr lang="en-US" smtClean="0"/>
              <a:t>10/30/2017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B1075-2AFE-44DD-A8AC-A9709657FE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59339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6F2A68-5CD7-4E8F-991E-3ADC940AA440}" type="datetimeFigureOut">
              <a:rPr lang="en-US" smtClean="0"/>
              <a:t>10/30/2017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B1075-2AFE-44DD-A8AC-A9709657FE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24221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6F2A68-5CD7-4E8F-991E-3ADC940AA440}" type="datetimeFigureOut">
              <a:rPr lang="en-US" smtClean="0"/>
              <a:t>10/30/2017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DB1075-2AFE-44DD-A8AC-A9709657FE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81513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661"/>
          <a:stretch/>
        </p:blipFill>
        <p:spPr>
          <a:xfrm>
            <a:off x="76200" y="0"/>
            <a:ext cx="89916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854177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555"/>
          <a:stretch/>
        </p:blipFill>
        <p:spPr>
          <a:xfrm>
            <a:off x="0" y="-50060"/>
            <a:ext cx="9144000" cy="6908800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6941FB24-75DC-4D27-8F0C-9282CC445197}"/>
              </a:ext>
            </a:extLst>
          </p:cNvPr>
          <p:cNvSpPr txBox="1">
            <a:spLocks noChangeArrowheads="1"/>
          </p:cNvSpPr>
          <p:nvPr/>
        </p:nvSpPr>
        <p:spPr>
          <a:xfrm>
            <a:off x="914400" y="609600"/>
            <a:ext cx="7696200" cy="1143000"/>
          </a:xfrm>
          <a:prstGeom prst="rect">
            <a:avLst/>
          </a:prstGeom>
          <a:ln>
            <a:noFill/>
          </a:ln>
        </p:spPr>
        <p:txBody>
          <a:bodyPr rtlCol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defRPr/>
            </a:pPr>
            <a:r>
              <a:rPr lang="en-US" sz="3200" dirty="0">
                <a:solidFill>
                  <a:srgbClr val="A0CF67"/>
                </a:solidFill>
                <a:latin typeface="Myriad Pro Black" panose="020B0803030403020204" pitchFamily="34" charset="0"/>
              </a:rPr>
              <a:t>Quality Rating</a:t>
            </a:r>
            <a:endParaRPr lang="en-US" sz="3200" dirty="0">
              <a:solidFill>
                <a:srgbClr val="A0CF67"/>
              </a:solidFill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3D5A8E0A-FB9C-44B1-B4E8-1AC22CE7D3EA}"/>
              </a:ext>
            </a:extLst>
          </p:cNvPr>
          <p:cNvSpPr txBox="1">
            <a:spLocks noChangeArrowheads="1"/>
          </p:cNvSpPr>
          <p:nvPr/>
        </p:nvSpPr>
        <p:spPr>
          <a:xfrm>
            <a:off x="914400" y="1600200"/>
            <a:ext cx="7497762" cy="3429000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None/>
            </a:pPr>
            <a:r>
              <a:rPr lang="en-US" altLang="en-US" sz="2000" dirty="0">
                <a:solidFill>
                  <a:srgbClr val="6A6A6D"/>
                </a:solidFill>
                <a:latin typeface="Garamond" panose="02020404030301010803" pitchFamily="18" charset="0"/>
              </a:rPr>
              <a:t>Based on Effectiveness, Family Centered, and Cultural Competence:</a:t>
            </a:r>
          </a:p>
          <a:p>
            <a:pPr>
              <a:buNone/>
            </a:pPr>
            <a:endParaRPr lang="en-US" altLang="en-US" sz="2000" dirty="0">
              <a:solidFill>
                <a:srgbClr val="6A6A6D"/>
              </a:solidFill>
              <a:latin typeface="Garamond" panose="02020404030301010803" pitchFamily="18" charset="0"/>
            </a:endParaRPr>
          </a:p>
          <a:p>
            <a:pPr>
              <a:buNone/>
            </a:pPr>
            <a:r>
              <a:rPr lang="en-US" altLang="en-US" sz="2000" dirty="0">
                <a:solidFill>
                  <a:srgbClr val="6A6A6D"/>
                </a:solidFill>
                <a:latin typeface="Garamond" panose="02020404030301010803" pitchFamily="18" charset="0"/>
              </a:rPr>
              <a:t>0= Poor</a:t>
            </a:r>
          </a:p>
          <a:p>
            <a:pPr>
              <a:buNone/>
            </a:pPr>
            <a:r>
              <a:rPr lang="en-US" altLang="en-US" sz="2000" dirty="0">
                <a:solidFill>
                  <a:srgbClr val="6A6A6D"/>
                </a:solidFill>
                <a:latin typeface="Garamond" panose="02020404030301010803" pitchFamily="18" charset="0"/>
              </a:rPr>
              <a:t>1 = Occasionally Good </a:t>
            </a:r>
          </a:p>
          <a:p>
            <a:pPr>
              <a:buNone/>
            </a:pPr>
            <a:r>
              <a:rPr lang="en-US" altLang="en-US" sz="2000" dirty="0">
                <a:solidFill>
                  <a:srgbClr val="6A6A6D"/>
                </a:solidFill>
                <a:latin typeface="Garamond" panose="02020404030301010803" pitchFamily="18" charset="0"/>
              </a:rPr>
              <a:t>2 = Sometimes Good</a:t>
            </a:r>
          </a:p>
          <a:p>
            <a:pPr>
              <a:buNone/>
            </a:pPr>
            <a:r>
              <a:rPr lang="en-US" altLang="en-US" sz="2000" dirty="0">
                <a:solidFill>
                  <a:srgbClr val="6A6A6D"/>
                </a:solidFill>
                <a:latin typeface="Garamond" panose="02020404030301010803" pitchFamily="18" charset="0"/>
              </a:rPr>
              <a:t>3 = Often Good</a:t>
            </a:r>
          </a:p>
          <a:p>
            <a:pPr>
              <a:buNone/>
            </a:pPr>
            <a:r>
              <a:rPr lang="en-US" altLang="en-US" sz="2000" dirty="0">
                <a:solidFill>
                  <a:srgbClr val="6A6A6D"/>
                </a:solidFill>
                <a:latin typeface="Garamond" panose="02020404030301010803" pitchFamily="18" charset="0"/>
              </a:rPr>
              <a:t>4 = Always Good</a:t>
            </a:r>
          </a:p>
          <a:p>
            <a:pPr>
              <a:buNone/>
            </a:pPr>
            <a:endParaRPr lang="en-US" altLang="en-US" sz="2000" dirty="0">
              <a:solidFill>
                <a:srgbClr val="6A6A6D"/>
              </a:solidFill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1581130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555"/>
          <a:stretch/>
        </p:blipFill>
        <p:spPr>
          <a:xfrm>
            <a:off x="0" y="-50060"/>
            <a:ext cx="9144000" cy="6908800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DF4021A8-F08A-4013-B87C-6795E86E60FF}"/>
              </a:ext>
            </a:extLst>
          </p:cNvPr>
          <p:cNvSpPr txBox="1">
            <a:spLocks noChangeArrowheads="1"/>
          </p:cNvSpPr>
          <p:nvPr/>
        </p:nvSpPr>
        <p:spPr>
          <a:xfrm>
            <a:off x="914400" y="609600"/>
            <a:ext cx="7696200" cy="1143000"/>
          </a:xfrm>
          <a:prstGeom prst="rect">
            <a:avLst/>
          </a:prstGeom>
          <a:ln>
            <a:noFill/>
          </a:ln>
        </p:spPr>
        <p:txBody>
          <a:bodyPr rtlCol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defRPr/>
            </a:pPr>
            <a:r>
              <a:rPr lang="en-US" sz="3200" dirty="0">
                <a:solidFill>
                  <a:srgbClr val="A0CF67"/>
                </a:solidFill>
                <a:latin typeface="Myriad Pro Black" panose="020B0803030403020204" pitchFamily="34" charset="0"/>
              </a:rPr>
              <a:t>Determine Level of Importance</a:t>
            </a:r>
            <a:br>
              <a:rPr lang="en-US" sz="3200" dirty="0">
                <a:solidFill>
                  <a:srgbClr val="A0CF67"/>
                </a:solidFill>
                <a:latin typeface="Myriad Pro Black" panose="020B0803030403020204" pitchFamily="34" charset="0"/>
              </a:rPr>
            </a:br>
            <a:r>
              <a:rPr lang="en-US" sz="3200" dirty="0">
                <a:solidFill>
                  <a:srgbClr val="A0CF67"/>
                </a:solidFill>
                <a:latin typeface="Myriad Pro Black" panose="020B0803030403020204" pitchFamily="34" charset="0"/>
              </a:rPr>
              <a:t>Priority Ranking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F2B30131-FC88-4EAA-9421-9DDC9474CAE7}"/>
              </a:ext>
            </a:extLst>
          </p:cNvPr>
          <p:cNvSpPr txBox="1">
            <a:spLocks noChangeArrowheads="1"/>
          </p:cNvSpPr>
          <p:nvPr/>
        </p:nvSpPr>
        <p:spPr>
          <a:xfrm>
            <a:off x="914400" y="1981200"/>
            <a:ext cx="7497762" cy="3352800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609600" indent="-609600">
              <a:buNone/>
            </a:pPr>
            <a:r>
              <a:rPr lang="en-US" altLang="en-US" sz="2000" dirty="0">
                <a:solidFill>
                  <a:srgbClr val="6A6A6D"/>
                </a:solidFill>
                <a:latin typeface="Garamond" panose="02020404030301010803" pitchFamily="18" charset="0"/>
              </a:rPr>
              <a:t>How IMPORTANT is it to DEVELOP or CONTINUE this service?</a:t>
            </a:r>
          </a:p>
          <a:p>
            <a:pPr marL="609600" indent="-609600">
              <a:buNone/>
            </a:pPr>
            <a:endParaRPr lang="en-US" altLang="en-US" sz="2000" dirty="0">
              <a:solidFill>
                <a:srgbClr val="6A6A6D"/>
              </a:solidFill>
              <a:latin typeface="Garamond" panose="02020404030301010803" pitchFamily="18" charset="0"/>
            </a:endParaRPr>
          </a:p>
          <a:p>
            <a:pPr marL="609600" indent="-609600">
              <a:buNone/>
            </a:pPr>
            <a:r>
              <a:rPr lang="en-US" altLang="en-US" sz="2000" dirty="0">
                <a:solidFill>
                  <a:srgbClr val="6A6A6D"/>
                </a:solidFill>
                <a:latin typeface="Garamond" panose="02020404030301010803" pitchFamily="18" charset="0"/>
              </a:rPr>
              <a:t>0 = Not Important</a:t>
            </a:r>
          </a:p>
          <a:p>
            <a:pPr marL="609600" indent="-609600">
              <a:buNone/>
            </a:pPr>
            <a:r>
              <a:rPr lang="en-US" altLang="en-US" sz="2000" dirty="0">
                <a:solidFill>
                  <a:srgbClr val="6A6A6D"/>
                </a:solidFill>
                <a:latin typeface="Garamond" panose="02020404030301010803" pitchFamily="18" charset="0"/>
              </a:rPr>
              <a:t>1 = Would Be Nice</a:t>
            </a:r>
          </a:p>
          <a:p>
            <a:pPr marL="609600" indent="-609600">
              <a:buNone/>
            </a:pPr>
            <a:r>
              <a:rPr lang="en-US" altLang="en-US" sz="2000" dirty="0">
                <a:solidFill>
                  <a:srgbClr val="6A6A6D"/>
                </a:solidFill>
                <a:latin typeface="Garamond" panose="02020404030301010803" pitchFamily="18" charset="0"/>
              </a:rPr>
              <a:t>2 = Moderately Important</a:t>
            </a:r>
          </a:p>
          <a:p>
            <a:pPr marL="609600" indent="-609600">
              <a:buNone/>
            </a:pPr>
            <a:r>
              <a:rPr lang="en-US" altLang="en-US" sz="2000" dirty="0">
                <a:solidFill>
                  <a:srgbClr val="6A6A6D"/>
                </a:solidFill>
                <a:latin typeface="Garamond" panose="02020404030301010803" pitchFamily="18" charset="0"/>
              </a:rPr>
              <a:t>3 = Very Important</a:t>
            </a:r>
          </a:p>
          <a:p>
            <a:pPr marL="609600" indent="-609600">
              <a:buNone/>
            </a:pPr>
            <a:r>
              <a:rPr lang="en-US" altLang="en-US" sz="2000" dirty="0">
                <a:solidFill>
                  <a:srgbClr val="6A6A6D"/>
                </a:solidFill>
                <a:latin typeface="Garamond" panose="02020404030301010803" pitchFamily="18" charset="0"/>
              </a:rPr>
              <a:t>4 = Critically Important</a:t>
            </a:r>
          </a:p>
        </p:txBody>
      </p:sp>
    </p:spTree>
    <p:extLst>
      <p:ext uri="{BB962C8B-B14F-4D97-AF65-F5344CB8AC3E}">
        <p14:creationId xmlns:p14="http://schemas.microsoft.com/office/powerpoint/2010/main" val="121694921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555"/>
          <a:stretch/>
        </p:blipFill>
        <p:spPr>
          <a:xfrm>
            <a:off x="0" y="-50060"/>
            <a:ext cx="9144000" cy="6908800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BF852EC1-35E3-4E16-AA9A-39997F7673EE}"/>
              </a:ext>
            </a:extLst>
          </p:cNvPr>
          <p:cNvSpPr txBox="1">
            <a:spLocks noChangeArrowheads="1"/>
          </p:cNvSpPr>
          <p:nvPr/>
        </p:nvSpPr>
        <p:spPr>
          <a:xfrm>
            <a:off x="914400" y="609600"/>
            <a:ext cx="7696200" cy="1143000"/>
          </a:xfrm>
          <a:prstGeom prst="rect">
            <a:avLst/>
          </a:prstGeom>
          <a:ln>
            <a:noFill/>
          </a:ln>
        </p:spPr>
        <p:txBody>
          <a:bodyPr rtlCol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defRPr/>
            </a:pPr>
            <a:r>
              <a:rPr lang="en-US" sz="3200" dirty="0">
                <a:solidFill>
                  <a:srgbClr val="A0CF67"/>
                </a:solidFill>
                <a:latin typeface="Myriad Pro Black" panose="020B0803030403020204" pitchFamily="34" charset="0"/>
              </a:rPr>
              <a:t>Ranking Consideration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8A51495B-0150-44B3-A115-0D977B740FC8}"/>
              </a:ext>
            </a:extLst>
          </p:cNvPr>
          <p:cNvSpPr txBox="1">
            <a:spLocks noChangeArrowheads="1"/>
          </p:cNvSpPr>
          <p:nvPr/>
        </p:nvSpPr>
        <p:spPr>
          <a:xfrm>
            <a:off x="914400" y="1600200"/>
            <a:ext cx="7497762" cy="3733800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25196">
              <a:spcBef>
                <a:spcPts val="580"/>
              </a:spcBef>
              <a:defRPr/>
            </a:pPr>
            <a:r>
              <a:rPr lang="en-US" sz="2000" dirty="0">
                <a:solidFill>
                  <a:srgbClr val="6A6A6D"/>
                </a:solidFill>
                <a:latin typeface="Garamond" panose="02020404030301010803" pitchFamily="18" charset="0"/>
              </a:rPr>
              <a:t>Importance to the overall Prevention System</a:t>
            </a:r>
          </a:p>
          <a:p>
            <a:pPr marL="425196">
              <a:spcBef>
                <a:spcPts val="580"/>
              </a:spcBef>
              <a:defRPr/>
            </a:pPr>
            <a:endParaRPr lang="en-US" sz="2000" dirty="0">
              <a:solidFill>
                <a:srgbClr val="6A6A6D"/>
              </a:solidFill>
              <a:latin typeface="Garamond" panose="02020404030301010803" pitchFamily="18" charset="0"/>
            </a:endParaRPr>
          </a:p>
          <a:p>
            <a:pPr marL="425196">
              <a:spcBef>
                <a:spcPts val="580"/>
              </a:spcBef>
              <a:defRPr/>
            </a:pPr>
            <a:r>
              <a:rPr lang="en-US" sz="2000" dirty="0">
                <a:solidFill>
                  <a:srgbClr val="6A6A6D"/>
                </a:solidFill>
                <a:latin typeface="Garamond" panose="02020404030301010803" pitchFamily="18" charset="0"/>
              </a:rPr>
              <a:t>Impact in reducing Intervention Services</a:t>
            </a:r>
          </a:p>
          <a:p>
            <a:pPr marL="425196">
              <a:spcBef>
                <a:spcPts val="580"/>
              </a:spcBef>
              <a:defRPr/>
            </a:pPr>
            <a:endParaRPr lang="en-US" sz="2000" dirty="0">
              <a:solidFill>
                <a:srgbClr val="6A6A6D"/>
              </a:solidFill>
              <a:latin typeface="Garamond" panose="02020404030301010803" pitchFamily="18" charset="0"/>
            </a:endParaRPr>
          </a:p>
          <a:p>
            <a:pPr marL="425196">
              <a:spcBef>
                <a:spcPts val="580"/>
              </a:spcBef>
              <a:defRPr/>
            </a:pPr>
            <a:r>
              <a:rPr lang="en-US" sz="2000" dirty="0">
                <a:solidFill>
                  <a:srgbClr val="6A6A6D"/>
                </a:solidFill>
                <a:latin typeface="Garamond" panose="02020404030301010803" pitchFamily="18" charset="0"/>
              </a:rPr>
              <a:t>Based on Best Practices</a:t>
            </a:r>
          </a:p>
          <a:p>
            <a:pPr marL="365760" indent="-283464">
              <a:spcBef>
                <a:spcPts val="580"/>
              </a:spcBef>
              <a:buNone/>
              <a:defRPr/>
            </a:pPr>
            <a:endParaRPr lang="en-US" sz="2000" dirty="0">
              <a:solidFill>
                <a:srgbClr val="6A6A6D"/>
              </a:solidFill>
              <a:latin typeface="Garamond" panose="02020404030301010803" pitchFamily="18" charset="0"/>
            </a:endParaRPr>
          </a:p>
          <a:p>
            <a:pPr marL="365760" indent="-283464">
              <a:spcBef>
                <a:spcPts val="580"/>
              </a:spcBef>
              <a:buNone/>
              <a:defRPr/>
            </a:pPr>
            <a:r>
              <a:rPr lang="en-US" sz="2000" cap="all" dirty="0">
                <a:solidFill>
                  <a:srgbClr val="A0CF67"/>
                </a:solidFill>
                <a:latin typeface="+mj-lt"/>
              </a:rPr>
              <a:t>Small Group Breakout</a:t>
            </a:r>
          </a:p>
          <a:p>
            <a:pPr marL="365760" indent="-283464">
              <a:spcBef>
                <a:spcPts val="580"/>
              </a:spcBef>
              <a:buNone/>
              <a:defRPr/>
            </a:pPr>
            <a:r>
              <a:rPr lang="en-US" sz="2000" dirty="0">
                <a:solidFill>
                  <a:srgbClr val="6A6A6D"/>
                </a:solidFill>
                <a:latin typeface="Garamond" panose="02020404030301010803" pitchFamily="18" charset="0"/>
              </a:rPr>
              <a:t>	Report Back </a:t>
            </a:r>
          </a:p>
          <a:p>
            <a:pPr marL="365760" indent="-283464">
              <a:spcBef>
                <a:spcPts val="580"/>
              </a:spcBef>
              <a:buNone/>
              <a:defRPr/>
            </a:pPr>
            <a:endParaRPr lang="en-US" sz="2000" dirty="0">
              <a:solidFill>
                <a:srgbClr val="6A6A6D"/>
              </a:solidFill>
              <a:latin typeface="Garamond" panose="02020404030301010803" pitchFamily="18" charset="0"/>
            </a:endParaRPr>
          </a:p>
          <a:p>
            <a:pPr marL="365760" indent="-283464">
              <a:spcBef>
                <a:spcPts val="580"/>
              </a:spcBef>
              <a:buNone/>
              <a:defRPr/>
            </a:pPr>
            <a:endParaRPr lang="en-US" sz="2000" dirty="0">
              <a:solidFill>
                <a:srgbClr val="6A6A6D"/>
              </a:solidFill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6630798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555"/>
          <a:stretch/>
        </p:blipFill>
        <p:spPr>
          <a:xfrm>
            <a:off x="0" y="-50060"/>
            <a:ext cx="9144000" cy="6908800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BF852EC1-35E3-4E16-AA9A-39997F7673EE}"/>
              </a:ext>
            </a:extLst>
          </p:cNvPr>
          <p:cNvSpPr txBox="1">
            <a:spLocks noChangeArrowheads="1"/>
          </p:cNvSpPr>
          <p:nvPr/>
        </p:nvSpPr>
        <p:spPr>
          <a:xfrm>
            <a:off x="914400" y="609600"/>
            <a:ext cx="7696200" cy="1143000"/>
          </a:xfrm>
          <a:prstGeom prst="rect">
            <a:avLst/>
          </a:prstGeom>
          <a:ln>
            <a:noFill/>
          </a:ln>
        </p:spPr>
        <p:txBody>
          <a:bodyPr rtlCol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defRPr/>
            </a:pPr>
            <a:r>
              <a:rPr lang="en-US" sz="3600" dirty="0">
                <a:solidFill>
                  <a:srgbClr val="A0CF67"/>
                </a:solidFill>
                <a:latin typeface="Myriad Pro Black" panose="020B0803030403020204" pitchFamily="34" charset="0"/>
              </a:rPr>
              <a:t>Second Process</a:t>
            </a:r>
            <a:br>
              <a:rPr lang="en-US" sz="3200" dirty="0">
                <a:solidFill>
                  <a:srgbClr val="A0CF67"/>
                </a:solidFill>
                <a:latin typeface="Myriad Pro Black" panose="020B0803030403020204" pitchFamily="34" charset="0"/>
              </a:rPr>
            </a:br>
            <a:r>
              <a:rPr lang="en-US" sz="3200" dirty="0">
                <a:solidFill>
                  <a:srgbClr val="A0CF67"/>
                </a:solidFill>
              </a:rPr>
              <a:t>Service Array Assessment Matrix 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8A51495B-0150-44B3-A115-0D977B740FC8}"/>
              </a:ext>
            </a:extLst>
          </p:cNvPr>
          <p:cNvSpPr txBox="1">
            <a:spLocks noChangeArrowheads="1"/>
          </p:cNvSpPr>
          <p:nvPr/>
        </p:nvSpPr>
        <p:spPr>
          <a:xfrm>
            <a:off x="533400" y="1981200"/>
            <a:ext cx="7497762" cy="3733800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>
              <a:buFont typeface="Arial" panose="020B0604020202020204" pitchFamily="34" charset="0"/>
              <a:buChar char="•"/>
            </a:pPr>
            <a:r>
              <a:rPr lang="en-US" altLang="en-US" sz="2000" dirty="0">
                <a:solidFill>
                  <a:srgbClr val="6A6A6D"/>
                </a:solidFill>
                <a:latin typeface="Garamond" panose="02020404030301010803" pitchFamily="18" charset="0"/>
              </a:rPr>
              <a:t>Cross-cuts assessment to identify themes and strengths </a:t>
            </a:r>
            <a:br>
              <a:rPr lang="en-US" altLang="en-US" sz="2000" dirty="0">
                <a:solidFill>
                  <a:srgbClr val="6A6A6D"/>
                </a:solidFill>
                <a:latin typeface="Garamond" panose="02020404030301010803" pitchFamily="18" charset="0"/>
              </a:rPr>
            </a:br>
            <a:r>
              <a:rPr lang="en-US" altLang="en-US" sz="2000" dirty="0">
                <a:solidFill>
                  <a:srgbClr val="6A6A6D"/>
                </a:solidFill>
                <a:latin typeface="Garamond" panose="02020404030301010803" pitchFamily="18" charset="0"/>
              </a:rPr>
              <a:t>in the system</a:t>
            </a:r>
          </a:p>
          <a:p>
            <a:pPr lvl="1">
              <a:buFont typeface="Arial" panose="020B0604020202020204" pitchFamily="34" charset="0"/>
              <a:buChar char="•"/>
            </a:pPr>
            <a:endParaRPr lang="en-US" altLang="en-US" sz="2000" dirty="0">
              <a:solidFill>
                <a:srgbClr val="6A6A6D"/>
              </a:solidFill>
              <a:latin typeface="Garamond" panose="02020404030301010803" pitchFamily="18" charset="0"/>
            </a:endParaRPr>
          </a:p>
          <a:p>
            <a:pPr lvl="1">
              <a:buFont typeface="Arial" panose="020B0604020202020204" pitchFamily="34" charset="0"/>
              <a:buChar char="•"/>
            </a:pPr>
            <a:r>
              <a:rPr lang="en-US" altLang="en-US" sz="2000" dirty="0">
                <a:solidFill>
                  <a:srgbClr val="6A6A6D"/>
                </a:solidFill>
                <a:latin typeface="Garamond" panose="02020404030301010803" pitchFamily="18" charset="0"/>
              </a:rPr>
              <a:t>Complete in small group and then combine all groups </a:t>
            </a:r>
            <a:br>
              <a:rPr lang="en-US" altLang="en-US" sz="2000" dirty="0">
                <a:solidFill>
                  <a:srgbClr val="6A6A6D"/>
                </a:solidFill>
                <a:latin typeface="Garamond" panose="02020404030301010803" pitchFamily="18" charset="0"/>
              </a:rPr>
            </a:br>
            <a:r>
              <a:rPr lang="en-US" altLang="en-US" sz="2000" dirty="0">
                <a:solidFill>
                  <a:srgbClr val="6A6A6D"/>
                </a:solidFill>
                <a:latin typeface="Garamond" panose="02020404030301010803" pitchFamily="18" charset="0"/>
              </a:rPr>
              <a:t>for larger picture</a:t>
            </a:r>
          </a:p>
          <a:p>
            <a:pPr lvl="1">
              <a:buFont typeface="Arial" panose="020B0604020202020204" pitchFamily="34" charset="0"/>
              <a:buChar char="•"/>
            </a:pPr>
            <a:endParaRPr lang="en-US" altLang="en-US" sz="2000" dirty="0">
              <a:solidFill>
                <a:srgbClr val="6A6A6D"/>
              </a:solidFill>
              <a:latin typeface="Garamond" panose="02020404030301010803" pitchFamily="18" charset="0"/>
            </a:endParaRPr>
          </a:p>
          <a:p>
            <a:pPr lvl="1">
              <a:buFont typeface="Arial" panose="020B0604020202020204" pitchFamily="34" charset="0"/>
              <a:buChar char="•"/>
            </a:pPr>
            <a:r>
              <a:rPr lang="en-US" altLang="en-US" sz="2000" dirty="0">
                <a:solidFill>
                  <a:srgbClr val="6A6A6D"/>
                </a:solidFill>
                <a:latin typeface="Garamond" panose="02020404030301010803" pitchFamily="18" charset="0"/>
              </a:rPr>
              <a:t>Develop report</a:t>
            </a:r>
          </a:p>
        </p:txBody>
      </p:sp>
    </p:spTree>
    <p:extLst>
      <p:ext uri="{BB962C8B-B14F-4D97-AF65-F5344CB8AC3E}">
        <p14:creationId xmlns:p14="http://schemas.microsoft.com/office/powerpoint/2010/main" val="155028314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555"/>
          <a:stretch/>
        </p:blipFill>
        <p:spPr>
          <a:xfrm>
            <a:off x="0" y="-50060"/>
            <a:ext cx="9144000" cy="6908800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DF80D27E-031E-4E79-9345-8C2F0CEBA7FD}"/>
              </a:ext>
            </a:extLst>
          </p:cNvPr>
          <p:cNvSpPr txBox="1">
            <a:spLocks noChangeArrowheads="1"/>
          </p:cNvSpPr>
          <p:nvPr/>
        </p:nvSpPr>
        <p:spPr>
          <a:xfrm>
            <a:off x="914400" y="304800"/>
            <a:ext cx="7696200" cy="1143000"/>
          </a:xfrm>
          <a:prstGeom prst="rect">
            <a:avLst/>
          </a:prstGeom>
          <a:ln>
            <a:noFill/>
          </a:ln>
        </p:spPr>
        <p:txBody>
          <a:bodyPr rtlCol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defRPr/>
            </a:pPr>
            <a:r>
              <a:rPr lang="en-US" sz="3200" dirty="0">
                <a:solidFill>
                  <a:srgbClr val="A0CF67"/>
                </a:solidFill>
                <a:latin typeface="Myriad Pro Black" panose="020B0803030403020204" pitchFamily="34" charset="0"/>
              </a:rPr>
              <a:t>Matrix Categories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FDC0526B-7109-4E0B-A733-518ECEE369C7}"/>
              </a:ext>
            </a:extLst>
          </p:cNvPr>
          <p:cNvSpPr txBox="1">
            <a:spLocks noChangeArrowheads="1"/>
          </p:cNvSpPr>
          <p:nvPr/>
        </p:nvSpPr>
        <p:spPr>
          <a:xfrm>
            <a:off x="914400" y="1066800"/>
            <a:ext cx="7497762" cy="3733800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640080" lvl="1" indent="-237744">
              <a:lnSpc>
                <a:spcPct val="90000"/>
              </a:lnSpc>
              <a:spcBef>
                <a:spcPts val="370"/>
              </a:spcBef>
              <a:buFont typeface="Verdana"/>
              <a:buChar char="◦"/>
              <a:defRPr/>
            </a:pPr>
            <a:r>
              <a:rPr lang="en-US" sz="2000" i="1" dirty="0">
                <a:solidFill>
                  <a:srgbClr val="6A6A6D"/>
                </a:solidFill>
                <a:latin typeface="Garamond" panose="02020404030301010803" pitchFamily="18" charset="0"/>
              </a:rPr>
              <a:t>Strong Services.</a:t>
            </a:r>
            <a:endParaRPr lang="en-US" sz="2000" dirty="0">
              <a:solidFill>
                <a:srgbClr val="6A6A6D"/>
              </a:solidFill>
              <a:latin typeface="Garamond" panose="02020404030301010803" pitchFamily="18" charset="0"/>
            </a:endParaRPr>
          </a:p>
          <a:p>
            <a:pPr marL="640080" lvl="1" indent="-237744">
              <a:lnSpc>
                <a:spcPct val="90000"/>
              </a:lnSpc>
              <a:spcBef>
                <a:spcPts val="370"/>
              </a:spcBef>
              <a:buFont typeface="Verdana"/>
              <a:buChar char="◦"/>
              <a:defRPr/>
            </a:pPr>
            <a:endParaRPr lang="en-US" sz="2000" dirty="0">
              <a:solidFill>
                <a:srgbClr val="6A6A6D"/>
              </a:solidFill>
              <a:latin typeface="Garamond" panose="02020404030301010803" pitchFamily="18" charset="0"/>
            </a:endParaRPr>
          </a:p>
          <a:p>
            <a:pPr marL="640080" lvl="1" indent="-237744">
              <a:lnSpc>
                <a:spcPct val="90000"/>
              </a:lnSpc>
              <a:spcBef>
                <a:spcPts val="370"/>
              </a:spcBef>
              <a:buFont typeface="Verdana"/>
              <a:buChar char="◦"/>
              <a:defRPr/>
            </a:pPr>
            <a:r>
              <a:rPr lang="en-US" sz="2000" i="1" dirty="0">
                <a:solidFill>
                  <a:srgbClr val="6A6A6D"/>
                </a:solidFill>
                <a:latin typeface="Garamond" panose="02020404030301010803" pitchFamily="18" charset="0"/>
              </a:rPr>
              <a:t>Needed Community Education</a:t>
            </a:r>
            <a:r>
              <a:rPr lang="en-US" sz="2000" dirty="0">
                <a:solidFill>
                  <a:srgbClr val="6A6A6D"/>
                </a:solidFill>
                <a:latin typeface="Garamond" panose="02020404030301010803" pitchFamily="18" charset="0"/>
              </a:rPr>
              <a:t>.  There may be services that exist but may be underutilized because they are not well known. </a:t>
            </a:r>
          </a:p>
          <a:p>
            <a:pPr marL="640080" lvl="1" indent="-237744">
              <a:lnSpc>
                <a:spcPct val="90000"/>
              </a:lnSpc>
              <a:spcBef>
                <a:spcPts val="370"/>
              </a:spcBef>
              <a:buNone/>
              <a:defRPr/>
            </a:pPr>
            <a:endParaRPr lang="en-US" sz="2000" dirty="0">
              <a:solidFill>
                <a:srgbClr val="6A6A6D"/>
              </a:solidFill>
              <a:latin typeface="Garamond" panose="02020404030301010803" pitchFamily="18" charset="0"/>
            </a:endParaRPr>
          </a:p>
          <a:p>
            <a:pPr marL="640080" lvl="1" indent="-237744">
              <a:lnSpc>
                <a:spcPct val="80000"/>
              </a:lnSpc>
              <a:spcBef>
                <a:spcPts val="370"/>
              </a:spcBef>
              <a:buFont typeface="Verdana"/>
              <a:buChar char="◦"/>
              <a:defRPr/>
            </a:pPr>
            <a:r>
              <a:rPr lang="en-US" sz="2000" i="1" dirty="0">
                <a:solidFill>
                  <a:srgbClr val="6A6A6D"/>
                </a:solidFill>
                <a:latin typeface="Garamond" panose="02020404030301010803" pitchFamily="18" charset="0"/>
              </a:rPr>
              <a:t>Not Meeting Enough Need.</a:t>
            </a:r>
            <a:r>
              <a:rPr lang="en-US" sz="2000" dirty="0">
                <a:solidFill>
                  <a:srgbClr val="6A6A6D"/>
                </a:solidFill>
                <a:latin typeface="Garamond" panose="02020404030301010803" pitchFamily="18" charset="0"/>
              </a:rPr>
              <a:t> Services that exist but are not sufficiently large in scope to meet the jurisdiction’s needs. </a:t>
            </a:r>
          </a:p>
          <a:p>
            <a:pPr marL="640080" lvl="1" indent="-237744">
              <a:lnSpc>
                <a:spcPct val="80000"/>
              </a:lnSpc>
              <a:spcBef>
                <a:spcPts val="370"/>
              </a:spcBef>
              <a:buFont typeface="Verdana"/>
              <a:buChar char="◦"/>
              <a:defRPr/>
            </a:pPr>
            <a:endParaRPr lang="en-US" sz="2000" dirty="0">
              <a:solidFill>
                <a:srgbClr val="6A6A6D"/>
              </a:solidFill>
              <a:latin typeface="Garamond" panose="02020404030301010803" pitchFamily="18" charset="0"/>
            </a:endParaRPr>
          </a:p>
          <a:p>
            <a:pPr marL="640080" lvl="1" indent="-237744">
              <a:lnSpc>
                <a:spcPct val="80000"/>
              </a:lnSpc>
              <a:spcBef>
                <a:spcPts val="370"/>
              </a:spcBef>
              <a:buFont typeface="Verdana"/>
              <a:buChar char="◦"/>
              <a:defRPr/>
            </a:pPr>
            <a:r>
              <a:rPr lang="en-US" sz="2000" i="1" dirty="0">
                <a:solidFill>
                  <a:srgbClr val="6A6A6D"/>
                </a:solidFill>
                <a:latin typeface="Garamond" panose="02020404030301010803" pitchFamily="18" charset="0"/>
              </a:rPr>
              <a:t>Advocacy and/or Service Barriers</a:t>
            </a:r>
            <a:r>
              <a:rPr lang="en-US" sz="2000" dirty="0">
                <a:solidFill>
                  <a:srgbClr val="6A6A6D"/>
                </a:solidFill>
                <a:latin typeface="Garamond" panose="02020404030301010803" pitchFamily="18" charset="0"/>
              </a:rPr>
              <a:t>.  Services could be improved if access barriers were addressed. </a:t>
            </a:r>
          </a:p>
          <a:p>
            <a:pPr marL="640080" lvl="1" indent="-237744">
              <a:lnSpc>
                <a:spcPct val="80000"/>
              </a:lnSpc>
              <a:spcBef>
                <a:spcPts val="370"/>
              </a:spcBef>
              <a:buNone/>
              <a:defRPr/>
            </a:pPr>
            <a:endParaRPr lang="en-US" sz="2000" dirty="0">
              <a:solidFill>
                <a:srgbClr val="6A6A6D"/>
              </a:solidFill>
              <a:latin typeface="Garamond" panose="02020404030301010803" pitchFamily="18" charset="0"/>
            </a:endParaRPr>
          </a:p>
          <a:p>
            <a:pPr marL="640080" lvl="1" indent="-237744">
              <a:lnSpc>
                <a:spcPct val="80000"/>
              </a:lnSpc>
              <a:spcBef>
                <a:spcPts val="370"/>
              </a:spcBef>
              <a:buFont typeface="Verdana"/>
              <a:buChar char="◦"/>
              <a:defRPr/>
            </a:pPr>
            <a:r>
              <a:rPr lang="en-US" sz="2000" i="1" dirty="0">
                <a:solidFill>
                  <a:srgbClr val="6A6A6D"/>
                </a:solidFill>
                <a:latin typeface="Garamond" panose="02020404030301010803" pitchFamily="18" charset="0"/>
              </a:rPr>
              <a:t>Duplication of Services and Shifting of Resources</a:t>
            </a:r>
            <a:r>
              <a:rPr lang="en-US" sz="2000" dirty="0">
                <a:solidFill>
                  <a:srgbClr val="6A6A6D"/>
                </a:solidFill>
                <a:latin typeface="Garamond" panose="02020404030301010803" pitchFamily="18" charset="0"/>
              </a:rPr>
              <a:t>. Services are provided by more than agency or organization. Consider elimination of duplications and shift resources.</a:t>
            </a:r>
          </a:p>
          <a:p>
            <a:pPr marL="640080" lvl="1" indent="-237744">
              <a:lnSpc>
                <a:spcPct val="80000"/>
              </a:lnSpc>
              <a:spcBef>
                <a:spcPts val="370"/>
              </a:spcBef>
              <a:buNone/>
              <a:defRPr/>
            </a:pPr>
            <a:endParaRPr lang="en-US" sz="2000" dirty="0">
              <a:solidFill>
                <a:srgbClr val="6A6A6D"/>
              </a:solidFill>
              <a:latin typeface="Garamond" panose="02020404030301010803" pitchFamily="18" charset="0"/>
            </a:endParaRPr>
          </a:p>
          <a:p>
            <a:pPr marL="640080" lvl="1" indent="-237744">
              <a:lnSpc>
                <a:spcPct val="80000"/>
              </a:lnSpc>
              <a:spcBef>
                <a:spcPts val="370"/>
              </a:spcBef>
              <a:buFont typeface="Verdana"/>
              <a:buChar char="◦"/>
              <a:defRPr/>
            </a:pPr>
            <a:r>
              <a:rPr lang="en-US" sz="2000" i="1" dirty="0">
                <a:solidFill>
                  <a:srgbClr val="6A6A6D"/>
                </a:solidFill>
                <a:latin typeface="Garamond" panose="02020404030301010803" pitchFamily="18" charset="0"/>
              </a:rPr>
              <a:t>Non-Existing Services</a:t>
            </a:r>
            <a:r>
              <a:rPr lang="en-US" sz="2000" dirty="0">
                <a:solidFill>
                  <a:srgbClr val="6A6A6D"/>
                </a:solidFill>
                <a:latin typeface="Garamond" panose="02020404030301010803" pitchFamily="18" charset="0"/>
              </a:rPr>
              <a:t>. </a:t>
            </a:r>
          </a:p>
          <a:p>
            <a:pPr marL="640080" lvl="1" indent="-237744">
              <a:lnSpc>
                <a:spcPct val="80000"/>
              </a:lnSpc>
              <a:spcBef>
                <a:spcPts val="370"/>
              </a:spcBef>
              <a:buNone/>
              <a:defRPr/>
            </a:pPr>
            <a:endParaRPr lang="en-US" sz="2000" dirty="0">
              <a:solidFill>
                <a:srgbClr val="6A6A6D"/>
              </a:solidFill>
              <a:latin typeface="Garamond" panose="02020404030301010803" pitchFamily="18" charset="0"/>
            </a:endParaRPr>
          </a:p>
          <a:p>
            <a:pPr marL="640080" lvl="1" indent="-237744">
              <a:lnSpc>
                <a:spcPct val="90000"/>
              </a:lnSpc>
              <a:spcBef>
                <a:spcPts val="370"/>
              </a:spcBef>
              <a:buFont typeface="Verdana"/>
              <a:buChar char="◦"/>
              <a:defRPr/>
            </a:pPr>
            <a:endParaRPr lang="en-US" sz="2000" dirty="0">
              <a:solidFill>
                <a:srgbClr val="6A6A6D"/>
              </a:solidFill>
              <a:latin typeface="Garamond" panose="02020404030301010803" pitchFamily="18" charset="0"/>
            </a:endParaRPr>
          </a:p>
          <a:p>
            <a:pPr marL="640080" lvl="1" indent="-237744">
              <a:lnSpc>
                <a:spcPct val="90000"/>
              </a:lnSpc>
              <a:spcBef>
                <a:spcPts val="370"/>
              </a:spcBef>
              <a:buFont typeface="Verdana"/>
              <a:buChar char="◦"/>
              <a:defRPr/>
            </a:pPr>
            <a:endParaRPr lang="en-US" sz="2000" i="1" dirty="0">
              <a:solidFill>
                <a:srgbClr val="6A6A6D"/>
              </a:solidFill>
              <a:latin typeface="Garamond" panose="02020404030301010803" pitchFamily="18" charset="0"/>
            </a:endParaRPr>
          </a:p>
          <a:p>
            <a:pPr marL="365760" indent="-283464">
              <a:lnSpc>
                <a:spcPct val="90000"/>
              </a:lnSpc>
              <a:spcBef>
                <a:spcPts val="580"/>
              </a:spcBef>
              <a:buNone/>
              <a:defRPr/>
            </a:pPr>
            <a:endParaRPr lang="en-US" sz="2000" dirty="0">
              <a:solidFill>
                <a:srgbClr val="6A6A6D"/>
              </a:solidFill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4877058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555"/>
          <a:stretch/>
        </p:blipFill>
        <p:spPr>
          <a:xfrm>
            <a:off x="0" y="-50060"/>
            <a:ext cx="9144000" cy="6908800"/>
          </a:xfrm>
          <a:prstGeom prst="rect">
            <a:avLst/>
          </a:prstGeom>
        </p:spPr>
      </p:pic>
      <p:sp>
        <p:nvSpPr>
          <p:cNvPr id="5" name="Rectangle 2">
            <a:extLst>
              <a:ext uri="{FF2B5EF4-FFF2-40B4-BE49-F238E27FC236}">
                <a16:creationId xmlns:a16="http://schemas.microsoft.com/office/drawing/2014/main" id="{F7C2D71F-6B47-4857-8BD9-DB64CB903F86}"/>
              </a:ext>
            </a:extLst>
          </p:cNvPr>
          <p:cNvSpPr txBox="1">
            <a:spLocks noChangeArrowheads="1"/>
          </p:cNvSpPr>
          <p:nvPr/>
        </p:nvSpPr>
        <p:spPr>
          <a:xfrm>
            <a:off x="914400" y="304800"/>
            <a:ext cx="7696200" cy="1143000"/>
          </a:xfrm>
          <a:prstGeom prst="rect">
            <a:avLst/>
          </a:prstGeom>
          <a:ln>
            <a:noFill/>
          </a:ln>
        </p:spPr>
        <p:txBody>
          <a:bodyPr rtlCol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defRPr/>
            </a:pPr>
            <a:r>
              <a:rPr lang="en-US" sz="3200" dirty="0">
                <a:solidFill>
                  <a:srgbClr val="A0CF67"/>
                </a:solidFill>
                <a:latin typeface="Myriad Pro Black" panose="020B0803030403020204" pitchFamily="34" charset="0"/>
              </a:rPr>
              <a:t>Matrix Categories continued</a:t>
            </a:r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F9D326F4-F7E6-4474-B6E2-C615C4447CB0}"/>
              </a:ext>
            </a:extLst>
          </p:cNvPr>
          <p:cNvSpPr txBox="1">
            <a:spLocks noChangeArrowheads="1"/>
          </p:cNvSpPr>
          <p:nvPr/>
        </p:nvSpPr>
        <p:spPr>
          <a:xfrm>
            <a:off x="914400" y="1066800"/>
            <a:ext cx="7497762" cy="3733800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617220" lvl="1" indent="-342900">
              <a:lnSpc>
                <a:spcPct val="80000"/>
              </a:lnSpc>
              <a:spcBef>
                <a:spcPts val="370"/>
              </a:spcBef>
              <a:buFont typeface="Arial" panose="020B0604020202020204" pitchFamily="34" charset="0"/>
              <a:buChar char="•"/>
              <a:defRPr/>
            </a:pPr>
            <a:r>
              <a:rPr lang="en-US" sz="2000" i="1" dirty="0">
                <a:solidFill>
                  <a:srgbClr val="6A6A6D"/>
                </a:solidFill>
                <a:latin typeface="Garamond" panose="02020404030301010803" pitchFamily="18" charset="0"/>
              </a:rPr>
              <a:t>Staffing/Volunteer Issues.</a:t>
            </a:r>
            <a:r>
              <a:rPr lang="en-US" sz="2000" dirty="0">
                <a:solidFill>
                  <a:srgbClr val="6A6A6D"/>
                </a:solidFill>
                <a:latin typeface="Garamond" panose="02020404030301010803" pitchFamily="18" charset="0"/>
              </a:rPr>
              <a:t> Shortages, Training etc.</a:t>
            </a:r>
          </a:p>
          <a:p>
            <a:pPr marL="617220" lvl="1" indent="-342900">
              <a:lnSpc>
                <a:spcPct val="80000"/>
              </a:lnSpc>
              <a:spcBef>
                <a:spcPts val="370"/>
              </a:spcBef>
              <a:buFont typeface="Arial" panose="020B0604020202020204" pitchFamily="34" charset="0"/>
              <a:buChar char="•"/>
              <a:defRPr/>
            </a:pPr>
            <a:endParaRPr lang="en-US" sz="2000" i="1" dirty="0">
              <a:solidFill>
                <a:srgbClr val="6A6A6D"/>
              </a:solidFill>
              <a:latin typeface="Garamond" panose="02020404030301010803" pitchFamily="18" charset="0"/>
            </a:endParaRPr>
          </a:p>
          <a:p>
            <a:pPr marL="617220" lvl="1" indent="-342900">
              <a:lnSpc>
                <a:spcPct val="80000"/>
              </a:lnSpc>
              <a:spcBef>
                <a:spcPts val="370"/>
              </a:spcBef>
              <a:buFont typeface="Arial" panose="020B0604020202020204" pitchFamily="34" charset="0"/>
              <a:buChar char="•"/>
              <a:defRPr/>
            </a:pPr>
            <a:r>
              <a:rPr lang="en-US" sz="2000" i="1" dirty="0">
                <a:solidFill>
                  <a:srgbClr val="6A6A6D"/>
                </a:solidFill>
                <a:latin typeface="Garamond" panose="02020404030301010803" pitchFamily="18" charset="0"/>
              </a:rPr>
              <a:t>Funding Issues. </a:t>
            </a:r>
            <a:r>
              <a:rPr lang="en-US" sz="2000" dirty="0">
                <a:solidFill>
                  <a:srgbClr val="6A6A6D"/>
                </a:solidFill>
                <a:latin typeface="Garamond" panose="02020404030301010803" pitchFamily="18" charset="0"/>
              </a:rPr>
              <a:t>Lack of adequate funding.</a:t>
            </a:r>
          </a:p>
          <a:p>
            <a:pPr marL="617220" lvl="1" indent="-342900">
              <a:lnSpc>
                <a:spcPct val="80000"/>
              </a:lnSpc>
              <a:spcBef>
                <a:spcPts val="370"/>
              </a:spcBef>
              <a:buFont typeface="Arial" panose="020B0604020202020204" pitchFamily="34" charset="0"/>
              <a:buChar char="•"/>
              <a:defRPr/>
            </a:pPr>
            <a:endParaRPr lang="en-US" sz="2000" dirty="0">
              <a:solidFill>
                <a:srgbClr val="6A6A6D"/>
              </a:solidFill>
              <a:latin typeface="Garamond" panose="02020404030301010803" pitchFamily="18" charset="0"/>
            </a:endParaRPr>
          </a:p>
          <a:p>
            <a:pPr marL="617220" lvl="1" indent="-342900">
              <a:lnSpc>
                <a:spcPct val="80000"/>
              </a:lnSpc>
              <a:spcBef>
                <a:spcPts val="370"/>
              </a:spcBef>
              <a:buFont typeface="Arial" panose="020B0604020202020204" pitchFamily="34" charset="0"/>
              <a:buChar char="•"/>
              <a:defRPr/>
            </a:pPr>
            <a:r>
              <a:rPr lang="en-US" sz="2000" i="1" dirty="0">
                <a:solidFill>
                  <a:srgbClr val="6A6A6D"/>
                </a:solidFill>
                <a:latin typeface="Garamond" panose="02020404030301010803" pitchFamily="18" charset="0"/>
              </a:rPr>
              <a:t>Better Coordination/Collaboration with Other Stakeholders and Providers.</a:t>
            </a:r>
            <a:r>
              <a:rPr lang="en-US" sz="2000" dirty="0">
                <a:solidFill>
                  <a:srgbClr val="6A6A6D"/>
                </a:solidFill>
                <a:latin typeface="Garamond" panose="02020404030301010803" pitchFamily="18" charset="0"/>
              </a:rPr>
              <a:t>  Services that exist could be improved if there was better service coordination and integration between providers. </a:t>
            </a:r>
          </a:p>
          <a:p>
            <a:pPr marL="617220" lvl="1" indent="-342900">
              <a:lnSpc>
                <a:spcPct val="80000"/>
              </a:lnSpc>
              <a:spcBef>
                <a:spcPts val="370"/>
              </a:spcBef>
              <a:buFont typeface="Arial" panose="020B0604020202020204" pitchFamily="34" charset="0"/>
              <a:buChar char="•"/>
              <a:defRPr/>
            </a:pPr>
            <a:endParaRPr lang="en-US" sz="2000" dirty="0">
              <a:solidFill>
                <a:srgbClr val="6A6A6D"/>
              </a:solidFill>
              <a:latin typeface="Garamond" panose="02020404030301010803" pitchFamily="18" charset="0"/>
            </a:endParaRPr>
          </a:p>
          <a:p>
            <a:pPr marL="617220" lvl="1" indent="-342900">
              <a:lnSpc>
                <a:spcPct val="80000"/>
              </a:lnSpc>
              <a:spcBef>
                <a:spcPts val="370"/>
              </a:spcBef>
              <a:buFont typeface="Arial" panose="020B0604020202020204" pitchFamily="34" charset="0"/>
              <a:buChar char="•"/>
              <a:defRPr/>
            </a:pPr>
            <a:r>
              <a:rPr lang="en-US" sz="2000" i="1" dirty="0">
                <a:solidFill>
                  <a:srgbClr val="6A6A6D"/>
                </a:solidFill>
                <a:latin typeface="Garamond" panose="02020404030301010803" pitchFamily="18" charset="0"/>
              </a:rPr>
              <a:t>Quality Improvement Needed.</a:t>
            </a:r>
            <a:r>
              <a:rPr lang="en-US" sz="2000" dirty="0">
                <a:solidFill>
                  <a:srgbClr val="6A6A6D"/>
                </a:solidFill>
                <a:latin typeface="Garamond" panose="02020404030301010803" pitchFamily="18" charset="0"/>
              </a:rPr>
              <a:t> services which need to be evaluated because there are questions about quality. </a:t>
            </a:r>
          </a:p>
          <a:p>
            <a:pPr marL="617220" lvl="1" indent="-342900">
              <a:lnSpc>
                <a:spcPct val="80000"/>
              </a:lnSpc>
              <a:spcBef>
                <a:spcPts val="370"/>
              </a:spcBef>
              <a:buFont typeface="Arial" panose="020B0604020202020204" pitchFamily="34" charset="0"/>
              <a:buChar char="•"/>
              <a:defRPr/>
            </a:pPr>
            <a:endParaRPr lang="en-US" sz="2000" dirty="0">
              <a:solidFill>
                <a:srgbClr val="6A6A6D"/>
              </a:solidFill>
              <a:latin typeface="Garamond" panose="02020404030301010803" pitchFamily="18" charset="0"/>
            </a:endParaRPr>
          </a:p>
          <a:p>
            <a:pPr marL="617220" lvl="1" indent="-342900">
              <a:lnSpc>
                <a:spcPct val="80000"/>
              </a:lnSpc>
              <a:spcBef>
                <a:spcPts val="370"/>
              </a:spcBef>
              <a:buFont typeface="Arial" panose="020B0604020202020204" pitchFamily="34" charset="0"/>
              <a:buChar char="•"/>
              <a:defRPr/>
            </a:pPr>
            <a:r>
              <a:rPr lang="en-US" sz="2000" i="1" dirty="0">
                <a:solidFill>
                  <a:srgbClr val="6A6A6D"/>
                </a:solidFill>
                <a:latin typeface="Garamond" panose="02020404030301010803" pitchFamily="18" charset="0"/>
              </a:rPr>
              <a:t>More Diversified Services</a:t>
            </a:r>
            <a:r>
              <a:rPr lang="en-US" sz="2000" dirty="0">
                <a:solidFill>
                  <a:srgbClr val="6A6A6D"/>
                </a:solidFill>
                <a:latin typeface="Garamond" panose="02020404030301010803" pitchFamily="18" charset="0"/>
              </a:rPr>
              <a:t>. Adjusted to meet more diverse needs. </a:t>
            </a:r>
          </a:p>
          <a:p>
            <a:pPr marL="617220" lvl="1" indent="-342900">
              <a:lnSpc>
                <a:spcPct val="80000"/>
              </a:lnSpc>
              <a:spcBef>
                <a:spcPts val="370"/>
              </a:spcBef>
              <a:buFont typeface="Arial" panose="020B0604020202020204" pitchFamily="34" charset="0"/>
              <a:buChar char="•"/>
              <a:defRPr/>
            </a:pPr>
            <a:endParaRPr lang="en-US" sz="2000" i="1" dirty="0">
              <a:solidFill>
                <a:srgbClr val="6A6A6D"/>
              </a:solidFill>
              <a:latin typeface="Garamond" panose="02020404030301010803" pitchFamily="18" charset="0"/>
            </a:endParaRPr>
          </a:p>
          <a:p>
            <a:pPr marL="617220" lvl="1" indent="-342900">
              <a:lnSpc>
                <a:spcPct val="80000"/>
              </a:lnSpc>
              <a:spcBef>
                <a:spcPts val="370"/>
              </a:spcBef>
              <a:buFont typeface="Arial" panose="020B0604020202020204" pitchFamily="34" charset="0"/>
              <a:buChar char="•"/>
              <a:defRPr/>
            </a:pPr>
            <a:r>
              <a:rPr lang="en-US" sz="2000" i="1" dirty="0">
                <a:solidFill>
                  <a:srgbClr val="6A6A6D"/>
                </a:solidFill>
                <a:latin typeface="Garamond" panose="02020404030301010803" pitchFamily="18" charset="0"/>
              </a:rPr>
              <a:t>Law/Policy Change.</a:t>
            </a:r>
          </a:p>
          <a:p>
            <a:pPr marL="274320" lvl="1" indent="0">
              <a:lnSpc>
                <a:spcPct val="80000"/>
              </a:lnSpc>
              <a:spcBef>
                <a:spcPts val="370"/>
              </a:spcBef>
              <a:buNone/>
              <a:defRPr/>
            </a:pPr>
            <a:r>
              <a:rPr lang="en-US" sz="2000" dirty="0">
                <a:solidFill>
                  <a:srgbClr val="6A6A6D"/>
                </a:solidFill>
                <a:latin typeface="Garamond" panose="02020404030301010803" pitchFamily="18" charset="0"/>
              </a:rPr>
              <a:t> </a:t>
            </a:r>
          </a:p>
          <a:p>
            <a:pPr marL="617220" lvl="1" indent="-342900">
              <a:lnSpc>
                <a:spcPct val="80000"/>
              </a:lnSpc>
              <a:spcBef>
                <a:spcPts val="370"/>
              </a:spcBef>
              <a:buFont typeface="Arial" panose="020B0604020202020204" pitchFamily="34" charset="0"/>
              <a:buChar char="•"/>
              <a:defRPr/>
            </a:pPr>
            <a:r>
              <a:rPr lang="en-US" sz="2000" i="1" dirty="0">
                <a:solidFill>
                  <a:srgbClr val="6A6A6D"/>
                </a:solidFill>
                <a:latin typeface="Garamond" panose="02020404030301010803" pitchFamily="18" charset="0"/>
              </a:rPr>
              <a:t>Other Services Challenges</a:t>
            </a:r>
            <a:r>
              <a:rPr lang="en-US" sz="2000" dirty="0">
                <a:solidFill>
                  <a:srgbClr val="6A6A6D"/>
                </a:solidFill>
                <a:latin typeface="Garamond" panose="02020404030301010803" pitchFamily="18" charset="0"/>
              </a:rPr>
              <a:t>.  </a:t>
            </a:r>
          </a:p>
        </p:txBody>
      </p:sp>
    </p:spTree>
    <p:extLst>
      <p:ext uri="{BB962C8B-B14F-4D97-AF65-F5344CB8AC3E}">
        <p14:creationId xmlns:p14="http://schemas.microsoft.com/office/powerpoint/2010/main" val="406367870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555"/>
          <a:stretch/>
        </p:blipFill>
        <p:spPr>
          <a:xfrm>
            <a:off x="0" y="-50060"/>
            <a:ext cx="9144000" cy="6908800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05063B92-0674-42A0-ADB2-9D61760E0F99}"/>
              </a:ext>
            </a:extLst>
          </p:cNvPr>
          <p:cNvSpPr txBox="1">
            <a:spLocks noChangeArrowheads="1"/>
          </p:cNvSpPr>
          <p:nvPr/>
        </p:nvSpPr>
        <p:spPr>
          <a:xfrm>
            <a:off x="914400" y="609600"/>
            <a:ext cx="7696200" cy="1143000"/>
          </a:xfrm>
          <a:prstGeom prst="rect">
            <a:avLst/>
          </a:prstGeom>
          <a:ln>
            <a:noFill/>
          </a:ln>
        </p:spPr>
        <p:txBody>
          <a:bodyPr rtlCol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defRPr/>
            </a:pPr>
            <a:r>
              <a:rPr lang="en-US" sz="3200" dirty="0">
                <a:solidFill>
                  <a:srgbClr val="A0CF67"/>
                </a:solidFill>
                <a:latin typeface="Myriad Pro Black" panose="020B0803030403020204" pitchFamily="34" charset="0"/>
              </a:rPr>
              <a:t>Small Group Summaries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BD329B1B-F9FC-412F-90D2-F8AC0DCF35C8}"/>
              </a:ext>
            </a:extLst>
          </p:cNvPr>
          <p:cNvSpPr txBox="1">
            <a:spLocks noChangeArrowheads="1"/>
          </p:cNvSpPr>
          <p:nvPr/>
        </p:nvSpPr>
        <p:spPr>
          <a:xfrm>
            <a:off x="914400" y="1600200"/>
            <a:ext cx="7497762" cy="3733800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609600" indent="-609600">
              <a:lnSpc>
                <a:spcPct val="90000"/>
              </a:lnSpc>
              <a:buNone/>
            </a:pPr>
            <a:r>
              <a:rPr lang="en-US" altLang="en-US" sz="2000" dirty="0">
                <a:solidFill>
                  <a:srgbClr val="6A6A6D"/>
                </a:solidFill>
                <a:latin typeface="Garamond" panose="02020404030301010803" pitchFamily="18" charset="0"/>
              </a:rPr>
              <a:t>What strong services were identified?</a:t>
            </a:r>
          </a:p>
          <a:p>
            <a:pPr marL="609600" indent="-609600">
              <a:lnSpc>
                <a:spcPct val="90000"/>
              </a:lnSpc>
              <a:buNone/>
            </a:pPr>
            <a:endParaRPr lang="en-US" altLang="en-US" sz="2000" dirty="0">
              <a:solidFill>
                <a:srgbClr val="6A6A6D"/>
              </a:solidFill>
              <a:latin typeface="Garamond" panose="02020404030301010803" pitchFamily="18" charset="0"/>
            </a:endParaRPr>
          </a:p>
          <a:p>
            <a:pPr marL="609600" indent="-609600">
              <a:lnSpc>
                <a:spcPct val="90000"/>
              </a:lnSpc>
              <a:buNone/>
            </a:pPr>
            <a:r>
              <a:rPr lang="en-US" altLang="en-US" sz="2000" dirty="0">
                <a:solidFill>
                  <a:srgbClr val="6A6A6D"/>
                </a:solidFill>
                <a:latin typeface="Garamond" panose="02020404030301010803" pitchFamily="18" charset="0"/>
              </a:rPr>
              <a:t>Any significant gaps in services?</a:t>
            </a:r>
          </a:p>
          <a:p>
            <a:pPr marL="609600" indent="-609600">
              <a:lnSpc>
                <a:spcPct val="90000"/>
              </a:lnSpc>
              <a:buNone/>
            </a:pPr>
            <a:endParaRPr lang="en-US" altLang="en-US" sz="2000" dirty="0">
              <a:solidFill>
                <a:srgbClr val="6A6A6D"/>
              </a:solidFill>
              <a:latin typeface="Garamond" panose="02020404030301010803" pitchFamily="18" charset="0"/>
            </a:endParaRPr>
          </a:p>
          <a:p>
            <a:pPr marL="609600" indent="-609600">
              <a:lnSpc>
                <a:spcPct val="90000"/>
              </a:lnSpc>
              <a:buNone/>
            </a:pPr>
            <a:r>
              <a:rPr lang="en-US" altLang="en-US" sz="2000" dirty="0">
                <a:solidFill>
                  <a:srgbClr val="6A6A6D"/>
                </a:solidFill>
                <a:latin typeface="Garamond" panose="02020404030301010803" pitchFamily="18" charset="0"/>
              </a:rPr>
              <a:t>Were there areas where more information is needed- and if so, what?</a:t>
            </a:r>
          </a:p>
          <a:p>
            <a:pPr marL="609600" indent="-609600">
              <a:lnSpc>
                <a:spcPct val="90000"/>
              </a:lnSpc>
              <a:buNone/>
            </a:pPr>
            <a:endParaRPr lang="en-US" altLang="en-US" sz="2000" dirty="0">
              <a:solidFill>
                <a:srgbClr val="6A6A6D"/>
              </a:solidFill>
              <a:latin typeface="Garamond" panose="02020404030301010803" pitchFamily="18" charset="0"/>
            </a:endParaRPr>
          </a:p>
          <a:p>
            <a:pPr marL="609600" indent="-609600">
              <a:lnSpc>
                <a:spcPct val="90000"/>
              </a:lnSpc>
              <a:buNone/>
            </a:pPr>
            <a:r>
              <a:rPr lang="en-US" altLang="en-US" sz="2000" dirty="0">
                <a:solidFill>
                  <a:srgbClr val="6A6A6D"/>
                </a:solidFill>
                <a:latin typeface="Garamond" panose="02020404030301010803" pitchFamily="18" charset="0"/>
              </a:rPr>
              <a:t>Any policy issues identified?</a:t>
            </a:r>
          </a:p>
        </p:txBody>
      </p:sp>
    </p:spTree>
    <p:extLst>
      <p:ext uri="{BB962C8B-B14F-4D97-AF65-F5344CB8AC3E}">
        <p14:creationId xmlns:p14="http://schemas.microsoft.com/office/powerpoint/2010/main" val="292562112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555"/>
          <a:stretch/>
        </p:blipFill>
        <p:spPr>
          <a:xfrm>
            <a:off x="0" y="0"/>
            <a:ext cx="9144000" cy="6908800"/>
          </a:xfrm>
          <a:prstGeom prst="rect">
            <a:avLst/>
          </a:prstGeom>
        </p:spPr>
      </p:pic>
      <p:sp>
        <p:nvSpPr>
          <p:cNvPr id="3" name="Title 1"/>
          <p:cNvSpPr txBox="1">
            <a:spLocks/>
          </p:cNvSpPr>
          <p:nvPr/>
        </p:nvSpPr>
        <p:spPr>
          <a:xfrm>
            <a:off x="457200" y="457200"/>
            <a:ext cx="8229600" cy="715962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600" dirty="0">
                <a:solidFill>
                  <a:srgbClr val="A0CF67"/>
                </a:solidFill>
                <a:latin typeface="Myriad Pro" panose="020B0503030403020204" pitchFamily="34" charset="0"/>
              </a:rPr>
              <a:t>Collective Impact Common Structure </a:t>
            </a:r>
            <a:br>
              <a:rPr lang="en-US" sz="3600" dirty="0">
                <a:solidFill>
                  <a:srgbClr val="A0CF67"/>
                </a:solidFill>
                <a:latin typeface="Myriad Pro" panose="020B0503030403020204" pitchFamily="34" charset="0"/>
              </a:rPr>
            </a:br>
            <a:r>
              <a:rPr lang="en-US" sz="3600" dirty="0">
                <a:solidFill>
                  <a:srgbClr val="A0CF67"/>
                </a:solidFill>
                <a:latin typeface="Myriad Pro" panose="020B0503030403020204" pitchFamily="34" charset="0"/>
              </a:rPr>
              <a:t>for Collaboratives</a:t>
            </a:r>
          </a:p>
        </p:txBody>
      </p:sp>
      <p:sp>
        <p:nvSpPr>
          <p:cNvPr id="21" name="Freeform: Shape 20"/>
          <p:cNvSpPr/>
          <p:nvPr/>
        </p:nvSpPr>
        <p:spPr>
          <a:xfrm>
            <a:off x="2247900" y="1676400"/>
            <a:ext cx="4648199" cy="891108"/>
          </a:xfrm>
          <a:custGeom>
            <a:avLst/>
            <a:gdLst>
              <a:gd name="connsiteX0" fmla="*/ 0 w 1782216"/>
              <a:gd name="connsiteY0" fmla="*/ 0 h 891108"/>
              <a:gd name="connsiteX1" fmla="*/ 1782216 w 1782216"/>
              <a:gd name="connsiteY1" fmla="*/ 0 h 891108"/>
              <a:gd name="connsiteX2" fmla="*/ 1782216 w 1782216"/>
              <a:gd name="connsiteY2" fmla="*/ 891108 h 891108"/>
              <a:gd name="connsiteX3" fmla="*/ 0 w 1782216"/>
              <a:gd name="connsiteY3" fmla="*/ 891108 h 891108"/>
              <a:gd name="connsiteX4" fmla="*/ 0 w 1782216"/>
              <a:gd name="connsiteY4" fmla="*/ 0 h 8911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782216" h="891108">
                <a:moveTo>
                  <a:pt x="0" y="0"/>
                </a:moveTo>
                <a:lnTo>
                  <a:pt x="1782216" y="0"/>
                </a:lnTo>
                <a:lnTo>
                  <a:pt x="1782216" y="891108"/>
                </a:lnTo>
                <a:lnTo>
                  <a:pt x="0" y="891108"/>
                </a:lnTo>
                <a:lnTo>
                  <a:pt x="0" y="0"/>
                </a:lnTo>
                <a:close/>
              </a:path>
            </a:pathLst>
          </a:custGeom>
          <a:solidFill>
            <a:srgbClr val="A0CF67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36830" tIns="36830" rIns="36830" bIns="36830" numCol="1" spcCol="1270" anchor="ctr" anchorCtr="0">
            <a:noAutofit/>
          </a:bodyPr>
          <a:lstStyle/>
          <a:p>
            <a:pPr marL="0" lvl="0" indent="0" algn="ctr" defTabSz="25781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endParaRPr lang="en-US" sz="5800" kern="1200" dirty="0"/>
          </a:p>
        </p:txBody>
      </p:sp>
      <p:grpSp>
        <p:nvGrpSpPr>
          <p:cNvPr id="30" name="Group 29"/>
          <p:cNvGrpSpPr/>
          <p:nvPr/>
        </p:nvGrpSpPr>
        <p:grpSpPr>
          <a:xfrm>
            <a:off x="762000" y="2667000"/>
            <a:ext cx="7620000" cy="1289316"/>
            <a:chOff x="762000" y="3048000"/>
            <a:chExt cx="7620000" cy="891108"/>
          </a:xfrm>
        </p:grpSpPr>
        <p:sp>
          <p:nvSpPr>
            <p:cNvPr id="22" name="Freeform: Shape 21"/>
            <p:cNvSpPr/>
            <p:nvPr/>
          </p:nvSpPr>
          <p:spPr>
            <a:xfrm>
              <a:off x="762000" y="3048000"/>
              <a:ext cx="1782216" cy="891108"/>
            </a:xfrm>
            <a:custGeom>
              <a:avLst/>
              <a:gdLst>
                <a:gd name="connsiteX0" fmla="*/ 0 w 1782216"/>
                <a:gd name="connsiteY0" fmla="*/ 0 h 891108"/>
                <a:gd name="connsiteX1" fmla="*/ 1782216 w 1782216"/>
                <a:gd name="connsiteY1" fmla="*/ 0 h 891108"/>
                <a:gd name="connsiteX2" fmla="*/ 1782216 w 1782216"/>
                <a:gd name="connsiteY2" fmla="*/ 891108 h 891108"/>
                <a:gd name="connsiteX3" fmla="*/ 0 w 1782216"/>
                <a:gd name="connsiteY3" fmla="*/ 891108 h 891108"/>
                <a:gd name="connsiteX4" fmla="*/ 0 w 1782216"/>
                <a:gd name="connsiteY4" fmla="*/ 0 h 8911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782216" h="891108">
                  <a:moveTo>
                    <a:pt x="0" y="0"/>
                  </a:moveTo>
                  <a:lnTo>
                    <a:pt x="1782216" y="0"/>
                  </a:lnTo>
                  <a:lnTo>
                    <a:pt x="1782216" y="891108"/>
                  </a:lnTo>
                  <a:lnTo>
                    <a:pt x="0" y="89110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A0CF67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36830" tIns="36830" rIns="36830" bIns="36830" numCol="1" spcCol="1270" anchor="ctr" anchorCtr="0">
              <a:noAutofit/>
            </a:bodyPr>
            <a:lstStyle/>
            <a:p>
              <a:pPr marL="0" lvl="0" indent="0" algn="ctr" defTabSz="2578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5800" kern="1200" dirty="0"/>
            </a:p>
          </p:txBody>
        </p:sp>
        <p:sp>
          <p:nvSpPr>
            <p:cNvPr id="23" name="Freeform: Shape 22"/>
            <p:cNvSpPr/>
            <p:nvPr/>
          </p:nvSpPr>
          <p:spPr>
            <a:xfrm>
              <a:off x="2743200" y="3048000"/>
              <a:ext cx="1782216" cy="891108"/>
            </a:xfrm>
            <a:custGeom>
              <a:avLst/>
              <a:gdLst>
                <a:gd name="connsiteX0" fmla="*/ 0 w 1782216"/>
                <a:gd name="connsiteY0" fmla="*/ 0 h 891108"/>
                <a:gd name="connsiteX1" fmla="*/ 1782216 w 1782216"/>
                <a:gd name="connsiteY1" fmla="*/ 0 h 891108"/>
                <a:gd name="connsiteX2" fmla="*/ 1782216 w 1782216"/>
                <a:gd name="connsiteY2" fmla="*/ 891108 h 891108"/>
                <a:gd name="connsiteX3" fmla="*/ 0 w 1782216"/>
                <a:gd name="connsiteY3" fmla="*/ 891108 h 891108"/>
                <a:gd name="connsiteX4" fmla="*/ 0 w 1782216"/>
                <a:gd name="connsiteY4" fmla="*/ 0 h 8911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782216" h="891108">
                  <a:moveTo>
                    <a:pt x="0" y="0"/>
                  </a:moveTo>
                  <a:lnTo>
                    <a:pt x="1782216" y="0"/>
                  </a:lnTo>
                  <a:lnTo>
                    <a:pt x="1782216" y="891108"/>
                  </a:lnTo>
                  <a:lnTo>
                    <a:pt x="0" y="89110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A0CF67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36830" tIns="36830" rIns="36830" bIns="36830" numCol="1" spcCol="1270" anchor="ctr" anchorCtr="0">
              <a:noAutofit/>
            </a:bodyPr>
            <a:lstStyle/>
            <a:p>
              <a:pPr marL="0" lvl="0" indent="0" algn="ctr" defTabSz="2578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5800" kern="1200" dirty="0"/>
            </a:p>
          </p:txBody>
        </p:sp>
        <p:sp>
          <p:nvSpPr>
            <p:cNvPr id="24" name="Freeform: Shape 23"/>
            <p:cNvSpPr/>
            <p:nvPr/>
          </p:nvSpPr>
          <p:spPr>
            <a:xfrm>
              <a:off x="6599784" y="3048000"/>
              <a:ext cx="1782216" cy="891108"/>
            </a:xfrm>
            <a:custGeom>
              <a:avLst/>
              <a:gdLst>
                <a:gd name="connsiteX0" fmla="*/ 0 w 1782216"/>
                <a:gd name="connsiteY0" fmla="*/ 0 h 891108"/>
                <a:gd name="connsiteX1" fmla="*/ 1782216 w 1782216"/>
                <a:gd name="connsiteY1" fmla="*/ 0 h 891108"/>
                <a:gd name="connsiteX2" fmla="*/ 1782216 w 1782216"/>
                <a:gd name="connsiteY2" fmla="*/ 891108 h 891108"/>
                <a:gd name="connsiteX3" fmla="*/ 0 w 1782216"/>
                <a:gd name="connsiteY3" fmla="*/ 891108 h 891108"/>
                <a:gd name="connsiteX4" fmla="*/ 0 w 1782216"/>
                <a:gd name="connsiteY4" fmla="*/ 0 h 8911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782216" h="891108">
                  <a:moveTo>
                    <a:pt x="0" y="0"/>
                  </a:moveTo>
                  <a:lnTo>
                    <a:pt x="1782216" y="0"/>
                  </a:lnTo>
                  <a:lnTo>
                    <a:pt x="1782216" y="891108"/>
                  </a:lnTo>
                  <a:lnTo>
                    <a:pt x="0" y="89110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A0CF67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36830" tIns="36830" rIns="36830" bIns="36830" numCol="1" spcCol="1270" anchor="ctr" anchorCtr="0">
              <a:noAutofit/>
            </a:bodyPr>
            <a:lstStyle/>
            <a:p>
              <a:pPr marL="0" lvl="0" indent="0" algn="ctr" defTabSz="2578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5800" kern="1200" dirty="0"/>
            </a:p>
          </p:txBody>
        </p:sp>
        <p:sp>
          <p:nvSpPr>
            <p:cNvPr id="27" name="Freeform: Shape 26"/>
            <p:cNvSpPr/>
            <p:nvPr/>
          </p:nvSpPr>
          <p:spPr>
            <a:xfrm>
              <a:off x="4648200" y="3048000"/>
              <a:ext cx="1782216" cy="891108"/>
            </a:xfrm>
            <a:custGeom>
              <a:avLst/>
              <a:gdLst>
                <a:gd name="connsiteX0" fmla="*/ 0 w 1782216"/>
                <a:gd name="connsiteY0" fmla="*/ 0 h 891108"/>
                <a:gd name="connsiteX1" fmla="*/ 1782216 w 1782216"/>
                <a:gd name="connsiteY1" fmla="*/ 0 h 891108"/>
                <a:gd name="connsiteX2" fmla="*/ 1782216 w 1782216"/>
                <a:gd name="connsiteY2" fmla="*/ 891108 h 891108"/>
                <a:gd name="connsiteX3" fmla="*/ 0 w 1782216"/>
                <a:gd name="connsiteY3" fmla="*/ 891108 h 891108"/>
                <a:gd name="connsiteX4" fmla="*/ 0 w 1782216"/>
                <a:gd name="connsiteY4" fmla="*/ 0 h 8911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782216" h="891108">
                  <a:moveTo>
                    <a:pt x="0" y="0"/>
                  </a:moveTo>
                  <a:lnTo>
                    <a:pt x="1782216" y="0"/>
                  </a:lnTo>
                  <a:lnTo>
                    <a:pt x="1782216" y="891108"/>
                  </a:lnTo>
                  <a:lnTo>
                    <a:pt x="0" y="89110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A0CF67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36830" tIns="36830" rIns="36830" bIns="36830" numCol="1" spcCol="1270" anchor="ctr" anchorCtr="0">
              <a:noAutofit/>
            </a:bodyPr>
            <a:lstStyle/>
            <a:p>
              <a:pPr marL="0" lvl="0" indent="0" algn="ctr" defTabSz="2578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5800" kern="1200" dirty="0"/>
            </a:p>
          </p:txBody>
        </p:sp>
      </p:grpSp>
      <p:sp>
        <p:nvSpPr>
          <p:cNvPr id="34" name="Freeform: Shape 33"/>
          <p:cNvSpPr/>
          <p:nvPr/>
        </p:nvSpPr>
        <p:spPr>
          <a:xfrm>
            <a:off x="1409699" y="4055808"/>
            <a:ext cx="6324599" cy="891108"/>
          </a:xfrm>
          <a:custGeom>
            <a:avLst/>
            <a:gdLst>
              <a:gd name="connsiteX0" fmla="*/ 0 w 1782216"/>
              <a:gd name="connsiteY0" fmla="*/ 0 h 891108"/>
              <a:gd name="connsiteX1" fmla="*/ 1782216 w 1782216"/>
              <a:gd name="connsiteY1" fmla="*/ 0 h 891108"/>
              <a:gd name="connsiteX2" fmla="*/ 1782216 w 1782216"/>
              <a:gd name="connsiteY2" fmla="*/ 891108 h 891108"/>
              <a:gd name="connsiteX3" fmla="*/ 0 w 1782216"/>
              <a:gd name="connsiteY3" fmla="*/ 891108 h 891108"/>
              <a:gd name="connsiteX4" fmla="*/ 0 w 1782216"/>
              <a:gd name="connsiteY4" fmla="*/ 0 h 8911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782216" h="891108">
                <a:moveTo>
                  <a:pt x="0" y="0"/>
                </a:moveTo>
                <a:lnTo>
                  <a:pt x="1782216" y="0"/>
                </a:lnTo>
                <a:lnTo>
                  <a:pt x="1782216" y="891108"/>
                </a:lnTo>
                <a:lnTo>
                  <a:pt x="0" y="891108"/>
                </a:lnTo>
                <a:lnTo>
                  <a:pt x="0" y="0"/>
                </a:lnTo>
                <a:close/>
              </a:path>
            </a:pathLst>
          </a:custGeom>
          <a:solidFill>
            <a:srgbClr val="A0CF67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36830" tIns="36830" rIns="36830" bIns="36830" numCol="1" spcCol="1270" anchor="ctr" anchorCtr="0">
            <a:noAutofit/>
          </a:bodyPr>
          <a:lstStyle/>
          <a:p>
            <a:pPr marL="0" lvl="0" indent="0" algn="ctr" defTabSz="25781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endParaRPr lang="en-US" sz="5800" kern="1200" dirty="0"/>
          </a:p>
        </p:txBody>
      </p:sp>
      <p:sp>
        <p:nvSpPr>
          <p:cNvPr id="36" name="Freeform: Shape 35"/>
          <p:cNvSpPr/>
          <p:nvPr/>
        </p:nvSpPr>
        <p:spPr>
          <a:xfrm>
            <a:off x="2433375" y="5062861"/>
            <a:ext cx="4648199" cy="565016"/>
          </a:xfrm>
          <a:custGeom>
            <a:avLst/>
            <a:gdLst>
              <a:gd name="connsiteX0" fmla="*/ 0 w 1782216"/>
              <a:gd name="connsiteY0" fmla="*/ 0 h 891108"/>
              <a:gd name="connsiteX1" fmla="*/ 1782216 w 1782216"/>
              <a:gd name="connsiteY1" fmla="*/ 0 h 891108"/>
              <a:gd name="connsiteX2" fmla="*/ 1782216 w 1782216"/>
              <a:gd name="connsiteY2" fmla="*/ 891108 h 891108"/>
              <a:gd name="connsiteX3" fmla="*/ 0 w 1782216"/>
              <a:gd name="connsiteY3" fmla="*/ 891108 h 891108"/>
              <a:gd name="connsiteX4" fmla="*/ 0 w 1782216"/>
              <a:gd name="connsiteY4" fmla="*/ 0 h 8911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782216" h="891108">
                <a:moveTo>
                  <a:pt x="0" y="0"/>
                </a:moveTo>
                <a:lnTo>
                  <a:pt x="1782216" y="0"/>
                </a:lnTo>
                <a:lnTo>
                  <a:pt x="1782216" y="891108"/>
                </a:lnTo>
                <a:lnTo>
                  <a:pt x="0" y="891108"/>
                </a:lnTo>
                <a:lnTo>
                  <a:pt x="0" y="0"/>
                </a:lnTo>
                <a:close/>
              </a:path>
            </a:pathLst>
          </a:custGeom>
          <a:solidFill>
            <a:srgbClr val="A0CF67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36830" tIns="36830" rIns="36830" bIns="36830" numCol="1" spcCol="1270" anchor="ctr" anchorCtr="0">
            <a:noAutofit/>
          </a:bodyPr>
          <a:lstStyle/>
          <a:p>
            <a:pPr marL="0" lvl="0" indent="0" algn="ctr" defTabSz="25781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endParaRPr lang="en-US" sz="5800" kern="1200" dirty="0"/>
          </a:p>
        </p:txBody>
      </p:sp>
      <p:sp>
        <p:nvSpPr>
          <p:cNvPr id="37" name="Title 1"/>
          <p:cNvSpPr txBox="1">
            <a:spLocks/>
          </p:cNvSpPr>
          <p:nvPr/>
        </p:nvSpPr>
        <p:spPr>
          <a:xfrm>
            <a:off x="2544216" y="5114474"/>
            <a:ext cx="4343400" cy="600526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400" b="1" dirty="0">
                <a:solidFill>
                  <a:schemeClr val="bg1"/>
                </a:solidFill>
                <a:latin typeface="Myriad Pro" panose="020B0503030403020204" pitchFamily="34" charset="0"/>
              </a:rPr>
              <a:t>Community Collaboration</a:t>
            </a:r>
          </a:p>
        </p:txBody>
      </p:sp>
      <p:cxnSp>
        <p:nvCxnSpPr>
          <p:cNvPr id="39" name="Straight Connector 38"/>
          <p:cNvCxnSpPr/>
          <p:nvPr/>
        </p:nvCxnSpPr>
        <p:spPr>
          <a:xfrm>
            <a:off x="4587209" y="2505420"/>
            <a:ext cx="0" cy="1612476"/>
          </a:xfrm>
          <a:prstGeom prst="line">
            <a:avLst/>
          </a:prstGeom>
          <a:ln w="25400">
            <a:solidFill>
              <a:srgbClr val="A0CF6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 flipH="1">
            <a:off x="2018822" y="2382310"/>
            <a:ext cx="711678" cy="513290"/>
          </a:xfrm>
          <a:prstGeom prst="line">
            <a:avLst/>
          </a:prstGeom>
          <a:ln w="25400">
            <a:solidFill>
              <a:srgbClr val="A0CF6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>
            <a:off x="3070678" y="2382755"/>
            <a:ext cx="563630" cy="531809"/>
          </a:xfrm>
          <a:prstGeom prst="line">
            <a:avLst/>
          </a:prstGeom>
          <a:ln w="25400">
            <a:solidFill>
              <a:srgbClr val="A0CF6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/>
          <p:cNvCxnSpPr/>
          <p:nvPr/>
        </p:nvCxnSpPr>
        <p:spPr>
          <a:xfrm flipH="1">
            <a:off x="5540190" y="2455500"/>
            <a:ext cx="711678" cy="513290"/>
          </a:xfrm>
          <a:prstGeom prst="line">
            <a:avLst/>
          </a:prstGeom>
          <a:ln w="25400">
            <a:solidFill>
              <a:srgbClr val="A0CF6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/>
          <p:cNvCxnSpPr/>
          <p:nvPr/>
        </p:nvCxnSpPr>
        <p:spPr>
          <a:xfrm>
            <a:off x="6592046" y="2455945"/>
            <a:ext cx="563630" cy="531809"/>
          </a:xfrm>
          <a:prstGeom prst="line">
            <a:avLst/>
          </a:prstGeom>
          <a:ln w="25400">
            <a:solidFill>
              <a:srgbClr val="A0CF6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/>
          <p:cNvCxnSpPr/>
          <p:nvPr/>
        </p:nvCxnSpPr>
        <p:spPr>
          <a:xfrm>
            <a:off x="2243393" y="3749417"/>
            <a:ext cx="338177" cy="541921"/>
          </a:xfrm>
          <a:prstGeom prst="line">
            <a:avLst/>
          </a:prstGeom>
          <a:ln w="25400">
            <a:solidFill>
              <a:srgbClr val="A0CF6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/>
          <p:cNvCxnSpPr/>
          <p:nvPr/>
        </p:nvCxnSpPr>
        <p:spPr>
          <a:xfrm>
            <a:off x="3502273" y="3726875"/>
            <a:ext cx="338177" cy="541921"/>
          </a:xfrm>
          <a:prstGeom prst="line">
            <a:avLst/>
          </a:prstGeom>
          <a:ln w="25400">
            <a:solidFill>
              <a:srgbClr val="A0CF6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/>
          <p:cNvCxnSpPr/>
          <p:nvPr/>
        </p:nvCxnSpPr>
        <p:spPr>
          <a:xfrm flipH="1">
            <a:off x="5266433" y="3753517"/>
            <a:ext cx="373084" cy="576497"/>
          </a:xfrm>
          <a:prstGeom prst="line">
            <a:avLst/>
          </a:prstGeom>
          <a:ln w="25400">
            <a:solidFill>
              <a:srgbClr val="A0CF6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/>
          <p:cNvCxnSpPr/>
          <p:nvPr/>
        </p:nvCxnSpPr>
        <p:spPr>
          <a:xfrm flipH="1">
            <a:off x="7048168" y="3719214"/>
            <a:ext cx="373084" cy="576497"/>
          </a:xfrm>
          <a:prstGeom prst="line">
            <a:avLst/>
          </a:prstGeom>
          <a:ln w="25400">
            <a:solidFill>
              <a:srgbClr val="A0CF6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itle 1"/>
          <p:cNvSpPr txBox="1">
            <a:spLocks/>
          </p:cNvSpPr>
          <p:nvPr/>
        </p:nvSpPr>
        <p:spPr>
          <a:xfrm>
            <a:off x="2353716" y="1704123"/>
            <a:ext cx="4343400" cy="600526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400" dirty="0">
                <a:solidFill>
                  <a:schemeClr val="bg1"/>
                </a:solidFill>
                <a:latin typeface="Myriad Pro" panose="020B0503030403020204" pitchFamily="34" charset="0"/>
              </a:rPr>
              <a:t>Community, Parents, Children and Young Adults</a:t>
            </a:r>
          </a:p>
        </p:txBody>
      </p:sp>
      <p:sp>
        <p:nvSpPr>
          <p:cNvPr id="29" name="Title 1"/>
          <p:cNvSpPr txBox="1">
            <a:spLocks/>
          </p:cNvSpPr>
          <p:nvPr/>
        </p:nvSpPr>
        <p:spPr>
          <a:xfrm>
            <a:off x="692525" y="2896992"/>
            <a:ext cx="1881307" cy="897876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800" dirty="0">
                <a:solidFill>
                  <a:schemeClr val="bg1"/>
                </a:solidFill>
                <a:latin typeface="Myriad Pro" panose="020B0503030403020204" pitchFamily="34" charset="0"/>
              </a:rPr>
              <a:t>Health, Informal Supports and Basic Needs</a:t>
            </a:r>
          </a:p>
        </p:txBody>
      </p:sp>
      <p:sp>
        <p:nvSpPr>
          <p:cNvPr id="31" name="Title 1"/>
          <p:cNvSpPr txBox="1">
            <a:spLocks/>
          </p:cNvSpPr>
          <p:nvPr/>
        </p:nvSpPr>
        <p:spPr>
          <a:xfrm>
            <a:off x="2683916" y="2896992"/>
            <a:ext cx="1881307" cy="897876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800" dirty="0">
                <a:solidFill>
                  <a:schemeClr val="bg1"/>
                </a:solidFill>
                <a:latin typeface="Myriad Pro" panose="020B0503030403020204" pitchFamily="34" charset="0"/>
              </a:rPr>
              <a:t>Early Childhood Workgroup</a:t>
            </a:r>
          </a:p>
        </p:txBody>
      </p:sp>
      <p:sp>
        <p:nvSpPr>
          <p:cNvPr id="32" name="Title 1"/>
          <p:cNvSpPr txBox="1">
            <a:spLocks/>
          </p:cNvSpPr>
          <p:nvPr/>
        </p:nvSpPr>
        <p:spPr>
          <a:xfrm>
            <a:off x="4587209" y="2914564"/>
            <a:ext cx="1881307" cy="897876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800" dirty="0">
                <a:solidFill>
                  <a:schemeClr val="bg1"/>
                </a:solidFill>
                <a:latin typeface="Myriad Pro" panose="020B0503030403020204" pitchFamily="34" charset="0"/>
              </a:rPr>
              <a:t>School Age Workgroup</a:t>
            </a:r>
          </a:p>
        </p:txBody>
      </p:sp>
      <p:sp>
        <p:nvSpPr>
          <p:cNvPr id="33" name="Title 1"/>
          <p:cNvSpPr txBox="1">
            <a:spLocks/>
          </p:cNvSpPr>
          <p:nvPr/>
        </p:nvSpPr>
        <p:spPr>
          <a:xfrm>
            <a:off x="6513393" y="2895600"/>
            <a:ext cx="1881307" cy="897876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800" dirty="0">
                <a:solidFill>
                  <a:schemeClr val="bg1"/>
                </a:solidFill>
                <a:latin typeface="Myriad Pro" panose="020B0503030403020204" pitchFamily="34" charset="0"/>
              </a:rPr>
              <a:t>Older Youth Workgroup</a:t>
            </a:r>
          </a:p>
        </p:txBody>
      </p:sp>
      <p:sp>
        <p:nvSpPr>
          <p:cNvPr id="35" name="Title 1"/>
          <p:cNvSpPr txBox="1">
            <a:spLocks/>
          </p:cNvSpPr>
          <p:nvPr/>
        </p:nvSpPr>
        <p:spPr>
          <a:xfrm>
            <a:off x="2018822" y="4179984"/>
            <a:ext cx="5089385" cy="600526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000" dirty="0">
                <a:solidFill>
                  <a:schemeClr val="bg1"/>
                </a:solidFill>
                <a:latin typeface="Myriad Pro" panose="020B0503030403020204" pitchFamily="34" charset="0"/>
              </a:rPr>
              <a:t>Central Navigation Community Response (Accountability, CQI, Access and Coordination)</a:t>
            </a:r>
          </a:p>
        </p:txBody>
      </p:sp>
    </p:spTree>
    <p:extLst>
      <p:ext uri="{BB962C8B-B14F-4D97-AF65-F5344CB8AC3E}">
        <p14:creationId xmlns:p14="http://schemas.microsoft.com/office/powerpoint/2010/main" val="254940761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555"/>
          <a:stretch/>
        </p:blipFill>
        <p:spPr>
          <a:xfrm>
            <a:off x="0" y="-50060"/>
            <a:ext cx="9144000" cy="6908800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C17A074E-2B40-4D98-9A0F-59442C7C4417}"/>
              </a:ext>
            </a:extLst>
          </p:cNvPr>
          <p:cNvSpPr txBox="1">
            <a:spLocks noChangeArrowheads="1"/>
          </p:cNvSpPr>
          <p:nvPr/>
        </p:nvSpPr>
        <p:spPr>
          <a:xfrm>
            <a:off x="914400" y="609600"/>
            <a:ext cx="7696200" cy="1143000"/>
          </a:xfrm>
          <a:prstGeom prst="rect">
            <a:avLst/>
          </a:prstGeom>
          <a:ln>
            <a:noFill/>
          </a:ln>
        </p:spPr>
        <p:txBody>
          <a:bodyPr rtlCol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defRPr/>
            </a:pPr>
            <a:r>
              <a:rPr lang="en-US" sz="3200" dirty="0">
                <a:solidFill>
                  <a:srgbClr val="A0CF67"/>
                </a:solidFill>
                <a:latin typeface="Myriad Pro Black" panose="020B0803030403020204" pitchFamily="34" charset="0"/>
              </a:rPr>
              <a:t>Third Process</a:t>
            </a:r>
            <a:br>
              <a:rPr lang="en-US" sz="3200" dirty="0">
                <a:solidFill>
                  <a:srgbClr val="A0CF67"/>
                </a:solidFill>
                <a:latin typeface="Myriad Pro Black" panose="020B0803030403020204" pitchFamily="34" charset="0"/>
              </a:rPr>
            </a:br>
            <a:r>
              <a:rPr lang="en-US" sz="3200" dirty="0">
                <a:solidFill>
                  <a:srgbClr val="A0CF67"/>
                </a:solidFill>
              </a:rPr>
              <a:t>Priority Development Plan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DFB618C4-ADBF-426C-A884-88D59121E434}"/>
              </a:ext>
            </a:extLst>
          </p:cNvPr>
          <p:cNvSpPr txBox="1">
            <a:spLocks noChangeArrowheads="1"/>
          </p:cNvSpPr>
          <p:nvPr/>
        </p:nvSpPr>
        <p:spPr>
          <a:xfrm>
            <a:off x="914400" y="2057400"/>
            <a:ext cx="7497762" cy="1600200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None/>
            </a:pPr>
            <a:r>
              <a:rPr lang="en-US" altLang="en-US" sz="2000" dirty="0">
                <a:solidFill>
                  <a:srgbClr val="6A6A6D"/>
                </a:solidFill>
                <a:latin typeface="Garamond" panose="02020404030301010803" pitchFamily="18" charset="0"/>
              </a:rPr>
              <a:t>Identify priority areas for development or enhancement in 1-3 years</a:t>
            </a:r>
          </a:p>
          <a:p>
            <a:pPr>
              <a:buNone/>
            </a:pPr>
            <a:endParaRPr lang="en-US" altLang="en-US" sz="2000" dirty="0">
              <a:solidFill>
                <a:srgbClr val="6A6A6D"/>
              </a:solidFill>
              <a:latin typeface="Garamond" panose="02020404030301010803" pitchFamily="18" charset="0"/>
            </a:endParaRPr>
          </a:p>
          <a:p>
            <a:pPr>
              <a:buNone/>
            </a:pPr>
            <a:r>
              <a:rPr lang="en-US" altLang="en-US" sz="2000" dirty="0">
                <a:solidFill>
                  <a:srgbClr val="6A6A6D"/>
                </a:solidFill>
                <a:latin typeface="Garamond" panose="02020404030301010803" pitchFamily="18" charset="0"/>
              </a:rPr>
              <a:t>Eventually should link to vision, collaborative capacity,  protective factors, community context</a:t>
            </a:r>
          </a:p>
          <a:p>
            <a:endParaRPr lang="en-US" altLang="en-US" sz="2000" dirty="0">
              <a:solidFill>
                <a:srgbClr val="6A6A6D"/>
              </a:solidFill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9318319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555"/>
          <a:stretch/>
        </p:blipFill>
        <p:spPr>
          <a:xfrm>
            <a:off x="0" y="-50060"/>
            <a:ext cx="9144000" cy="6908800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9AA34569-0F3C-40E8-8B0B-F41DE90B4534}"/>
              </a:ext>
            </a:extLst>
          </p:cNvPr>
          <p:cNvSpPr txBox="1">
            <a:spLocks noChangeArrowheads="1"/>
          </p:cNvSpPr>
          <p:nvPr/>
        </p:nvSpPr>
        <p:spPr>
          <a:xfrm>
            <a:off x="914400" y="609600"/>
            <a:ext cx="7696200" cy="1143000"/>
          </a:xfrm>
          <a:prstGeom prst="rect">
            <a:avLst/>
          </a:prstGeom>
          <a:ln>
            <a:noFill/>
          </a:ln>
        </p:spPr>
        <p:txBody>
          <a:bodyPr rtlCol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defRPr/>
            </a:pPr>
            <a:r>
              <a:rPr lang="en-US" sz="3200" dirty="0">
                <a:solidFill>
                  <a:srgbClr val="A0CF67"/>
                </a:solidFill>
                <a:latin typeface="Myriad Pro Black" panose="020B0803030403020204" pitchFamily="34" charset="0"/>
              </a:rPr>
              <a:t>What do we really want to sustain?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D84CDCA9-51AD-42B1-B767-DF2D718F148A}"/>
              </a:ext>
            </a:extLst>
          </p:cNvPr>
          <p:cNvSpPr txBox="1">
            <a:spLocks noChangeArrowheads="1"/>
          </p:cNvSpPr>
          <p:nvPr/>
        </p:nvSpPr>
        <p:spPr>
          <a:xfrm>
            <a:off x="914400" y="1371600"/>
            <a:ext cx="7497762" cy="1600200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25196">
              <a:spcBef>
                <a:spcPts val="580"/>
              </a:spcBef>
              <a:defRPr/>
            </a:pPr>
            <a:r>
              <a:rPr lang="en-US" sz="2000" dirty="0">
                <a:solidFill>
                  <a:srgbClr val="6A6A6D"/>
                </a:solidFill>
                <a:latin typeface="Garamond" panose="02020404030301010803" pitchFamily="18" charset="0"/>
              </a:rPr>
              <a:t>Outcomes-Quality Improvements</a:t>
            </a:r>
          </a:p>
          <a:p>
            <a:pPr marL="425196">
              <a:spcBef>
                <a:spcPts val="580"/>
              </a:spcBef>
              <a:defRPr/>
            </a:pPr>
            <a:r>
              <a:rPr lang="en-US" sz="2000" dirty="0">
                <a:solidFill>
                  <a:srgbClr val="6A6A6D"/>
                </a:solidFill>
                <a:latin typeface="Garamond" panose="02020404030301010803" pitchFamily="18" charset="0"/>
              </a:rPr>
              <a:t>Systems and systems change</a:t>
            </a:r>
          </a:p>
          <a:p>
            <a:pPr marL="425196">
              <a:spcBef>
                <a:spcPts val="580"/>
              </a:spcBef>
              <a:defRPr/>
            </a:pPr>
            <a:r>
              <a:rPr lang="en-US" sz="2000" dirty="0">
                <a:solidFill>
                  <a:srgbClr val="6A6A6D"/>
                </a:solidFill>
                <a:latin typeface="Garamond" panose="02020404030301010803" pitchFamily="18" charset="0"/>
              </a:rPr>
              <a:t>Core Services/Access</a:t>
            </a:r>
          </a:p>
          <a:p>
            <a:pPr marL="365760" indent="-283464">
              <a:spcBef>
                <a:spcPts val="580"/>
              </a:spcBef>
              <a:buFont typeface="Wingdings 2"/>
              <a:buChar char=""/>
              <a:defRPr/>
            </a:pPr>
            <a:endParaRPr lang="en-US" sz="2000" dirty="0">
              <a:solidFill>
                <a:srgbClr val="6A6A6D"/>
              </a:solidFill>
              <a:latin typeface="Garamond" panose="02020404030301010803" pitchFamily="18" charset="0"/>
            </a:endParaRPr>
          </a:p>
          <a:p>
            <a:pPr marL="365760" indent="-283464">
              <a:spcBef>
                <a:spcPts val="580"/>
              </a:spcBef>
              <a:buNone/>
              <a:defRPr/>
            </a:pPr>
            <a:r>
              <a:rPr lang="en-US" sz="2000" dirty="0">
                <a:solidFill>
                  <a:srgbClr val="6A6A6D"/>
                </a:solidFill>
                <a:latin typeface="Garamond" panose="02020404030301010803" pitchFamily="18" charset="0"/>
              </a:rPr>
              <a:t>Sustaining change requires different actions and structures </a:t>
            </a:r>
          </a:p>
          <a:p>
            <a:pPr marL="365760" indent="-283464">
              <a:spcBef>
                <a:spcPts val="580"/>
              </a:spcBef>
              <a:buNone/>
              <a:defRPr/>
            </a:pPr>
            <a:r>
              <a:rPr lang="en-US" sz="2000" dirty="0">
                <a:solidFill>
                  <a:srgbClr val="6A6A6D"/>
                </a:solidFill>
                <a:latin typeface="Garamond" panose="02020404030301010803" pitchFamily="18" charset="0"/>
              </a:rPr>
              <a:t>from the onset. </a:t>
            </a:r>
          </a:p>
          <a:p>
            <a:pPr marL="365760" indent="-283464" algn="just">
              <a:spcBef>
                <a:spcPts val="580"/>
              </a:spcBef>
              <a:buNone/>
              <a:defRPr/>
            </a:pPr>
            <a:endParaRPr lang="en-US" sz="2000" dirty="0">
              <a:solidFill>
                <a:srgbClr val="6A6A6D"/>
              </a:solidFill>
              <a:latin typeface="Garamond" panose="02020404030301010803" pitchFamily="18" charset="0"/>
            </a:endParaRPr>
          </a:p>
          <a:p>
            <a:pPr marL="365760" indent="-283464" algn="just">
              <a:spcBef>
                <a:spcPts val="580"/>
              </a:spcBef>
              <a:buNone/>
              <a:defRPr/>
            </a:pPr>
            <a:r>
              <a:rPr lang="en-US" sz="2000" dirty="0">
                <a:solidFill>
                  <a:srgbClr val="6A6A6D"/>
                </a:solidFill>
                <a:latin typeface="Garamond" panose="02020404030301010803" pitchFamily="18" charset="0"/>
              </a:rPr>
              <a:t>For Systems Change </a:t>
            </a:r>
          </a:p>
          <a:p>
            <a:pPr marL="425196">
              <a:spcBef>
                <a:spcPts val="580"/>
              </a:spcBef>
              <a:defRPr/>
            </a:pPr>
            <a:r>
              <a:rPr lang="en-US" sz="2000" dirty="0">
                <a:solidFill>
                  <a:srgbClr val="6A6A6D"/>
                </a:solidFill>
                <a:latin typeface="Garamond" panose="02020404030301010803" pitchFamily="18" charset="0"/>
              </a:rPr>
              <a:t>Prioritize big picture areas for development over next 3-5 years</a:t>
            </a:r>
          </a:p>
          <a:p>
            <a:pPr marL="425196">
              <a:spcBef>
                <a:spcPts val="580"/>
              </a:spcBef>
              <a:defRPr/>
            </a:pPr>
            <a:r>
              <a:rPr lang="en-US" sz="2000" dirty="0">
                <a:solidFill>
                  <a:srgbClr val="6A6A6D"/>
                </a:solidFill>
                <a:latin typeface="Garamond" panose="02020404030301010803" pitchFamily="18" charset="0"/>
              </a:rPr>
              <a:t>Not necessarily programs or grants</a:t>
            </a:r>
          </a:p>
          <a:p>
            <a:pPr marL="425196">
              <a:spcBef>
                <a:spcPts val="580"/>
              </a:spcBef>
              <a:defRPr/>
            </a:pPr>
            <a:r>
              <a:rPr lang="en-US" sz="2000" dirty="0">
                <a:solidFill>
                  <a:srgbClr val="6A6A6D"/>
                </a:solidFill>
                <a:latin typeface="Garamond" panose="02020404030301010803" pitchFamily="18" charset="0"/>
              </a:rPr>
              <a:t>Best Practices</a:t>
            </a:r>
          </a:p>
          <a:p>
            <a:pPr marL="365760" indent="-283464">
              <a:spcBef>
                <a:spcPts val="580"/>
              </a:spcBef>
              <a:buNone/>
              <a:defRPr/>
            </a:pPr>
            <a:endParaRPr lang="en-US" sz="2000" dirty="0">
              <a:solidFill>
                <a:srgbClr val="6A6A6D"/>
              </a:solidFill>
              <a:latin typeface="Garamond" panose="02020404030301010803" pitchFamily="18" charset="0"/>
            </a:endParaRPr>
          </a:p>
          <a:p>
            <a:pPr marL="365760" indent="-283464">
              <a:spcBef>
                <a:spcPts val="580"/>
              </a:spcBef>
              <a:buNone/>
              <a:defRPr/>
            </a:pPr>
            <a:endParaRPr lang="en-US" sz="2000" dirty="0">
              <a:solidFill>
                <a:srgbClr val="6A6A6D"/>
              </a:solidFill>
              <a:latin typeface="Garamond" panose="02020404030301010803" pitchFamily="18" charset="0"/>
            </a:endParaRPr>
          </a:p>
          <a:p>
            <a:pPr marL="365760" indent="-283464">
              <a:spcBef>
                <a:spcPts val="580"/>
              </a:spcBef>
              <a:buNone/>
              <a:defRPr/>
            </a:pPr>
            <a:endParaRPr lang="en-US" sz="2000" dirty="0">
              <a:solidFill>
                <a:srgbClr val="6A6A6D"/>
              </a:solidFill>
              <a:latin typeface="Garamond" panose="02020404030301010803" pitchFamily="18" charset="0"/>
            </a:endParaRPr>
          </a:p>
          <a:p>
            <a:pPr marL="365760" indent="-283464">
              <a:spcBef>
                <a:spcPts val="580"/>
              </a:spcBef>
              <a:buNone/>
              <a:defRPr/>
            </a:pPr>
            <a:endParaRPr lang="en-US" sz="2000" dirty="0">
              <a:solidFill>
                <a:srgbClr val="6A6A6D"/>
              </a:solidFill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877256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919"/>
          <a:stretch/>
        </p:blipFill>
        <p:spPr>
          <a:xfrm>
            <a:off x="0" y="-97359"/>
            <a:ext cx="9144000" cy="6955359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5D8ED03C-618E-44F3-AC3D-7B5B850F389A}"/>
              </a:ext>
            </a:extLst>
          </p:cNvPr>
          <p:cNvSpPr txBox="1">
            <a:spLocks noChangeArrowheads="1"/>
          </p:cNvSpPr>
          <p:nvPr/>
        </p:nvSpPr>
        <p:spPr>
          <a:xfrm>
            <a:off x="914400" y="609600"/>
            <a:ext cx="7024687" cy="1143000"/>
          </a:xfrm>
          <a:prstGeom prst="rect">
            <a:avLst/>
          </a:prstGeom>
          <a:ln>
            <a:noFill/>
          </a:ln>
        </p:spPr>
        <p:txBody>
          <a:bodyPr rtlCol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defRPr/>
            </a:pPr>
            <a:r>
              <a:rPr lang="en-US" sz="3200" dirty="0">
                <a:solidFill>
                  <a:srgbClr val="A0CF67"/>
                </a:solidFill>
                <a:latin typeface="Myriad Pro Black" panose="020B0803030403020204" pitchFamily="34" charset="0"/>
              </a:rPr>
              <a:t>Service Array Assessment and Planning Purposes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29FC644E-F3DF-4181-A97F-22810DE424BC}"/>
              </a:ext>
            </a:extLst>
          </p:cNvPr>
          <p:cNvSpPr txBox="1">
            <a:spLocks noChangeArrowheads="1"/>
          </p:cNvSpPr>
          <p:nvPr/>
        </p:nvSpPr>
        <p:spPr>
          <a:xfrm>
            <a:off x="914400" y="1981200"/>
            <a:ext cx="6629400" cy="2971800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en-US" sz="2000" dirty="0">
                <a:solidFill>
                  <a:srgbClr val="6A6A6D"/>
                </a:solidFill>
                <a:latin typeface="Garamond" panose="02020404030301010803" pitchFamily="18" charset="0"/>
              </a:rPr>
              <a:t>Focus on the core resources and services in communities </a:t>
            </a:r>
            <a:br>
              <a:rPr lang="en-US" altLang="en-US" sz="2000" dirty="0">
                <a:solidFill>
                  <a:srgbClr val="6A6A6D"/>
                </a:solidFill>
                <a:latin typeface="Garamond" panose="02020404030301010803" pitchFamily="18" charset="0"/>
              </a:rPr>
            </a:br>
            <a:r>
              <a:rPr lang="en-US" altLang="en-US" sz="2000" dirty="0">
                <a:solidFill>
                  <a:srgbClr val="6A6A6D"/>
                </a:solidFill>
                <a:latin typeface="Garamond" panose="02020404030301010803" pitchFamily="18" charset="0"/>
              </a:rPr>
              <a:t>to promote the enhancement of Protective Factors and </a:t>
            </a:r>
            <a:br>
              <a:rPr lang="en-US" altLang="en-US" sz="2000" dirty="0">
                <a:solidFill>
                  <a:srgbClr val="6A6A6D"/>
                </a:solidFill>
                <a:latin typeface="Garamond" panose="02020404030301010803" pitchFamily="18" charset="0"/>
              </a:rPr>
            </a:br>
            <a:r>
              <a:rPr lang="en-US" altLang="en-US" sz="2000" dirty="0">
                <a:solidFill>
                  <a:srgbClr val="6A6A6D"/>
                </a:solidFill>
                <a:latin typeface="Garamond" panose="02020404030301010803" pitchFamily="18" charset="0"/>
              </a:rPr>
              <a:t>Child Well Being indicators</a:t>
            </a:r>
          </a:p>
          <a:p>
            <a:pPr>
              <a:buNone/>
            </a:pPr>
            <a:endParaRPr lang="en-US" altLang="en-US" sz="2000" dirty="0">
              <a:solidFill>
                <a:srgbClr val="6A6A6D"/>
              </a:solidFill>
              <a:latin typeface="Garamond" panose="02020404030301010803" pitchFamily="18" charset="0"/>
            </a:endParaRPr>
          </a:p>
          <a:p>
            <a:r>
              <a:rPr lang="en-US" altLang="en-US" sz="2000" dirty="0">
                <a:solidFill>
                  <a:srgbClr val="6A6A6D"/>
                </a:solidFill>
                <a:latin typeface="Garamond" panose="02020404030301010803" pitchFamily="18" charset="0"/>
              </a:rPr>
              <a:t>Identify inter-relationship of services</a:t>
            </a:r>
          </a:p>
          <a:p>
            <a:pPr>
              <a:buNone/>
            </a:pPr>
            <a:endParaRPr lang="en-US" altLang="en-US" sz="2000" dirty="0">
              <a:solidFill>
                <a:srgbClr val="6A6A6D"/>
              </a:solidFill>
              <a:latin typeface="Garamond" panose="02020404030301010803" pitchFamily="18" charset="0"/>
            </a:endParaRPr>
          </a:p>
          <a:p>
            <a:r>
              <a:rPr lang="en-US" altLang="en-US" sz="2000" dirty="0">
                <a:solidFill>
                  <a:srgbClr val="6A6A6D"/>
                </a:solidFill>
                <a:latin typeface="Garamond" panose="02020404030301010803" pitchFamily="18" charset="0"/>
              </a:rPr>
              <a:t>Identify system trends </a:t>
            </a:r>
          </a:p>
          <a:p>
            <a:endParaRPr lang="en-US" altLang="en-US" sz="2000" dirty="0">
              <a:solidFill>
                <a:srgbClr val="6A6A6D"/>
              </a:solidFill>
              <a:latin typeface="Garamond" panose="02020404030301010803" pitchFamily="18" charset="0"/>
            </a:endParaRPr>
          </a:p>
          <a:p>
            <a:r>
              <a:rPr lang="en-US" altLang="en-US" sz="2000" dirty="0">
                <a:solidFill>
                  <a:srgbClr val="6A6A6D"/>
                </a:solidFill>
                <a:latin typeface="Garamond" panose="02020404030301010803" pitchFamily="18" charset="0"/>
              </a:rPr>
              <a:t>Develop plans to address shared priorities </a:t>
            </a:r>
          </a:p>
        </p:txBody>
      </p:sp>
    </p:spTree>
    <p:extLst>
      <p:ext uri="{BB962C8B-B14F-4D97-AF65-F5344CB8AC3E}">
        <p14:creationId xmlns:p14="http://schemas.microsoft.com/office/powerpoint/2010/main" val="201142740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555"/>
          <a:stretch/>
        </p:blipFill>
        <p:spPr>
          <a:xfrm>
            <a:off x="0" y="-50060"/>
            <a:ext cx="9144000" cy="6908800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74181C98-4B41-45D6-9C93-6056487164FE}"/>
              </a:ext>
            </a:extLst>
          </p:cNvPr>
          <p:cNvSpPr txBox="1">
            <a:spLocks noChangeArrowheads="1"/>
          </p:cNvSpPr>
          <p:nvPr/>
        </p:nvSpPr>
        <p:spPr>
          <a:xfrm>
            <a:off x="914400" y="609600"/>
            <a:ext cx="7696200" cy="1143000"/>
          </a:xfrm>
          <a:prstGeom prst="rect">
            <a:avLst/>
          </a:prstGeom>
          <a:ln>
            <a:noFill/>
          </a:ln>
        </p:spPr>
        <p:txBody>
          <a:bodyPr rtlCol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defRPr/>
            </a:pPr>
            <a:r>
              <a:rPr lang="en-US" sz="3200" dirty="0">
                <a:solidFill>
                  <a:srgbClr val="A0CF67"/>
                </a:solidFill>
                <a:latin typeface="Myriad Pro Black" panose="020B0803030403020204" pitchFamily="34" charset="0"/>
              </a:rPr>
              <a:t>Quick Wins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6FBB9D00-D9E3-4E7F-969E-B01C735DFCCA}"/>
              </a:ext>
            </a:extLst>
          </p:cNvPr>
          <p:cNvSpPr txBox="1">
            <a:spLocks noChangeArrowheads="1"/>
          </p:cNvSpPr>
          <p:nvPr/>
        </p:nvSpPr>
        <p:spPr>
          <a:xfrm>
            <a:off x="914400" y="1524000"/>
            <a:ext cx="7497762" cy="1600200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en-US" sz="2000" dirty="0">
                <a:solidFill>
                  <a:srgbClr val="6A6A6D"/>
                </a:solidFill>
                <a:latin typeface="Garamond" panose="02020404030301010803" pitchFamily="18" charset="0"/>
              </a:rPr>
              <a:t>Areas that require no funding or for which the resources already exist</a:t>
            </a:r>
          </a:p>
          <a:p>
            <a:pPr>
              <a:lnSpc>
                <a:spcPct val="90000"/>
              </a:lnSpc>
            </a:pPr>
            <a:endParaRPr lang="en-US" altLang="en-US" sz="2000" dirty="0">
              <a:solidFill>
                <a:srgbClr val="6A6A6D"/>
              </a:solidFill>
              <a:latin typeface="Garamond" panose="02020404030301010803" pitchFamily="18" charset="0"/>
            </a:endParaRPr>
          </a:p>
          <a:p>
            <a:pPr>
              <a:lnSpc>
                <a:spcPct val="90000"/>
              </a:lnSpc>
            </a:pPr>
            <a:r>
              <a:rPr lang="en-US" altLang="en-US" sz="2000" dirty="0">
                <a:solidFill>
                  <a:srgbClr val="6A6A6D"/>
                </a:solidFill>
                <a:latin typeface="Garamond" panose="02020404030301010803" pitchFamily="18" charset="0"/>
              </a:rPr>
              <a:t>Changes to actions</a:t>
            </a:r>
          </a:p>
          <a:p>
            <a:pPr>
              <a:lnSpc>
                <a:spcPct val="90000"/>
              </a:lnSpc>
            </a:pPr>
            <a:endParaRPr lang="en-US" altLang="en-US" sz="2000" dirty="0">
              <a:solidFill>
                <a:srgbClr val="6A6A6D"/>
              </a:solidFill>
              <a:latin typeface="Garamond" panose="02020404030301010803" pitchFamily="18" charset="0"/>
            </a:endParaRPr>
          </a:p>
          <a:p>
            <a:pPr>
              <a:lnSpc>
                <a:spcPct val="90000"/>
              </a:lnSpc>
            </a:pPr>
            <a:r>
              <a:rPr lang="en-US" altLang="en-US" sz="2000" dirty="0">
                <a:solidFill>
                  <a:srgbClr val="6A6A6D"/>
                </a:solidFill>
                <a:latin typeface="Garamond" panose="02020404030301010803" pitchFamily="18" charset="0"/>
              </a:rPr>
              <a:t>Examples:  community education, shared resources for staff training, cross training people who already have contact with a certain consumer/client group to include another function</a:t>
            </a:r>
          </a:p>
          <a:p>
            <a:pPr>
              <a:lnSpc>
                <a:spcPct val="90000"/>
              </a:lnSpc>
            </a:pPr>
            <a:endParaRPr lang="en-US" altLang="en-US" sz="2000" dirty="0">
              <a:solidFill>
                <a:srgbClr val="6A6A6D"/>
              </a:solidFill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3947789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555"/>
          <a:stretch/>
        </p:blipFill>
        <p:spPr>
          <a:xfrm>
            <a:off x="0" y="-50060"/>
            <a:ext cx="9144000" cy="6908800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73455499-6BED-4292-9970-087FCE816EC3}"/>
              </a:ext>
            </a:extLst>
          </p:cNvPr>
          <p:cNvSpPr txBox="1">
            <a:spLocks noChangeArrowheads="1"/>
          </p:cNvSpPr>
          <p:nvPr/>
        </p:nvSpPr>
        <p:spPr>
          <a:xfrm>
            <a:off x="914400" y="609600"/>
            <a:ext cx="7696200" cy="1143000"/>
          </a:xfrm>
          <a:prstGeom prst="rect">
            <a:avLst/>
          </a:prstGeom>
          <a:ln>
            <a:noFill/>
          </a:ln>
        </p:spPr>
        <p:txBody>
          <a:bodyPr rtlCol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defRPr/>
            </a:pPr>
            <a:r>
              <a:rPr lang="en-US" sz="3200" dirty="0">
                <a:solidFill>
                  <a:srgbClr val="A0CF67"/>
                </a:solidFill>
                <a:latin typeface="Myriad Pro Black" panose="020B0803030403020204" pitchFamily="34" charset="0"/>
              </a:rPr>
              <a:t>Short Term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069CAFCD-F998-4A00-B22F-22A66860E0AB}"/>
              </a:ext>
            </a:extLst>
          </p:cNvPr>
          <p:cNvSpPr txBox="1">
            <a:spLocks noChangeArrowheads="1"/>
          </p:cNvSpPr>
          <p:nvPr/>
        </p:nvSpPr>
        <p:spPr>
          <a:xfrm>
            <a:off x="914400" y="1524000"/>
            <a:ext cx="7497762" cy="1600200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en-US" sz="2000" dirty="0">
                <a:solidFill>
                  <a:srgbClr val="6A6A6D"/>
                </a:solidFill>
                <a:latin typeface="Garamond" panose="02020404030301010803" pitchFamily="18" charset="0"/>
              </a:rPr>
              <a:t>Priorities that need to be addressed within 1-3 years </a:t>
            </a:r>
          </a:p>
          <a:p>
            <a:endParaRPr lang="en-US" altLang="en-US" sz="2000" dirty="0">
              <a:solidFill>
                <a:srgbClr val="6A6A6D"/>
              </a:solidFill>
              <a:latin typeface="Garamond" panose="02020404030301010803" pitchFamily="18" charset="0"/>
            </a:endParaRPr>
          </a:p>
          <a:p>
            <a:r>
              <a:rPr lang="en-US" altLang="en-US" sz="2000" dirty="0">
                <a:solidFill>
                  <a:srgbClr val="6A6A6D"/>
                </a:solidFill>
                <a:latin typeface="Garamond" panose="02020404030301010803" pitchFamily="18" charset="0"/>
              </a:rPr>
              <a:t>Possible to accomplish but will require some resources </a:t>
            </a:r>
          </a:p>
          <a:p>
            <a:pPr marL="0" indent="0">
              <a:buNone/>
            </a:pPr>
            <a:r>
              <a:rPr lang="en-US" altLang="en-US" sz="2000" dirty="0">
                <a:solidFill>
                  <a:srgbClr val="6A6A6D"/>
                </a:solidFill>
                <a:latin typeface="Garamond" panose="02020404030301010803" pitchFamily="18" charset="0"/>
              </a:rPr>
              <a:t>     (time, talent, and financial)</a:t>
            </a:r>
          </a:p>
          <a:p>
            <a:endParaRPr lang="en-US" altLang="en-US" sz="2000" dirty="0">
              <a:solidFill>
                <a:srgbClr val="6A6A6D"/>
              </a:solidFill>
              <a:latin typeface="Garamond" panose="02020404030301010803" pitchFamily="18" charset="0"/>
            </a:endParaRPr>
          </a:p>
          <a:p>
            <a:r>
              <a:rPr lang="en-US" altLang="en-US" sz="2000" dirty="0">
                <a:solidFill>
                  <a:srgbClr val="6A6A6D"/>
                </a:solidFill>
                <a:latin typeface="Garamond" panose="02020404030301010803" pitchFamily="18" charset="0"/>
              </a:rPr>
              <a:t>Consider essential to Child Well Being effectiveness and outcomes</a:t>
            </a:r>
          </a:p>
        </p:txBody>
      </p:sp>
    </p:spTree>
    <p:extLst>
      <p:ext uri="{BB962C8B-B14F-4D97-AF65-F5344CB8AC3E}">
        <p14:creationId xmlns:p14="http://schemas.microsoft.com/office/powerpoint/2010/main" val="321403213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555"/>
          <a:stretch/>
        </p:blipFill>
        <p:spPr>
          <a:xfrm>
            <a:off x="0" y="-50060"/>
            <a:ext cx="9144000" cy="6908800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543F4EBA-9CFC-401B-8D77-4DB98EC3F8AC}"/>
              </a:ext>
            </a:extLst>
          </p:cNvPr>
          <p:cNvSpPr txBox="1">
            <a:spLocks noChangeArrowheads="1"/>
          </p:cNvSpPr>
          <p:nvPr/>
        </p:nvSpPr>
        <p:spPr>
          <a:xfrm>
            <a:off x="914400" y="609600"/>
            <a:ext cx="7696200" cy="1143000"/>
          </a:xfrm>
          <a:prstGeom prst="rect">
            <a:avLst/>
          </a:prstGeom>
          <a:ln>
            <a:noFill/>
          </a:ln>
        </p:spPr>
        <p:txBody>
          <a:bodyPr rtlCol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defRPr/>
            </a:pPr>
            <a:r>
              <a:rPr lang="en-US" sz="3200" dirty="0">
                <a:solidFill>
                  <a:srgbClr val="A0CF67"/>
                </a:solidFill>
                <a:latin typeface="Myriad Pro Black" panose="020B0803030403020204" pitchFamily="34" charset="0"/>
              </a:rPr>
              <a:t>Longer Range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D500C6E1-96AE-4D6C-8438-07D505B1D7F0}"/>
              </a:ext>
            </a:extLst>
          </p:cNvPr>
          <p:cNvSpPr txBox="1">
            <a:spLocks noChangeArrowheads="1"/>
          </p:cNvSpPr>
          <p:nvPr/>
        </p:nvSpPr>
        <p:spPr>
          <a:xfrm>
            <a:off x="914400" y="1524000"/>
            <a:ext cx="7497762" cy="1600200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en-US" sz="2000" dirty="0">
                <a:solidFill>
                  <a:srgbClr val="6A6A6D"/>
                </a:solidFill>
                <a:latin typeface="Garamond" panose="02020404030301010803" pitchFamily="18" charset="0"/>
              </a:rPr>
              <a:t>Areas which will take longer term planning or shifting of resources but which will have an impact on higher end systems of care</a:t>
            </a:r>
            <a:br>
              <a:rPr lang="en-US" altLang="en-US" sz="2000" dirty="0">
                <a:solidFill>
                  <a:srgbClr val="6A6A6D"/>
                </a:solidFill>
                <a:latin typeface="Garamond" panose="02020404030301010803" pitchFamily="18" charset="0"/>
              </a:rPr>
            </a:br>
            <a:endParaRPr lang="en-US" altLang="en-US" sz="2000" dirty="0">
              <a:solidFill>
                <a:srgbClr val="6A6A6D"/>
              </a:solidFill>
              <a:latin typeface="Garamond" panose="02020404030301010803" pitchFamily="18" charset="0"/>
            </a:endParaRPr>
          </a:p>
          <a:p>
            <a:r>
              <a:rPr lang="en-US" altLang="en-US" sz="2000" dirty="0">
                <a:solidFill>
                  <a:srgbClr val="6A6A6D"/>
                </a:solidFill>
                <a:latin typeface="Garamond" panose="02020404030301010803" pitchFamily="18" charset="0"/>
              </a:rPr>
              <a:t>May require developing components of a system </a:t>
            </a:r>
            <a:br>
              <a:rPr lang="en-US" altLang="en-US" sz="2000" dirty="0">
                <a:solidFill>
                  <a:srgbClr val="6A6A6D"/>
                </a:solidFill>
                <a:latin typeface="Garamond" panose="02020404030301010803" pitchFamily="18" charset="0"/>
              </a:rPr>
            </a:br>
            <a:r>
              <a:rPr lang="en-US" altLang="en-US" sz="2000" dirty="0">
                <a:solidFill>
                  <a:srgbClr val="6A6A6D"/>
                </a:solidFill>
                <a:latin typeface="Garamond" panose="02020404030301010803" pitchFamily="18" charset="0"/>
              </a:rPr>
              <a:t>(assessment, Family Centered Practice, coordination of agencies)</a:t>
            </a:r>
            <a:br>
              <a:rPr lang="en-US" altLang="en-US" sz="2000" dirty="0">
                <a:solidFill>
                  <a:srgbClr val="6A6A6D"/>
                </a:solidFill>
                <a:latin typeface="Garamond" panose="02020404030301010803" pitchFamily="18" charset="0"/>
              </a:rPr>
            </a:br>
            <a:endParaRPr lang="en-US" altLang="en-US" sz="2000" dirty="0">
              <a:solidFill>
                <a:srgbClr val="6A6A6D"/>
              </a:solidFill>
              <a:latin typeface="Garamond" panose="02020404030301010803" pitchFamily="18" charset="0"/>
            </a:endParaRPr>
          </a:p>
          <a:p>
            <a:r>
              <a:rPr lang="en-US" altLang="en-US" sz="2000" dirty="0">
                <a:solidFill>
                  <a:srgbClr val="6A6A6D"/>
                </a:solidFill>
                <a:latin typeface="Garamond" panose="02020404030301010803" pitchFamily="18" charset="0"/>
              </a:rPr>
              <a:t>May require capital investment - e.g. shared information systems</a:t>
            </a:r>
          </a:p>
        </p:txBody>
      </p:sp>
    </p:spTree>
    <p:extLst>
      <p:ext uri="{BB962C8B-B14F-4D97-AF65-F5344CB8AC3E}">
        <p14:creationId xmlns:p14="http://schemas.microsoft.com/office/powerpoint/2010/main" val="218964289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555"/>
          <a:stretch/>
        </p:blipFill>
        <p:spPr>
          <a:xfrm>
            <a:off x="0" y="-50060"/>
            <a:ext cx="9144000" cy="6908800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E637CC69-BBBB-4A47-8344-C6D5FE30F522}"/>
              </a:ext>
            </a:extLst>
          </p:cNvPr>
          <p:cNvSpPr txBox="1">
            <a:spLocks noChangeArrowheads="1"/>
          </p:cNvSpPr>
          <p:nvPr/>
        </p:nvSpPr>
        <p:spPr>
          <a:xfrm>
            <a:off x="914400" y="609600"/>
            <a:ext cx="7696200" cy="1143000"/>
          </a:xfrm>
          <a:prstGeom prst="rect">
            <a:avLst/>
          </a:prstGeom>
          <a:ln>
            <a:noFill/>
          </a:ln>
        </p:spPr>
        <p:txBody>
          <a:bodyPr rtlCol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defRPr/>
            </a:pPr>
            <a:r>
              <a:rPr lang="en-US" sz="3200" dirty="0">
                <a:solidFill>
                  <a:srgbClr val="A0CF67"/>
                </a:solidFill>
                <a:latin typeface="Myriad Pro Black" panose="020B0803030403020204" pitchFamily="34" charset="0"/>
              </a:rPr>
              <a:t>Legal and Policy Changes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03596596-EAFB-43B0-A9AF-B182F28490ED}"/>
              </a:ext>
            </a:extLst>
          </p:cNvPr>
          <p:cNvSpPr txBox="1">
            <a:spLocks noChangeArrowheads="1"/>
          </p:cNvSpPr>
          <p:nvPr/>
        </p:nvSpPr>
        <p:spPr>
          <a:xfrm>
            <a:off x="914400" y="1524000"/>
            <a:ext cx="7497762" cy="1600200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en-US" sz="2000" dirty="0">
                <a:solidFill>
                  <a:srgbClr val="6A6A6D"/>
                </a:solidFill>
                <a:latin typeface="Garamond" panose="02020404030301010803" pitchFamily="18" charset="0"/>
              </a:rPr>
              <a:t>Identify legal and policy issues which are affecting the Child Well Being Prevention system</a:t>
            </a:r>
            <a:br>
              <a:rPr lang="en-US" altLang="en-US" sz="2000" dirty="0">
                <a:solidFill>
                  <a:srgbClr val="6A6A6D"/>
                </a:solidFill>
                <a:latin typeface="Garamond" panose="02020404030301010803" pitchFamily="18" charset="0"/>
              </a:rPr>
            </a:br>
            <a:endParaRPr lang="en-US" altLang="en-US" sz="2000" dirty="0">
              <a:solidFill>
                <a:srgbClr val="6A6A6D"/>
              </a:solidFill>
              <a:latin typeface="Garamond" panose="02020404030301010803" pitchFamily="18" charset="0"/>
            </a:endParaRPr>
          </a:p>
          <a:p>
            <a:r>
              <a:rPr lang="en-US" altLang="en-US" sz="2000" dirty="0">
                <a:solidFill>
                  <a:srgbClr val="6A6A6D"/>
                </a:solidFill>
                <a:latin typeface="Garamond" panose="02020404030301010803" pitchFamily="18" charset="0"/>
              </a:rPr>
              <a:t>These may be areas a community can not change on its own</a:t>
            </a:r>
            <a:br>
              <a:rPr lang="en-US" altLang="en-US" sz="2000" dirty="0">
                <a:solidFill>
                  <a:srgbClr val="6A6A6D"/>
                </a:solidFill>
                <a:latin typeface="Garamond" panose="02020404030301010803" pitchFamily="18" charset="0"/>
              </a:rPr>
            </a:br>
            <a:endParaRPr lang="en-US" altLang="en-US" sz="2000" dirty="0">
              <a:solidFill>
                <a:srgbClr val="6A6A6D"/>
              </a:solidFill>
              <a:latin typeface="Garamond" panose="02020404030301010803" pitchFamily="18" charset="0"/>
            </a:endParaRPr>
          </a:p>
          <a:p>
            <a:r>
              <a:rPr lang="en-US" altLang="en-US" sz="2000" dirty="0">
                <a:solidFill>
                  <a:srgbClr val="6A6A6D"/>
                </a:solidFill>
                <a:latin typeface="Garamond" panose="02020404030301010803" pitchFamily="18" charset="0"/>
              </a:rPr>
              <a:t>Shared between communities</a:t>
            </a:r>
          </a:p>
        </p:txBody>
      </p:sp>
    </p:spTree>
    <p:extLst>
      <p:ext uri="{BB962C8B-B14F-4D97-AF65-F5344CB8AC3E}">
        <p14:creationId xmlns:p14="http://schemas.microsoft.com/office/powerpoint/2010/main" val="396973530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555"/>
          <a:stretch/>
        </p:blipFill>
        <p:spPr>
          <a:xfrm>
            <a:off x="0" y="-50060"/>
            <a:ext cx="9144000" cy="6908800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1A29FE37-44FA-4D88-B98E-F41CEC5D2699}"/>
              </a:ext>
            </a:extLst>
          </p:cNvPr>
          <p:cNvSpPr txBox="1">
            <a:spLocks noChangeArrowheads="1"/>
          </p:cNvSpPr>
          <p:nvPr/>
        </p:nvSpPr>
        <p:spPr>
          <a:xfrm>
            <a:off x="914400" y="609600"/>
            <a:ext cx="7696200" cy="1143000"/>
          </a:xfrm>
          <a:prstGeom prst="rect">
            <a:avLst/>
          </a:prstGeom>
          <a:ln>
            <a:noFill/>
          </a:ln>
        </p:spPr>
        <p:txBody>
          <a:bodyPr rtlCol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defRPr/>
            </a:pPr>
            <a:r>
              <a:rPr lang="en-US" sz="3200" dirty="0">
                <a:solidFill>
                  <a:srgbClr val="A0CF67"/>
                </a:solidFill>
                <a:latin typeface="Myriad Pro Black" panose="020B0803030403020204" pitchFamily="34" charset="0"/>
              </a:rPr>
              <a:t>Identify Impact/Complete </a:t>
            </a:r>
            <a:r>
              <a:rPr lang="en-US" sz="3200" dirty="0" err="1">
                <a:solidFill>
                  <a:srgbClr val="A0CF67"/>
                </a:solidFill>
                <a:latin typeface="Myriad Pro Black" panose="020B0803030403020204" pitchFamily="34" charset="0"/>
              </a:rPr>
              <a:t>workplan</a:t>
            </a:r>
            <a:endParaRPr lang="en-US" sz="3200" dirty="0">
              <a:solidFill>
                <a:srgbClr val="A0CF67"/>
              </a:solidFill>
              <a:latin typeface="Myriad Pro Black" panose="020B0803030403020204" pitchFamily="34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50897CAE-E0D3-4D7F-A2FD-0A6C20657A12}"/>
              </a:ext>
            </a:extLst>
          </p:cNvPr>
          <p:cNvSpPr txBox="1">
            <a:spLocks noChangeArrowheads="1"/>
          </p:cNvSpPr>
          <p:nvPr/>
        </p:nvSpPr>
        <p:spPr>
          <a:xfrm>
            <a:off x="914400" y="1524000"/>
            <a:ext cx="7497762" cy="1600200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en-US" sz="2000" dirty="0">
                <a:solidFill>
                  <a:srgbClr val="6A6A6D"/>
                </a:solidFill>
                <a:latin typeface="Garamond" panose="02020404030301010803" pitchFamily="18" charset="0"/>
              </a:rPr>
              <a:t>Alignment to Child Well being Indicators</a:t>
            </a:r>
          </a:p>
          <a:p>
            <a:endParaRPr lang="en-US" altLang="en-US" sz="2000" dirty="0">
              <a:solidFill>
                <a:srgbClr val="6A6A6D"/>
              </a:solidFill>
              <a:latin typeface="Garamond" panose="02020404030301010803" pitchFamily="18" charset="0"/>
            </a:endParaRPr>
          </a:p>
          <a:p>
            <a:r>
              <a:rPr lang="en-US" altLang="en-US" sz="2000" dirty="0">
                <a:solidFill>
                  <a:srgbClr val="6A6A6D"/>
                </a:solidFill>
                <a:latin typeface="Garamond" panose="02020404030301010803" pitchFamily="18" charset="0"/>
              </a:rPr>
              <a:t>Protective Factors</a:t>
            </a:r>
          </a:p>
          <a:p>
            <a:endParaRPr lang="en-US" altLang="en-US" sz="2000" dirty="0">
              <a:solidFill>
                <a:srgbClr val="6A6A6D"/>
              </a:solidFill>
              <a:latin typeface="Garamond" panose="02020404030301010803" pitchFamily="18" charset="0"/>
            </a:endParaRPr>
          </a:p>
          <a:p>
            <a:r>
              <a:rPr lang="en-US" altLang="en-US" sz="2000" dirty="0">
                <a:solidFill>
                  <a:srgbClr val="6A6A6D"/>
                </a:solidFill>
                <a:latin typeface="Garamond" panose="02020404030301010803" pitchFamily="18" charset="0"/>
              </a:rPr>
              <a:t>Target Population </a:t>
            </a:r>
          </a:p>
          <a:p>
            <a:r>
              <a:rPr lang="en-US" altLang="en-US" sz="2000" dirty="0">
                <a:solidFill>
                  <a:srgbClr val="6A6A6D"/>
                </a:solidFill>
                <a:latin typeface="Garamond" panose="02020404030301010803" pitchFamily="18" charset="0"/>
              </a:rPr>
              <a:t>Leadership/Assigned to Collaborative workgroup</a:t>
            </a:r>
          </a:p>
          <a:p>
            <a:r>
              <a:rPr lang="en-US" altLang="en-US" sz="2000" dirty="0">
                <a:solidFill>
                  <a:srgbClr val="6A6A6D"/>
                </a:solidFill>
                <a:latin typeface="Garamond" panose="02020404030301010803" pitchFamily="18" charset="0"/>
              </a:rPr>
              <a:t>Resources</a:t>
            </a:r>
          </a:p>
          <a:p>
            <a:r>
              <a:rPr lang="en-US" altLang="en-US" sz="2000" dirty="0">
                <a:solidFill>
                  <a:srgbClr val="6A6A6D"/>
                </a:solidFill>
                <a:latin typeface="Garamond" panose="02020404030301010803" pitchFamily="18" charset="0"/>
              </a:rPr>
              <a:t>Evaluation Measures </a:t>
            </a:r>
          </a:p>
          <a:p>
            <a:endParaRPr lang="en-US" altLang="en-US" sz="2000" dirty="0">
              <a:solidFill>
                <a:srgbClr val="6A6A6D"/>
              </a:solidFill>
              <a:latin typeface="Garamond" panose="02020404030301010803" pitchFamily="18" charset="0"/>
            </a:endParaRPr>
          </a:p>
          <a:p>
            <a:endParaRPr lang="en-US" altLang="en-US" sz="2000" dirty="0">
              <a:solidFill>
                <a:srgbClr val="6A6A6D"/>
              </a:solidFill>
              <a:latin typeface="Garamond" panose="02020404030301010803" pitchFamily="18" charset="0"/>
            </a:endParaRPr>
          </a:p>
          <a:p>
            <a:endParaRPr lang="en-US" altLang="en-US" sz="2000" dirty="0">
              <a:solidFill>
                <a:srgbClr val="6A6A6D"/>
              </a:solidFill>
              <a:latin typeface="Garamond" panose="02020404030301010803" pitchFamily="18" charset="0"/>
            </a:endParaRPr>
          </a:p>
          <a:p>
            <a:endParaRPr lang="en-US" altLang="en-US" sz="2000" dirty="0">
              <a:solidFill>
                <a:srgbClr val="6A6A6D"/>
              </a:solidFill>
              <a:latin typeface="Garamond" panose="02020404030301010803" pitchFamily="18" charset="0"/>
            </a:endParaRPr>
          </a:p>
          <a:p>
            <a:endParaRPr lang="en-US" altLang="en-US" sz="2000" dirty="0">
              <a:solidFill>
                <a:srgbClr val="6A6A6D"/>
              </a:solidFill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42635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919"/>
          <a:stretch/>
        </p:blipFill>
        <p:spPr>
          <a:xfrm>
            <a:off x="0" y="-97359"/>
            <a:ext cx="9144000" cy="6955359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5D8ED03C-618E-44F3-AC3D-7B5B850F389A}"/>
              </a:ext>
            </a:extLst>
          </p:cNvPr>
          <p:cNvSpPr txBox="1">
            <a:spLocks noChangeArrowheads="1"/>
          </p:cNvSpPr>
          <p:nvPr/>
        </p:nvSpPr>
        <p:spPr>
          <a:xfrm>
            <a:off x="914400" y="609600"/>
            <a:ext cx="7024687" cy="1143000"/>
          </a:xfrm>
          <a:prstGeom prst="rect">
            <a:avLst/>
          </a:prstGeom>
          <a:ln>
            <a:noFill/>
          </a:ln>
        </p:spPr>
        <p:txBody>
          <a:bodyPr rtlCol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defRPr/>
            </a:pPr>
            <a:r>
              <a:rPr lang="en-US" sz="3200" dirty="0">
                <a:solidFill>
                  <a:srgbClr val="A0CF67"/>
                </a:solidFill>
                <a:latin typeface="Myriad Pro Black" panose="020B0803030403020204" pitchFamily="34" charset="0"/>
              </a:rPr>
              <a:t>Service Array Continuum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29FC644E-F3DF-4181-A97F-22810DE424BC}"/>
              </a:ext>
            </a:extLst>
          </p:cNvPr>
          <p:cNvSpPr txBox="1">
            <a:spLocks noChangeArrowheads="1"/>
          </p:cNvSpPr>
          <p:nvPr/>
        </p:nvSpPr>
        <p:spPr>
          <a:xfrm>
            <a:off x="914400" y="1524000"/>
            <a:ext cx="7497762" cy="3200400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None/>
            </a:pPr>
            <a:r>
              <a:rPr lang="en-US" altLang="en-US" sz="2000" dirty="0">
                <a:solidFill>
                  <a:srgbClr val="6A6A6D"/>
                </a:solidFill>
                <a:latin typeface="Garamond" panose="02020404030301010803" pitchFamily="18" charset="0"/>
              </a:rPr>
              <a:t>Basic Needs</a:t>
            </a:r>
          </a:p>
          <a:p>
            <a:pPr>
              <a:buNone/>
            </a:pPr>
            <a:endParaRPr lang="en-US" altLang="en-US" sz="2000" dirty="0">
              <a:solidFill>
                <a:srgbClr val="6A6A6D"/>
              </a:solidFill>
              <a:latin typeface="Garamond" panose="02020404030301010803" pitchFamily="18" charset="0"/>
            </a:endParaRPr>
          </a:p>
          <a:p>
            <a:pPr>
              <a:buNone/>
            </a:pPr>
            <a:r>
              <a:rPr lang="en-US" altLang="en-US" sz="2000" dirty="0">
                <a:solidFill>
                  <a:srgbClr val="6A6A6D"/>
                </a:solidFill>
                <a:latin typeface="Garamond" panose="02020404030301010803" pitchFamily="18" charset="0"/>
              </a:rPr>
              <a:t>Health Care Access and Health Promotion</a:t>
            </a:r>
          </a:p>
          <a:p>
            <a:pPr>
              <a:buNone/>
            </a:pPr>
            <a:endParaRPr lang="en-US" altLang="en-US" sz="2000" dirty="0">
              <a:solidFill>
                <a:srgbClr val="6A6A6D"/>
              </a:solidFill>
              <a:latin typeface="Garamond" panose="02020404030301010803" pitchFamily="18" charset="0"/>
            </a:endParaRPr>
          </a:p>
          <a:p>
            <a:pPr>
              <a:buNone/>
            </a:pPr>
            <a:r>
              <a:rPr lang="en-US" altLang="en-US" sz="2000" dirty="0">
                <a:solidFill>
                  <a:srgbClr val="6A6A6D"/>
                </a:solidFill>
                <a:latin typeface="Garamond" panose="02020404030301010803" pitchFamily="18" charset="0"/>
              </a:rPr>
              <a:t>Child and Youth Safety and Development</a:t>
            </a:r>
          </a:p>
          <a:p>
            <a:pPr>
              <a:buNone/>
            </a:pPr>
            <a:endParaRPr lang="en-US" altLang="en-US" sz="2000" dirty="0">
              <a:solidFill>
                <a:srgbClr val="6A6A6D"/>
              </a:solidFill>
              <a:latin typeface="Garamond" panose="02020404030301010803" pitchFamily="18" charset="0"/>
            </a:endParaRPr>
          </a:p>
          <a:p>
            <a:pPr>
              <a:buNone/>
            </a:pPr>
            <a:r>
              <a:rPr lang="en-US" altLang="en-US" sz="2000" dirty="0">
                <a:solidFill>
                  <a:srgbClr val="6A6A6D"/>
                </a:solidFill>
                <a:latin typeface="Garamond" panose="02020404030301010803" pitchFamily="18" charset="0"/>
              </a:rPr>
              <a:t>Family Safety and Development</a:t>
            </a:r>
          </a:p>
        </p:txBody>
      </p:sp>
    </p:spTree>
    <p:extLst>
      <p:ext uri="{BB962C8B-B14F-4D97-AF65-F5344CB8AC3E}">
        <p14:creationId xmlns:p14="http://schemas.microsoft.com/office/powerpoint/2010/main" val="33907840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555"/>
          <a:stretch/>
        </p:blipFill>
        <p:spPr>
          <a:xfrm>
            <a:off x="0" y="-50060"/>
            <a:ext cx="9144000" cy="6908800"/>
          </a:xfrm>
          <a:prstGeom prst="rect">
            <a:avLst/>
          </a:prstGeom>
        </p:spPr>
      </p:pic>
      <p:sp>
        <p:nvSpPr>
          <p:cNvPr id="5" name="Rectangle 2">
            <a:extLst>
              <a:ext uri="{FF2B5EF4-FFF2-40B4-BE49-F238E27FC236}">
                <a16:creationId xmlns:a16="http://schemas.microsoft.com/office/drawing/2014/main" id="{6746FA3A-1736-4463-AAA2-26A09E3FF13F}"/>
              </a:ext>
            </a:extLst>
          </p:cNvPr>
          <p:cNvSpPr txBox="1">
            <a:spLocks noChangeArrowheads="1"/>
          </p:cNvSpPr>
          <p:nvPr/>
        </p:nvSpPr>
        <p:spPr>
          <a:xfrm>
            <a:off x="914400" y="609600"/>
            <a:ext cx="7024687" cy="1143000"/>
          </a:xfrm>
          <a:prstGeom prst="rect">
            <a:avLst/>
          </a:prstGeom>
          <a:ln>
            <a:noFill/>
          </a:ln>
        </p:spPr>
        <p:txBody>
          <a:bodyPr rtlCol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defRPr/>
            </a:pPr>
            <a:r>
              <a:rPr lang="en-US" sz="3200" dirty="0">
                <a:solidFill>
                  <a:srgbClr val="A0CF67"/>
                </a:solidFill>
                <a:latin typeface="Myriad Pro Black" panose="020B0803030403020204" pitchFamily="34" charset="0"/>
              </a:rPr>
              <a:t>Three Main Steps</a:t>
            </a:r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7AFD565F-65C0-45D4-86EF-DF5433E2ED8C}"/>
              </a:ext>
            </a:extLst>
          </p:cNvPr>
          <p:cNvSpPr txBox="1">
            <a:spLocks noChangeArrowheads="1"/>
          </p:cNvSpPr>
          <p:nvPr/>
        </p:nvSpPr>
        <p:spPr>
          <a:xfrm>
            <a:off x="914400" y="1524000"/>
            <a:ext cx="7497762" cy="3200400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609600" indent="-609600">
              <a:buNone/>
            </a:pPr>
            <a:r>
              <a:rPr lang="en-US" altLang="en-US" sz="2000" b="1" dirty="0">
                <a:solidFill>
                  <a:srgbClr val="6A6A6D"/>
                </a:solidFill>
                <a:latin typeface="Garamond" panose="02020404030301010803" pitchFamily="18" charset="0"/>
              </a:rPr>
              <a:t>Assessment of Service Array: </a:t>
            </a:r>
          </a:p>
          <a:p>
            <a:pPr marL="609600" indent="-609600">
              <a:buNone/>
            </a:pPr>
            <a:r>
              <a:rPr lang="en-US" altLang="en-US" sz="2000" dirty="0">
                <a:solidFill>
                  <a:srgbClr val="6A6A6D"/>
                </a:solidFill>
                <a:latin typeface="Garamond" panose="02020404030301010803" pitchFamily="18" charset="0"/>
              </a:rPr>
              <a:t>	Availability, Quantity, Quality, and Priority</a:t>
            </a:r>
          </a:p>
          <a:p>
            <a:pPr marL="609600" indent="-609600">
              <a:buNone/>
            </a:pPr>
            <a:endParaRPr lang="en-US" altLang="en-US" sz="2000" dirty="0">
              <a:solidFill>
                <a:srgbClr val="6A6A6D"/>
              </a:solidFill>
              <a:latin typeface="Garamond" panose="02020404030301010803" pitchFamily="18" charset="0"/>
            </a:endParaRPr>
          </a:p>
          <a:p>
            <a:pPr marL="609600" indent="-609600">
              <a:buNone/>
            </a:pPr>
            <a:r>
              <a:rPr lang="en-US" altLang="en-US" sz="2000" b="1" dirty="0">
                <a:solidFill>
                  <a:srgbClr val="6A6A6D"/>
                </a:solidFill>
                <a:latin typeface="Garamond" panose="02020404030301010803" pitchFamily="18" charset="0"/>
              </a:rPr>
              <a:t>Define Service Array Matrix: </a:t>
            </a:r>
          </a:p>
          <a:p>
            <a:pPr marL="609600" indent="-609600">
              <a:buNone/>
            </a:pPr>
            <a:r>
              <a:rPr lang="en-US" altLang="en-US" sz="2000" dirty="0">
                <a:solidFill>
                  <a:srgbClr val="6A6A6D"/>
                </a:solidFill>
                <a:latin typeface="Garamond" panose="02020404030301010803" pitchFamily="18" charset="0"/>
              </a:rPr>
              <a:t>	Identifies themes and strengths</a:t>
            </a:r>
          </a:p>
          <a:p>
            <a:pPr marL="609600" indent="-609600">
              <a:buNone/>
            </a:pPr>
            <a:endParaRPr lang="en-US" altLang="en-US" sz="2000" dirty="0">
              <a:solidFill>
                <a:srgbClr val="6A6A6D"/>
              </a:solidFill>
              <a:latin typeface="Garamond" panose="02020404030301010803" pitchFamily="18" charset="0"/>
            </a:endParaRPr>
          </a:p>
          <a:p>
            <a:pPr marL="609600" indent="-609600">
              <a:buNone/>
            </a:pPr>
            <a:r>
              <a:rPr lang="en-US" altLang="en-US" sz="2000" b="1" dirty="0">
                <a:solidFill>
                  <a:srgbClr val="6A6A6D"/>
                </a:solidFill>
                <a:latin typeface="Garamond" panose="02020404030301010803" pitchFamily="18" charset="0"/>
              </a:rPr>
              <a:t>Develop Plan to Address Priorities  </a:t>
            </a:r>
          </a:p>
        </p:txBody>
      </p:sp>
    </p:spTree>
    <p:extLst>
      <p:ext uri="{BB962C8B-B14F-4D97-AF65-F5344CB8AC3E}">
        <p14:creationId xmlns:p14="http://schemas.microsoft.com/office/powerpoint/2010/main" val="36512094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555"/>
          <a:stretch/>
        </p:blipFill>
        <p:spPr>
          <a:xfrm>
            <a:off x="0" y="-50060"/>
            <a:ext cx="9144000" cy="6908800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F1256AFE-D603-4CCD-A066-D9D73A7F30E6}"/>
              </a:ext>
            </a:extLst>
          </p:cNvPr>
          <p:cNvSpPr txBox="1">
            <a:spLocks noChangeArrowheads="1"/>
          </p:cNvSpPr>
          <p:nvPr/>
        </p:nvSpPr>
        <p:spPr>
          <a:xfrm>
            <a:off x="914400" y="609600"/>
            <a:ext cx="7696200" cy="1143000"/>
          </a:xfrm>
          <a:prstGeom prst="rect">
            <a:avLst/>
          </a:prstGeom>
          <a:ln>
            <a:noFill/>
          </a:ln>
        </p:spPr>
        <p:txBody>
          <a:bodyPr rtlCol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defRPr/>
            </a:pPr>
            <a:r>
              <a:rPr lang="en-US" sz="3200" dirty="0">
                <a:solidFill>
                  <a:srgbClr val="A0CF67"/>
                </a:solidFill>
                <a:latin typeface="Myriad Pro Black" panose="020B0803030403020204" pitchFamily="34" charset="0"/>
              </a:rPr>
              <a:t>Benefit to Community Enhanced When Assessment and Planning Include: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3999B7A9-A27E-4260-932D-2082E1408F53}"/>
              </a:ext>
            </a:extLst>
          </p:cNvPr>
          <p:cNvSpPr txBox="1">
            <a:spLocks noChangeArrowheads="1"/>
          </p:cNvSpPr>
          <p:nvPr/>
        </p:nvSpPr>
        <p:spPr>
          <a:xfrm>
            <a:off x="914400" y="2057400"/>
            <a:ext cx="7497762" cy="2971800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11480">
              <a:lnSpc>
                <a:spcPct val="80000"/>
              </a:lnSpc>
              <a:defRPr/>
            </a:pPr>
            <a:r>
              <a:rPr lang="en-US" altLang="en-US" sz="2000" b="1" dirty="0">
                <a:solidFill>
                  <a:srgbClr val="6A6A6D"/>
                </a:solidFill>
                <a:latin typeface="Garamond" panose="02020404030301010803" pitchFamily="18" charset="0"/>
              </a:rPr>
              <a:t>Need:  </a:t>
            </a:r>
            <a:r>
              <a:rPr lang="en-US" altLang="en-US" sz="2000" dirty="0">
                <a:solidFill>
                  <a:srgbClr val="6A6A6D"/>
                </a:solidFill>
                <a:latin typeface="Garamond" panose="02020404030301010803" pitchFamily="18" charset="0"/>
              </a:rPr>
              <a:t>Data and experience that shows what the need is, including the reports from consumers.</a:t>
            </a:r>
          </a:p>
          <a:p>
            <a:pPr indent="-274320">
              <a:lnSpc>
                <a:spcPct val="80000"/>
              </a:lnSpc>
              <a:buNone/>
              <a:defRPr/>
            </a:pPr>
            <a:endParaRPr lang="en-US" altLang="en-US" sz="2000" dirty="0">
              <a:solidFill>
                <a:srgbClr val="6A6A6D"/>
              </a:solidFill>
              <a:latin typeface="Garamond" panose="02020404030301010803" pitchFamily="18" charset="0"/>
            </a:endParaRPr>
          </a:p>
          <a:p>
            <a:pPr indent="-274320">
              <a:lnSpc>
                <a:spcPct val="80000"/>
              </a:lnSpc>
              <a:defRPr/>
            </a:pPr>
            <a:r>
              <a:rPr lang="en-US" altLang="en-US" sz="2000" b="1" dirty="0">
                <a:solidFill>
                  <a:srgbClr val="6A6A6D"/>
                </a:solidFill>
                <a:latin typeface="Garamond" panose="02020404030301010803" pitchFamily="18" charset="0"/>
              </a:rPr>
              <a:t>Funding:</a:t>
            </a:r>
            <a:r>
              <a:rPr lang="en-US" altLang="en-US" sz="2000" dirty="0">
                <a:solidFill>
                  <a:srgbClr val="6A6A6D"/>
                </a:solidFill>
                <a:latin typeface="Garamond" panose="02020404030301010803" pitchFamily="18" charset="0"/>
              </a:rPr>
              <a:t>  Identifying funding concerns, mandates and changes that impact the delivery of the service. </a:t>
            </a:r>
          </a:p>
          <a:p>
            <a:pPr indent="-274320">
              <a:lnSpc>
                <a:spcPct val="80000"/>
              </a:lnSpc>
              <a:buNone/>
              <a:defRPr/>
            </a:pPr>
            <a:endParaRPr lang="en-US" altLang="en-US" sz="2000" dirty="0">
              <a:solidFill>
                <a:srgbClr val="6A6A6D"/>
              </a:solidFill>
              <a:latin typeface="Garamond" panose="02020404030301010803" pitchFamily="18" charset="0"/>
            </a:endParaRPr>
          </a:p>
          <a:p>
            <a:pPr indent="-274320">
              <a:lnSpc>
                <a:spcPct val="80000"/>
              </a:lnSpc>
              <a:defRPr/>
            </a:pPr>
            <a:r>
              <a:rPr lang="en-US" altLang="en-US" sz="2000" b="1" dirty="0">
                <a:solidFill>
                  <a:srgbClr val="6A6A6D"/>
                </a:solidFill>
                <a:latin typeface="Garamond" panose="02020404030301010803" pitchFamily="18" charset="0"/>
              </a:rPr>
              <a:t>Policy:</a:t>
            </a:r>
            <a:r>
              <a:rPr lang="en-US" altLang="en-US" sz="2000" dirty="0">
                <a:solidFill>
                  <a:srgbClr val="6A6A6D"/>
                </a:solidFill>
                <a:latin typeface="Garamond" panose="02020404030301010803" pitchFamily="18" charset="0"/>
              </a:rPr>
              <a:t>  Are any policy issues that affecting the delivery of the services?</a:t>
            </a:r>
          </a:p>
          <a:p>
            <a:pPr indent="-274320">
              <a:lnSpc>
                <a:spcPct val="80000"/>
              </a:lnSpc>
              <a:buNone/>
              <a:defRPr/>
            </a:pPr>
            <a:endParaRPr lang="en-US" altLang="en-US" sz="2000" dirty="0">
              <a:solidFill>
                <a:srgbClr val="6A6A6D"/>
              </a:solidFill>
              <a:latin typeface="Garamond" panose="02020404030301010803" pitchFamily="18" charset="0"/>
            </a:endParaRPr>
          </a:p>
          <a:p>
            <a:pPr indent="-274320">
              <a:lnSpc>
                <a:spcPct val="80000"/>
              </a:lnSpc>
              <a:defRPr/>
            </a:pPr>
            <a:r>
              <a:rPr lang="en-US" altLang="en-US" sz="2000" b="1" dirty="0">
                <a:solidFill>
                  <a:srgbClr val="6A6A6D"/>
                </a:solidFill>
                <a:latin typeface="Garamond" panose="02020404030301010803" pitchFamily="18" charset="0"/>
              </a:rPr>
              <a:t>Economy:  </a:t>
            </a:r>
            <a:r>
              <a:rPr lang="en-US" altLang="en-US" sz="2000" dirty="0">
                <a:solidFill>
                  <a:srgbClr val="6A6A6D"/>
                </a:solidFill>
                <a:latin typeface="Garamond" panose="02020404030301010803" pitchFamily="18" charset="0"/>
              </a:rPr>
              <a:t>How does the current economic climate affect the need for the service? </a:t>
            </a:r>
          </a:p>
          <a:p>
            <a:pPr indent="-274320">
              <a:lnSpc>
                <a:spcPct val="80000"/>
              </a:lnSpc>
              <a:buNone/>
              <a:defRPr/>
            </a:pPr>
            <a:endParaRPr lang="en-US" altLang="en-US" sz="2800" dirty="0">
              <a:solidFill>
                <a:srgbClr val="6A6A6D"/>
              </a:solidFill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957791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555"/>
          <a:stretch/>
        </p:blipFill>
        <p:spPr>
          <a:xfrm>
            <a:off x="0" y="-50060"/>
            <a:ext cx="9144000" cy="6908800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C84C53B7-B94A-4DAC-A3B4-3B259AB6F746}"/>
              </a:ext>
            </a:extLst>
          </p:cNvPr>
          <p:cNvSpPr txBox="1">
            <a:spLocks noChangeArrowheads="1"/>
          </p:cNvSpPr>
          <p:nvPr/>
        </p:nvSpPr>
        <p:spPr>
          <a:xfrm>
            <a:off x="914400" y="609600"/>
            <a:ext cx="7696200" cy="1143000"/>
          </a:xfrm>
          <a:prstGeom prst="rect">
            <a:avLst/>
          </a:prstGeom>
          <a:ln>
            <a:noFill/>
          </a:ln>
        </p:spPr>
        <p:txBody>
          <a:bodyPr rtlCol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defRPr/>
            </a:pPr>
            <a:r>
              <a:rPr lang="en-US" sz="3200" dirty="0">
                <a:solidFill>
                  <a:srgbClr val="A0CF67"/>
                </a:solidFill>
                <a:latin typeface="Myriad Pro Black" panose="020B0803030403020204" pitchFamily="34" charset="0"/>
              </a:rPr>
              <a:t>First Process</a:t>
            </a:r>
          </a:p>
          <a:p>
            <a:pPr algn="l">
              <a:defRPr/>
            </a:pPr>
            <a:r>
              <a:rPr lang="en-US" sz="3200" dirty="0">
                <a:solidFill>
                  <a:srgbClr val="A0CF67"/>
                </a:solidFill>
              </a:rPr>
              <a:t>Service Array Assessment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34949E47-D648-4CC4-8E2C-53CEF13770AB}"/>
              </a:ext>
            </a:extLst>
          </p:cNvPr>
          <p:cNvSpPr txBox="1">
            <a:spLocks noChangeArrowheads="1"/>
          </p:cNvSpPr>
          <p:nvPr/>
        </p:nvSpPr>
        <p:spPr>
          <a:xfrm>
            <a:off x="914400" y="2057400"/>
            <a:ext cx="7497762" cy="2971800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609600" indent="-609600">
              <a:buNone/>
            </a:pPr>
            <a:r>
              <a:rPr lang="en-US" altLang="en-US" sz="2000" dirty="0">
                <a:solidFill>
                  <a:srgbClr val="6A6A6D"/>
                </a:solidFill>
                <a:latin typeface="Garamond" panose="02020404030301010803" pitchFamily="18" charset="0"/>
              </a:rPr>
              <a:t>Steps for Each Group with Facilitators and Recorders:</a:t>
            </a:r>
          </a:p>
          <a:p>
            <a:pPr marL="609600" indent="-609600">
              <a:buNone/>
            </a:pPr>
            <a:endParaRPr lang="en-US" altLang="en-US" sz="2000" dirty="0">
              <a:solidFill>
                <a:srgbClr val="6A6A6D"/>
              </a:solidFill>
              <a:latin typeface="Garamond" panose="02020404030301010803" pitchFamily="18" charset="0"/>
            </a:endParaRPr>
          </a:p>
          <a:p>
            <a:pPr marL="609600" indent="-609600">
              <a:buNone/>
            </a:pPr>
            <a:r>
              <a:rPr lang="en-US" altLang="en-US" sz="2000" dirty="0">
                <a:solidFill>
                  <a:srgbClr val="6A6A6D"/>
                </a:solidFill>
                <a:latin typeface="Garamond" panose="02020404030301010803" pitchFamily="18" charset="0"/>
              </a:rPr>
              <a:t>1.  Review and revise definition</a:t>
            </a:r>
          </a:p>
          <a:p>
            <a:pPr marL="609600" indent="-609600">
              <a:buNone/>
            </a:pPr>
            <a:r>
              <a:rPr lang="en-US" altLang="en-US" sz="2000" dirty="0">
                <a:solidFill>
                  <a:srgbClr val="6A6A6D"/>
                </a:solidFill>
                <a:latin typeface="Garamond" panose="02020404030301010803" pitchFamily="18" charset="0"/>
              </a:rPr>
              <a:t>2.  Determine </a:t>
            </a:r>
            <a:r>
              <a:rPr lang="en-US" altLang="en-US" sz="2000" b="1" dirty="0">
                <a:solidFill>
                  <a:srgbClr val="6A6A6D"/>
                </a:solidFill>
                <a:latin typeface="Garamond" panose="02020404030301010803" pitchFamily="18" charset="0"/>
              </a:rPr>
              <a:t>Accessibility</a:t>
            </a:r>
            <a:r>
              <a:rPr lang="en-US" altLang="en-US" sz="2000" dirty="0">
                <a:solidFill>
                  <a:srgbClr val="6A6A6D"/>
                </a:solidFill>
                <a:latin typeface="Garamond" panose="02020404030301010803" pitchFamily="18" charset="0"/>
              </a:rPr>
              <a:t> in area</a:t>
            </a:r>
          </a:p>
          <a:p>
            <a:pPr marL="609600" indent="-609600">
              <a:buNone/>
            </a:pPr>
            <a:r>
              <a:rPr lang="en-US" altLang="en-US" sz="2000" dirty="0">
                <a:solidFill>
                  <a:srgbClr val="6A6A6D"/>
                </a:solidFill>
                <a:latin typeface="Garamond" panose="02020404030301010803" pitchFamily="18" charset="0"/>
              </a:rPr>
              <a:t>3.  Evaluate existing services by </a:t>
            </a:r>
            <a:r>
              <a:rPr lang="en-US" altLang="en-US" sz="2000" b="1" dirty="0">
                <a:solidFill>
                  <a:srgbClr val="6A6A6D"/>
                </a:solidFill>
                <a:latin typeface="Garamond" panose="02020404030301010803" pitchFamily="18" charset="0"/>
              </a:rPr>
              <a:t>Quality and Quantity </a:t>
            </a:r>
          </a:p>
          <a:p>
            <a:pPr marL="609600" indent="-609600">
              <a:buNone/>
            </a:pPr>
            <a:r>
              <a:rPr lang="en-US" altLang="en-US" sz="2000" dirty="0">
                <a:solidFill>
                  <a:srgbClr val="6A6A6D"/>
                </a:solidFill>
                <a:latin typeface="Garamond" panose="02020404030301010803" pitchFamily="18" charset="0"/>
              </a:rPr>
              <a:t>4.  Determine level of importance</a:t>
            </a:r>
          </a:p>
        </p:txBody>
      </p:sp>
    </p:spTree>
    <p:extLst>
      <p:ext uri="{BB962C8B-B14F-4D97-AF65-F5344CB8AC3E}">
        <p14:creationId xmlns:p14="http://schemas.microsoft.com/office/powerpoint/2010/main" val="30431636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555"/>
          <a:stretch/>
        </p:blipFill>
        <p:spPr>
          <a:xfrm>
            <a:off x="0" y="-50060"/>
            <a:ext cx="9144000" cy="6908800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786E3A44-20C6-49F7-AE00-D145C3B65C41}"/>
              </a:ext>
            </a:extLst>
          </p:cNvPr>
          <p:cNvSpPr txBox="1">
            <a:spLocks noChangeArrowheads="1"/>
          </p:cNvSpPr>
          <p:nvPr/>
        </p:nvSpPr>
        <p:spPr>
          <a:xfrm>
            <a:off x="914400" y="609600"/>
            <a:ext cx="7696200" cy="685800"/>
          </a:xfrm>
          <a:prstGeom prst="rect">
            <a:avLst/>
          </a:prstGeom>
          <a:ln>
            <a:noFill/>
          </a:ln>
        </p:spPr>
        <p:txBody>
          <a:bodyPr rtlCol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defRPr/>
            </a:pPr>
            <a:r>
              <a:rPr lang="en-US" sz="3200" dirty="0">
                <a:solidFill>
                  <a:srgbClr val="A0CF67"/>
                </a:solidFill>
                <a:latin typeface="Myriad Pro Black" panose="020B0803030403020204" pitchFamily="34" charset="0"/>
              </a:rPr>
              <a:t>Assess Availability 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C767797E-C436-45CF-8B80-B68508C1B9A6}"/>
              </a:ext>
            </a:extLst>
          </p:cNvPr>
          <p:cNvSpPr txBox="1">
            <a:spLocks noChangeArrowheads="1"/>
          </p:cNvSpPr>
          <p:nvPr/>
        </p:nvSpPr>
        <p:spPr>
          <a:xfrm>
            <a:off x="914400" y="1524000"/>
            <a:ext cx="7497762" cy="3505200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74320" lvl="1" indent="0">
              <a:spcBef>
                <a:spcPts val="370"/>
              </a:spcBef>
              <a:buNone/>
              <a:defRPr/>
            </a:pPr>
            <a:r>
              <a:rPr lang="en-US" sz="2000" b="1" dirty="0">
                <a:solidFill>
                  <a:srgbClr val="6A6A6D"/>
                </a:solidFill>
                <a:latin typeface="Garamond" panose="02020404030301010803" pitchFamily="18" charset="0"/>
              </a:rPr>
              <a:t>Discussion Guide</a:t>
            </a:r>
          </a:p>
          <a:p>
            <a:pPr marL="617220" lvl="1" indent="-342900">
              <a:spcBef>
                <a:spcPts val="370"/>
              </a:spcBef>
              <a:buFont typeface="Arial" panose="020B0604020202020204" pitchFamily="34" charset="0"/>
              <a:buChar char="•"/>
              <a:defRPr/>
            </a:pPr>
            <a:r>
              <a:rPr lang="en-US" sz="2000" dirty="0">
                <a:solidFill>
                  <a:srgbClr val="6A6A6D"/>
                </a:solidFill>
                <a:latin typeface="Garamond" panose="02020404030301010803" pitchFamily="18" charset="0"/>
              </a:rPr>
              <a:t>Who provides the service? List ALL agencies/providers–not just those present. </a:t>
            </a:r>
          </a:p>
          <a:p>
            <a:pPr marL="617220" lvl="1" indent="-342900">
              <a:spcBef>
                <a:spcPts val="370"/>
              </a:spcBef>
              <a:buFont typeface="Arial" panose="020B0604020202020204" pitchFamily="34" charset="0"/>
              <a:buChar char="•"/>
              <a:defRPr/>
            </a:pPr>
            <a:r>
              <a:rPr lang="en-US" sz="2000" dirty="0">
                <a:solidFill>
                  <a:srgbClr val="6A6A6D"/>
                </a:solidFill>
                <a:latin typeface="Garamond" panose="02020404030301010803" pitchFamily="18" charset="0"/>
              </a:rPr>
              <a:t>Location. Where is the service provided?  </a:t>
            </a:r>
          </a:p>
          <a:p>
            <a:pPr marL="617220" lvl="1" indent="-342900">
              <a:spcBef>
                <a:spcPts val="370"/>
              </a:spcBef>
              <a:buFont typeface="Arial" panose="020B0604020202020204" pitchFamily="34" charset="0"/>
              <a:buChar char="•"/>
              <a:defRPr/>
            </a:pPr>
            <a:r>
              <a:rPr lang="en-US" sz="2000" dirty="0">
                <a:solidFill>
                  <a:srgbClr val="6A6A6D"/>
                </a:solidFill>
                <a:latin typeface="Garamond" panose="02020404030301010803" pitchFamily="18" charset="0"/>
              </a:rPr>
              <a:t>Have we lost (or gained) any services (providers, locations </a:t>
            </a:r>
            <a:r>
              <a:rPr lang="en-US" sz="2000" dirty="0" err="1">
                <a:solidFill>
                  <a:srgbClr val="6A6A6D"/>
                </a:solidFill>
                <a:latin typeface="Garamond" panose="02020404030301010803" pitchFamily="18" charset="0"/>
              </a:rPr>
              <a:t>etc</a:t>
            </a:r>
            <a:r>
              <a:rPr lang="en-US" sz="2000" dirty="0">
                <a:solidFill>
                  <a:srgbClr val="6A6A6D"/>
                </a:solidFill>
                <a:latin typeface="Garamond" panose="02020404030301010803" pitchFamily="18" charset="0"/>
              </a:rPr>
              <a:t>) in this area in the last 3 years?</a:t>
            </a:r>
          </a:p>
          <a:p>
            <a:pPr marL="617220" lvl="1" indent="-342900">
              <a:spcBef>
                <a:spcPts val="370"/>
              </a:spcBef>
              <a:buFont typeface="Arial" panose="020B0604020202020204" pitchFamily="34" charset="0"/>
              <a:buChar char="•"/>
              <a:defRPr/>
            </a:pPr>
            <a:r>
              <a:rPr lang="en-US" sz="2000" dirty="0">
                <a:solidFill>
                  <a:srgbClr val="6A6A6D"/>
                </a:solidFill>
                <a:latin typeface="Garamond" panose="02020404030301010803" pitchFamily="18" charset="0"/>
              </a:rPr>
              <a:t>If it is available in another jurisdiction how far do people have to travel? Is transportation/gas an issue?</a:t>
            </a:r>
          </a:p>
          <a:p>
            <a:pPr marL="617220" lvl="1" indent="-342900">
              <a:spcBef>
                <a:spcPts val="370"/>
              </a:spcBef>
              <a:buFont typeface="Arial" panose="020B0604020202020204" pitchFamily="34" charset="0"/>
              <a:buChar char="•"/>
              <a:defRPr/>
            </a:pPr>
            <a:r>
              <a:rPr lang="en-US" sz="2000" dirty="0">
                <a:solidFill>
                  <a:srgbClr val="6A6A6D"/>
                </a:solidFill>
                <a:latin typeface="Garamond" panose="02020404030301010803" pitchFamily="18" charset="0"/>
              </a:rPr>
              <a:t>Are the agencies/providers present?  </a:t>
            </a:r>
          </a:p>
        </p:txBody>
      </p:sp>
    </p:spTree>
    <p:extLst>
      <p:ext uri="{BB962C8B-B14F-4D97-AF65-F5344CB8AC3E}">
        <p14:creationId xmlns:p14="http://schemas.microsoft.com/office/powerpoint/2010/main" val="23020611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555"/>
          <a:stretch/>
        </p:blipFill>
        <p:spPr>
          <a:xfrm>
            <a:off x="0" y="-50060"/>
            <a:ext cx="9144000" cy="6908800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C3E1C999-502F-4693-8681-0EE3DF4CF01D}"/>
              </a:ext>
            </a:extLst>
          </p:cNvPr>
          <p:cNvSpPr txBox="1">
            <a:spLocks noChangeArrowheads="1"/>
          </p:cNvSpPr>
          <p:nvPr/>
        </p:nvSpPr>
        <p:spPr>
          <a:xfrm>
            <a:off x="914400" y="457200"/>
            <a:ext cx="7696200" cy="685800"/>
          </a:xfrm>
          <a:prstGeom prst="rect">
            <a:avLst/>
          </a:prstGeom>
          <a:ln>
            <a:noFill/>
          </a:ln>
        </p:spPr>
        <p:txBody>
          <a:bodyPr rtlCol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defRPr/>
            </a:pPr>
            <a:r>
              <a:rPr lang="en-US" sz="3200" dirty="0">
                <a:solidFill>
                  <a:srgbClr val="A0CF67"/>
                </a:solidFill>
                <a:latin typeface="Myriad Pro Black" panose="020B0803030403020204" pitchFamily="34" charset="0"/>
              </a:rPr>
              <a:t>Use Community Data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11352749-295C-4B50-B3A5-91D90C549536}"/>
              </a:ext>
            </a:extLst>
          </p:cNvPr>
          <p:cNvSpPr txBox="1">
            <a:spLocks noChangeArrowheads="1"/>
          </p:cNvSpPr>
          <p:nvPr/>
        </p:nvSpPr>
        <p:spPr>
          <a:xfrm>
            <a:off x="914400" y="1295400"/>
            <a:ext cx="7496175" cy="3505200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65760" indent="-283464">
              <a:spcBef>
                <a:spcPts val="580"/>
              </a:spcBef>
              <a:buNone/>
              <a:defRPr/>
            </a:pPr>
            <a:r>
              <a:rPr lang="en-US" sz="2000" cap="all" dirty="0">
                <a:solidFill>
                  <a:srgbClr val="A0CF67"/>
                </a:solidFill>
                <a:latin typeface="+mj-lt"/>
              </a:rPr>
              <a:t>What data exists?</a:t>
            </a:r>
          </a:p>
          <a:p>
            <a:pPr marL="425196">
              <a:spcBef>
                <a:spcPts val="580"/>
              </a:spcBef>
              <a:defRPr/>
            </a:pPr>
            <a:r>
              <a:rPr lang="en-US" sz="2000" dirty="0">
                <a:solidFill>
                  <a:srgbClr val="6A6A6D"/>
                </a:solidFill>
                <a:latin typeface="Garamond" panose="02020404030301010803" pitchFamily="18" charset="0"/>
              </a:rPr>
              <a:t>Quantitative: utilization, trends, wait lists</a:t>
            </a:r>
          </a:p>
          <a:p>
            <a:pPr marL="425196">
              <a:spcBef>
                <a:spcPts val="580"/>
              </a:spcBef>
              <a:defRPr/>
            </a:pPr>
            <a:r>
              <a:rPr lang="en-US" sz="2000" dirty="0">
                <a:solidFill>
                  <a:srgbClr val="6A6A6D"/>
                </a:solidFill>
                <a:latin typeface="Garamond" panose="02020404030301010803" pitchFamily="18" charset="0"/>
              </a:rPr>
              <a:t>Qualitative: client surveys, community based evaluation</a:t>
            </a:r>
          </a:p>
          <a:p>
            <a:pPr marL="365760" indent="-283464">
              <a:spcBef>
                <a:spcPts val="580"/>
              </a:spcBef>
              <a:buNone/>
              <a:defRPr/>
            </a:pPr>
            <a:endParaRPr lang="en-US" sz="2000" dirty="0">
              <a:solidFill>
                <a:srgbClr val="6A6A6D"/>
              </a:solidFill>
              <a:latin typeface="Garamond" panose="02020404030301010803" pitchFamily="18" charset="0"/>
            </a:endParaRPr>
          </a:p>
          <a:p>
            <a:pPr marL="365760" indent="-283464">
              <a:spcBef>
                <a:spcPts val="580"/>
              </a:spcBef>
              <a:buNone/>
              <a:defRPr/>
            </a:pPr>
            <a:r>
              <a:rPr lang="en-US" sz="2000" cap="all" dirty="0">
                <a:solidFill>
                  <a:srgbClr val="A0CF67"/>
                </a:solidFill>
                <a:latin typeface="+mj-lt"/>
              </a:rPr>
              <a:t>Consider Quantity</a:t>
            </a:r>
          </a:p>
          <a:p>
            <a:pPr marL="365760" indent="-283464">
              <a:lnSpc>
                <a:spcPct val="90000"/>
              </a:lnSpc>
              <a:spcBef>
                <a:spcPts val="580"/>
              </a:spcBef>
              <a:buNone/>
              <a:defRPr/>
            </a:pPr>
            <a:r>
              <a:rPr lang="en-US" sz="2000" dirty="0">
                <a:solidFill>
                  <a:srgbClr val="6A6A6D"/>
                </a:solidFill>
                <a:latin typeface="Garamond" panose="02020404030301010803" pitchFamily="18" charset="0"/>
              </a:rPr>
              <a:t>What about the QUANTITY of the service?</a:t>
            </a:r>
          </a:p>
          <a:p>
            <a:pPr marL="365760" indent="-283464">
              <a:lnSpc>
                <a:spcPct val="90000"/>
              </a:lnSpc>
              <a:spcBef>
                <a:spcPts val="580"/>
              </a:spcBef>
              <a:buNone/>
              <a:defRPr/>
            </a:pPr>
            <a:endParaRPr lang="en-US" sz="2000" dirty="0">
              <a:solidFill>
                <a:srgbClr val="6A6A6D"/>
              </a:solidFill>
              <a:latin typeface="Garamond" panose="02020404030301010803" pitchFamily="18" charset="0"/>
            </a:endParaRPr>
          </a:p>
          <a:p>
            <a:pPr marL="365760" indent="-283464">
              <a:lnSpc>
                <a:spcPct val="90000"/>
              </a:lnSpc>
              <a:spcBef>
                <a:spcPts val="580"/>
              </a:spcBef>
              <a:buNone/>
              <a:defRPr/>
            </a:pPr>
            <a:r>
              <a:rPr lang="en-US" sz="2000" dirty="0">
                <a:solidFill>
                  <a:srgbClr val="6A6A6D"/>
                </a:solidFill>
                <a:latin typeface="Garamond" panose="02020404030301010803" pitchFamily="18" charset="0"/>
              </a:rPr>
              <a:t>Describe the QUANTITY of the service:</a:t>
            </a:r>
          </a:p>
          <a:p>
            <a:pPr marL="365760" indent="-283464">
              <a:lnSpc>
                <a:spcPct val="90000"/>
              </a:lnSpc>
              <a:spcBef>
                <a:spcPts val="580"/>
              </a:spcBef>
              <a:buNone/>
              <a:defRPr/>
            </a:pPr>
            <a:r>
              <a:rPr lang="en-US" sz="2000" dirty="0">
                <a:solidFill>
                  <a:srgbClr val="6A6A6D"/>
                </a:solidFill>
                <a:latin typeface="Garamond" panose="02020404030301010803" pitchFamily="18" charset="0"/>
              </a:rPr>
              <a:t>(Is there enough of this service available to meet current needs?)</a:t>
            </a:r>
          </a:p>
          <a:p>
            <a:pPr marL="365760" indent="-283464">
              <a:lnSpc>
                <a:spcPct val="90000"/>
              </a:lnSpc>
              <a:spcBef>
                <a:spcPts val="580"/>
              </a:spcBef>
              <a:buNone/>
              <a:defRPr/>
            </a:pPr>
            <a:r>
              <a:rPr lang="en-US" sz="2000" dirty="0">
                <a:solidFill>
                  <a:srgbClr val="6A6A6D"/>
                </a:solidFill>
                <a:latin typeface="Garamond" panose="02020404030301010803" pitchFamily="18" charset="0"/>
              </a:rPr>
              <a:t>0 = Meets None of the Need	3 = Meets Most of the Need</a:t>
            </a:r>
          </a:p>
          <a:p>
            <a:pPr marL="365760" indent="-283464">
              <a:lnSpc>
                <a:spcPct val="90000"/>
              </a:lnSpc>
              <a:spcBef>
                <a:spcPts val="580"/>
              </a:spcBef>
              <a:buNone/>
              <a:defRPr/>
            </a:pPr>
            <a:r>
              <a:rPr lang="en-US" sz="2000" dirty="0">
                <a:solidFill>
                  <a:srgbClr val="6A6A6D"/>
                </a:solidFill>
                <a:latin typeface="Garamond" panose="02020404030301010803" pitchFamily="18" charset="0"/>
              </a:rPr>
              <a:t>1 = Meets Some of the Need	4 = Meets All of the Need</a:t>
            </a:r>
          </a:p>
          <a:p>
            <a:pPr marL="365760" indent="-283464">
              <a:lnSpc>
                <a:spcPct val="90000"/>
              </a:lnSpc>
              <a:spcBef>
                <a:spcPts val="580"/>
              </a:spcBef>
              <a:buNone/>
              <a:defRPr/>
            </a:pPr>
            <a:r>
              <a:rPr lang="en-US" sz="2000" dirty="0">
                <a:solidFill>
                  <a:srgbClr val="6A6A6D"/>
                </a:solidFill>
                <a:latin typeface="Garamond" panose="02020404030301010803" pitchFamily="18" charset="0"/>
              </a:rPr>
              <a:t>2 = Meets Half of the Need</a:t>
            </a:r>
          </a:p>
          <a:p>
            <a:pPr marL="365760" indent="-283464">
              <a:spcBef>
                <a:spcPts val="580"/>
              </a:spcBef>
              <a:buFont typeface="Wingdings 2"/>
              <a:buChar char=""/>
              <a:defRPr/>
            </a:pPr>
            <a:endParaRPr lang="en-US" sz="2000" dirty="0">
              <a:solidFill>
                <a:srgbClr val="6A6A6D"/>
              </a:solidFill>
              <a:latin typeface="Garamond" panose="02020404030301010803" pitchFamily="18" charset="0"/>
            </a:endParaRPr>
          </a:p>
          <a:p>
            <a:pPr marL="365760" indent="-283464">
              <a:spcBef>
                <a:spcPts val="580"/>
              </a:spcBef>
              <a:buNone/>
              <a:defRPr/>
            </a:pPr>
            <a:endParaRPr lang="en-US" sz="2000" dirty="0">
              <a:solidFill>
                <a:srgbClr val="6A6A6D"/>
              </a:solidFill>
              <a:latin typeface="Garamond" panose="02020404030301010803" pitchFamily="18" charset="0"/>
            </a:endParaRPr>
          </a:p>
          <a:p>
            <a:pPr marL="365760" indent="-283464">
              <a:spcBef>
                <a:spcPts val="580"/>
              </a:spcBef>
              <a:buNone/>
              <a:defRPr/>
            </a:pPr>
            <a:endParaRPr lang="en-US" sz="2000" dirty="0">
              <a:solidFill>
                <a:srgbClr val="6A6A6D"/>
              </a:solidFill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7489635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555"/>
          <a:stretch/>
        </p:blipFill>
        <p:spPr>
          <a:xfrm>
            <a:off x="0" y="-50060"/>
            <a:ext cx="9144000" cy="6908800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4433FF2D-57FE-47DD-9A2A-1D32867E5F2E}"/>
              </a:ext>
            </a:extLst>
          </p:cNvPr>
          <p:cNvSpPr txBox="1">
            <a:spLocks noChangeArrowheads="1"/>
          </p:cNvSpPr>
          <p:nvPr/>
        </p:nvSpPr>
        <p:spPr>
          <a:xfrm>
            <a:off x="914400" y="533400"/>
            <a:ext cx="7696200" cy="685800"/>
          </a:xfrm>
          <a:prstGeom prst="rect">
            <a:avLst/>
          </a:prstGeom>
          <a:ln>
            <a:noFill/>
          </a:ln>
        </p:spPr>
        <p:txBody>
          <a:bodyPr rtlCol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defRPr/>
            </a:pPr>
            <a:r>
              <a:rPr lang="en-US" sz="3200" dirty="0">
                <a:solidFill>
                  <a:srgbClr val="A0CF67"/>
                </a:solidFill>
                <a:latin typeface="Myriad Pro Black" panose="020B0803030403020204" pitchFamily="34" charset="0"/>
              </a:rPr>
              <a:t>Consider Quality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3BA86D2C-3CF8-4480-B1C9-A4F5FD2A3F93}"/>
              </a:ext>
            </a:extLst>
          </p:cNvPr>
          <p:cNvSpPr txBox="1">
            <a:spLocks noChangeArrowheads="1"/>
          </p:cNvSpPr>
          <p:nvPr/>
        </p:nvSpPr>
        <p:spPr>
          <a:xfrm>
            <a:off x="914400" y="1295400"/>
            <a:ext cx="7497762" cy="3505200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65760" indent="-283464">
              <a:spcBef>
                <a:spcPts val="580"/>
              </a:spcBef>
              <a:buNone/>
              <a:defRPr/>
            </a:pPr>
            <a:r>
              <a:rPr lang="en-US" sz="2000" b="1" dirty="0">
                <a:solidFill>
                  <a:srgbClr val="6A6A6D"/>
                </a:solidFill>
                <a:latin typeface="Garamond" panose="02020404030301010803" pitchFamily="18" charset="0"/>
              </a:rPr>
              <a:t>What is the QUALITY of this service?</a:t>
            </a:r>
          </a:p>
          <a:p>
            <a:pPr marL="365760" indent="-283464">
              <a:spcBef>
                <a:spcPts val="580"/>
              </a:spcBef>
              <a:buNone/>
              <a:defRPr/>
            </a:pPr>
            <a:r>
              <a:rPr lang="en-US" sz="2000" dirty="0">
                <a:solidFill>
                  <a:srgbClr val="6A6A6D"/>
                </a:solidFill>
                <a:latin typeface="Garamond" panose="02020404030301010803" pitchFamily="18" charset="0"/>
              </a:rPr>
              <a:t>Three areas to consider: </a:t>
            </a:r>
            <a:endParaRPr lang="en-US" sz="2000" i="1" dirty="0">
              <a:solidFill>
                <a:srgbClr val="6A6A6D"/>
              </a:solidFill>
              <a:latin typeface="Garamond" panose="02020404030301010803" pitchFamily="18" charset="0"/>
            </a:endParaRPr>
          </a:p>
          <a:p>
            <a:pPr marL="539496" indent="-457200">
              <a:spcBef>
                <a:spcPts val="580"/>
              </a:spcBef>
              <a:buFont typeface="Wingdings" pitchFamily="2" charset="2"/>
              <a:buAutoNum type="arabicPeriod"/>
              <a:defRPr/>
            </a:pPr>
            <a:r>
              <a:rPr lang="en-US" sz="2000" b="1" i="1" dirty="0">
                <a:solidFill>
                  <a:srgbClr val="6A6A6D"/>
                </a:solidFill>
                <a:latin typeface="Garamond" panose="02020404030301010803" pitchFamily="18" charset="0"/>
              </a:rPr>
              <a:t>Effective:</a:t>
            </a:r>
            <a:r>
              <a:rPr lang="en-US" sz="2000" b="1" dirty="0">
                <a:solidFill>
                  <a:srgbClr val="6A6A6D"/>
                </a:solidFill>
                <a:latin typeface="Garamond" panose="02020404030301010803" pitchFamily="18" charset="0"/>
              </a:rPr>
              <a:t>  </a:t>
            </a:r>
            <a:r>
              <a:rPr lang="en-US" sz="2000" dirty="0">
                <a:solidFill>
                  <a:srgbClr val="6A6A6D"/>
                </a:solidFill>
                <a:latin typeface="Garamond" panose="02020404030301010803" pitchFamily="18" charset="0"/>
              </a:rPr>
              <a:t>Services achieve the goals and outcomes identified in the individualized family plan; services are timely, flexible, coordinated, and accessible, delivered in the home or in the community.</a:t>
            </a:r>
            <a:r>
              <a:rPr lang="en-US" sz="2000" i="1" dirty="0">
                <a:solidFill>
                  <a:srgbClr val="6A6A6D"/>
                </a:solidFill>
                <a:latin typeface="Garamond" panose="02020404030301010803" pitchFamily="18" charset="0"/>
              </a:rPr>
              <a:t> </a:t>
            </a:r>
          </a:p>
          <a:p>
            <a:pPr marL="539496" indent="-457200">
              <a:spcBef>
                <a:spcPts val="580"/>
              </a:spcBef>
              <a:buFont typeface="Wingdings" pitchFamily="2" charset="2"/>
              <a:buAutoNum type="arabicPeriod"/>
              <a:defRPr/>
            </a:pPr>
            <a:r>
              <a:rPr lang="en-US" sz="2000" b="1" i="1" dirty="0">
                <a:solidFill>
                  <a:srgbClr val="6A6A6D"/>
                </a:solidFill>
                <a:latin typeface="Garamond" panose="02020404030301010803" pitchFamily="18" charset="0"/>
              </a:rPr>
              <a:t>Family-Centered:</a:t>
            </a:r>
            <a:r>
              <a:rPr lang="en-US" sz="2000" b="1" dirty="0">
                <a:solidFill>
                  <a:srgbClr val="6A6A6D"/>
                </a:solidFill>
                <a:latin typeface="Garamond" panose="02020404030301010803" pitchFamily="18" charset="0"/>
              </a:rPr>
              <a:t> </a:t>
            </a:r>
            <a:r>
              <a:rPr lang="en-US" sz="2000" dirty="0">
                <a:solidFill>
                  <a:srgbClr val="6A6A6D"/>
                </a:solidFill>
                <a:latin typeface="Garamond" panose="02020404030301010803" pitchFamily="18" charset="0"/>
              </a:rPr>
              <a:t>Services are focused on the family as a whole; service providers work with families as partners in identifying and meeting individual and family needs; family strengths are identified, enhanced, respected, and mobilized to help families solve the problems which compromise their functioning and well-being.</a:t>
            </a:r>
          </a:p>
          <a:p>
            <a:pPr marL="539496" indent="-457200">
              <a:spcBef>
                <a:spcPts val="580"/>
              </a:spcBef>
              <a:buFont typeface="Wingdings" pitchFamily="2" charset="2"/>
              <a:buAutoNum type="arabicPeriod"/>
              <a:defRPr/>
            </a:pPr>
            <a:r>
              <a:rPr lang="en-US" sz="2000" b="1" i="1" dirty="0">
                <a:solidFill>
                  <a:srgbClr val="6A6A6D"/>
                </a:solidFill>
                <a:latin typeface="Garamond" panose="02020404030301010803" pitchFamily="18" charset="0"/>
              </a:rPr>
              <a:t>Culturally Responsive:</a:t>
            </a:r>
            <a:r>
              <a:rPr lang="en-US" sz="2000" b="1" dirty="0">
                <a:solidFill>
                  <a:srgbClr val="6A6A6D"/>
                </a:solidFill>
                <a:latin typeface="Garamond" panose="02020404030301010803" pitchFamily="18" charset="0"/>
              </a:rPr>
              <a:t> </a:t>
            </a:r>
            <a:r>
              <a:rPr lang="en-US" sz="2000" dirty="0">
                <a:solidFill>
                  <a:srgbClr val="6A6A6D"/>
                </a:solidFill>
                <a:latin typeface="Garamond" panose="02020404030301010803" pitchFamily="18" charset="0"/>
              </a:rPr>
              <a:t>Services respect the rights, values, and cultures of families; services build on the strengths of the family’s culture; services are accessible linguistically.</a:t>
            </a:r>
          </a:p>
          <a:p>
            <a:pPr marL="539496" indent="-457200">
              <a:spcBef>
                <a:spcPts val="580"/>
              </a:spcBef>
              <a:buFont typeface="Wingdings" pitchFamily="2" charset="2"/>
              <a:buAutoNum type="arabicPeriod"/>
              <a:defRPr/>
            </a:pPr>
            <a:endParaRPr lang="en-US" sz="2000" i="1" dirty="0">
              <a:solidFill>
                <a:srgbClr val="6A6A6D"/>
              </a:solidFill>
              <a:latin typeface="Garamond" panose="02020404030301010803" pitchFamily="18" charset="0"/>
            </a:endParaRPr>
          </a:p>
          <a:p>
            <a:pPr marL="539496" indent="-457200">
              <a:spcBef>
                <a:spcPts val="580"/>
              </a:spcBef>
              <a:buFont typeface="Wingdings" pitchFamily="2" charset="2"/>
              <a:buAutoNum type="arabicPeriod"/>
              <a:defRPr/>
            </a:pPr>
            <a:endParaRPr lang="en-US" sz="2000" dirty="0">
              <a:solidFill>
                <a:srgbClr val="6A6A6D"/>
              </a:solidFill>
              <a:latin typeface="Garamond" panose="02020404030301010803" pitchFamily="18" charset="0"/>
            </a:endParaRPr>
          </a:p>
          <a:p>
            <a:pPr marL="539496" indent="-457200">
              <a:spcBef>
                <a:spcPts val="580"/>
              </a:spcBef>
              <a:buFont typeface="Wingdings" pitchFamily="2" charset="2"/>
              <a:buAutoNum type="arabicPeriod"/>
              <a:defRPr/>
            </a:pPr>
            <a:endParaRPr lang="en-US" sz="2000" dirty="0">
              <a:solidFill>
                <a:srgbClr val="6A6A6D"/>
              </a:solidFill>
              <a:latin typeface="Garamond" panose="02020404030301010803" pitchFamily="18" charset="0"/>
            </a:endParaRPr>
          </a:p>
          <a:p>
            <a:pPr marL="365760" indent="-283464">
              <a:spcBef>
                <a:spcPts val="580"/>
              </a:spcBef>
              <a:buFont typeface="Wingdings 2"/>
              <a:buChar char=""/>
              <a:defRPr/>
            </a:pPr>
            <a:endParaRPr lang="en-US" sz="2000" i="1" dirty="0">
              <a:solidFill>
                <a:srgbClr val="6A6A6D"/>
              </a:solidFill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912825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Nebraska Children">
      <a:majorFont>
        <a:latin typeface="Myriad Pro"/>
        <a:ea typeface=""/>
        <a:cs typeface=""/>
      </a:majorFont>
      <a:minorFont>
        <a:latin typeface="Adobe Garamond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D1E24B2F95E5F4E875E0D91393FFE18" ma:contentTypeVersion="5" ma:contentTypeDescription="Create a new document." ma:contentTypeScope="" ma:versionID="e4b1f81cc460dd541f78c702f1e68e7a">
  <xsd:schema xmlns:xsd="http://www.w3.org/2001/XMLSchema" xmlns:xs="http://www.w3.org/2001/XMLSchema" xmlns:p="http://schemas.microsoft.com/office/2006/metadata/properties" xmlns:ns2="a0a068f4-6712-48ec-a20f-1de656eaa10e" xmlns:ns3="f91effe1-71ed-4fb6-9e64-44cf3223fcfb" targetNamespace="http://schemas.microsoft.com/office/2006/metadata/properties" ma:root="true" ma:fieldsID="299b70db9153b7092b3b3046b8bf8ce8" ns2:_="" ns3:_="">
    <xsd:import namespace="a0a068f4-6712-48ec-a20f-1de656eaa10e"/>
    <xsd:import namespace="f91effe1-71ed-4fb6-9e64-44cf3223fcfb"/>
    <xsd:element name="properties">
      <xsd:complexType>
        <xsd:sequence>
          <xsd:element name="documentManagement">
            <xsd:complexType>
              <xsd:all>
                <xsd:element ref="ns2:MigrationSourceURL" minOccurs="0"/>
                <xsd:element ref="ns3:SharedWithUsers" minOccurs="0"/>
                <xsd:element ref="ns3:SharedWithDetails" minOccurs="0"/>
                <xsd:element ref="ns2:MediaServiceMetadata" minOccurs="0"/>
                <xsd:element ref="ns2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0a068f4-6712-48ec-a20f-1de656eaa10e" elementFormDefault="qualified">
    <xsd:import namespace="http://schemas.microsoft.com/office/2006/documentManagement/types"/>
    <xsd:import namespace="http://schemas.microsoft.com/office/infopath/2007/PartnerControls"/>
    <xsd:element name="MigrationSourceURL" ma:index="8" nillable="true" ma:displayName="MigrationSourceURL" ma:internalName="MigrationSourceURL">
      <xsd:simpleType>
        <xsd:restriction base="dms:Note">
          <xsd:maxLength value="255"/>
        </xsd:restriction>
      </xsd:simpleType>
    </xsd:element>
    <xsd:element name="MediaServiceMetadata" ma:index="11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description="" ma:hidden="true" ma:internalName="MediaServiceFast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91effe1-71ed-4fb6-9e64-44cf3223fcfb" elementFormDefault="qualified">
    <xsd:import namespace="http://schemas.microsoft.com/office/2006/documentManagement/types"/>
    <xsd:import namespace="http://schemas.microsoft.com/office/infopath/2007/PartnerControls"/>
    <xsd:element name="SharedWithUsers" ma:index="9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0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igrationSourceURL xmlns="a0a068f4-6712-48ec-a20f-1de656eaa10e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911E40C6-3213-4D75-8722-56465A3E23C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0a068f4-6712-48ec-a20f-1de656eaa10e"/>
    <ds:schemaRef ds:uri="f91effe1-71ed-4fb6-9e64-44cf3223fcf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D1479B72-5C01-49B0-829D-0EA46B48637E}">
  <ds:schemaRefs>
    <ds:schemaRef ds:uri="http://purl.org/dc/dcmitype/"/>
    <ds:schemaRef ds:uri="http://schemas.microsoft.com/office/2006/documentManagement/types"/>
    <ds:schemaRef ds:uri="http://purl.org/dc/elements/1.1/"/>
    <ds:schemaRef ds:uri="http://schemas.microsoft.com/office/2006/metadata/properties"/>
    <ds:schemaRef ds:uri="f91effe1-71ed-4fb6-9e64-44cf3223fcfb"/>
    <ds:schemaRef ds:uri="http://schemas.microsoft.com/office/infopath/2007/PartnerControls"/>
    <ds:schemaRef ds:uri="http://purl.org/dc/terms/"/>
    <ds:schemaRef ds:uri="http://schemas.openxmlformats.org/package/2006/metadata/core-properties"/>
    <ds:schemaRef ds:uri="a0a068f4-6712-48ec-a20f-1de656eaa10e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E213B150-CF83-4F2C-8DD7-80EECB0AE61D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182</TotalTime>
  <Words>1010</Words>
  <Application>Microsoft Office PowerPoint</Application>
  <PresentationFormat>On-screen Show (4:3)</PresentationFormat>
  <Paragraphs>195</Paragraphs>
  <Slides>24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33" baseType="lpstr">
      <vt:lpstr>Adobe Garamond Pro</vt:lpstr>
      <vt:lpstr>Arial</vt:lpstr>
      <vt:lpstr>Garamond</vt:lpstr>
      <vt:lpstr>Myriad Pro</vt:lpstr>
      <vt:lpstr>Myriad Pro Black</vt:lpstr>
      <vt:lpstr>Verdana</vt:lpstr>
      <vt:lpstr>Wingdings</vt:lpstr>
      <vt:lpstr>Wingdings 2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Brenda Weyers</dc:creator>
  <cp:lastModifiedBy>Sarah Corey</cp:lastModifiedBy>
  <cp:revision>14</cp:revision>
  <dcterms:created xsi:type="dcterms:W3CDTF">2014-04-28T20:15:20Z</dcterms:created>
  <dcterms:modified xsi:type="dcterms:W3CDTF">2017-10-30T20:34:26Z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0x0101005D1E24B2F95E5F4E875E0D91393FFE18</vt:lpwstr>
  </property>
</Properties>
</file>