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notesMasterIdLst>
    <p:notesMasterId r:id="rId17"/>
  </p:notesMasterIdLst>
  <p:sldIdLst>
    <p:sldId id="256" r:id="rId2"/>
    <p:sldId id="259" r:id="rId3"/>
    <p:sldId id="274" r:id="rId4"/>
    <p:sldId id="275" r:id="rId5"/>
    <p:sldId id="276" r:id="rId6"/>
    <p:sldId id="260" r:id="rId7"/>
    <p:sldId id="269" r:id="rId8"/>
    <p:sldId id="268" r:id="rId9"/>
    <p:sldId id="270" r:id="rId10"/>
    <p:sldId id="271" r:id="rId11"/>
    <p:sldId id="272" r:id="rId12"/>
    <p:sldId id="273" r:id="rId13"/>
    <p:sldId id="263" r:id="rId14"/>
    <p:sldId id="267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22A"/>
    <a:srgbClr val="FDB713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39" autoAdjust="0"/>
  </p:normalViewPr>
  <p:slideViewPr>
    <p:cSldViewPr snapToGrid="0" snapToObjects="1">
      <p:cViewPr varScale="1">
        <p:scale>
          <a:sx n="90" d="100"/>
          <a:sy n="90" d="100"/>
        </p:scale>
        <p:origin x="116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>
                <a:latin typeface="Arial Narrow" panose="020B0606020202030204" pitchFamily="34" charset="0"/>
              </a:rPr>
              <a:t>Most new to this position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You are new to this work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12-4EAC-881E-6E095671E1B3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12-4EAC-881E-6E095671E1B3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E12-4EAC-881E-6E095671E1B3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12-4EAC-881E-6E095671E1B3}"/>
                </c:ext>
              </c:extLst>
            </c:dLbl>
            <c:dLbl>
              <c:idx val="1"/>
              <c:layout>
                <c:manualLayout>
                  <c:x val="0.20458600355988391"/>
                  <c:y val="9.307599935680678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12-4EAC-881E-6E095671E1B3}"/>
                </c:ext>
              </c:extLst>
            </c:dLbl>
            <c:dLbl>
              <c:idx val="2"/>
              <c:layout>
                <c:manualLayout>
                  <c:x val="0.12148265779580716"/>
                  <c:y val="0.1844242010811556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12-4EAC-881E-6E095671E1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Brand New</c:v>
                </c:pt>
                <c:pt idx="1">
                  <c:v>Less than a Year</c:v>
                </c:pt>
                <c:pt idx="2">
                  <c:v>1-3 Years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0.71</c:v>
                </c:pt>
                <c:pt idx="1">
                  <c:v>0.19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12-4EAC-881E-6E095671E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You are new to this work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12-4EAC-881E-6E095671E1B3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12-4EAC-881E-6E095671E1B3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E12-4EAC-881E-6E095671E1B3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618023699946185"/>
                      <c:h val="0.334904961052328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E12-4EAC-881E-6E095671E1B3}"/>
                </c:ext>
              </c:extLst>
            </c:dLbl>
            <c:dLbl>
              <c:idx val="1"/>
              <c:layout>
                <c:manualLayout>
                  <c:x val="0.25811220784303401"/>
                  <c:y val="-9.748563453284074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12-4EAC-881E-6E095671E1B3}"/>
                </c:ext>
              </c:extLst>
            </c:dLbl>
            <c:dLbl>
              <c:idx val="2"/>
              <c:layout>
                <c:manualLayout>
                  <c:x val="0.12148265779580716"/>
                  <c:y val="0.1844242010811556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12-4EAC-881E-6E095671E1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Project Coordination Experience</c:v>
                </c:pt>
                <c:pt idx="1">
                  <c:v>No experience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0.43</c:v>
                </c:pt>
                <c:pt idx="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12-4EAC-881E-6E095671E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12-4EAC-881E-6E095671E1B3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12-4EAC-881E-6E095671E1B3}"/>
              </c:ext>
            </c:extLst>
          </c:dPt>
          <c:dLbls>
            <c:dLbl>
              <c:idx val="0"/>
              <c:layout>
                <c:manualLayout>
                  <c:x val="-0.17697969464266652"/>
                  <c:y val="-0.2828361956310795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199999999999997"/>
                      <c:h val="0.367968750000000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E12-4EAC-881E-6E095671E1B3}"/>
                </c:ext>
              </c:extLst>
            </c:dLbl>
            <c:dLbl>
              <c:idx val="1"/>
              <c:layout>
                <c:manualLayout>
                  <c:x val="0.20330026241434712"/>
                  <c:y val="0.131087502552531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34995966494198"/>
                      <c:h val="0.275489465328895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E12-4EAC-881E-6E095671E1B3}"/>
                </c:ext>
              </c:extLst>
            </c:dLbl>
            <c:dLbl>
              <c:idx val="2"/>
              <c:layout>
                <c:manualLayout>
                  <c:x val="0.12148261154855643"/>
                  <c:y val="0.181579970472440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12-4EAC-881E-6E095671E1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Have worked in early childhood</c:v>
                </c:pt>
                <c:pt idx="1">
                  <c:v>No EC experience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0.81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12-4EAC-881E-6E095671E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The eval team is most excited about the </a:t>
            </a:r>
          </a:p>
          <a:p>
            <a:pPr>
              <a:defRPr sz="2400" b="1"/>
            </a:pPr>
            <a:r>
              <a:rPr lang="en-US" sz="2400" b="1" dirty="0">
                <a:solidFill>
                  <a:schemeClr val="accent5"/>
                </a:solidFill>
              </a:rPr>
              <a:t>Detail &amp; Data</a:t>
            </a:r>
            <a:r>
              <a:rPr lang="en-US" sz="2400" b="1" dirty="0"/>
              <a:t> oriented skills!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The eval team is most excited about the Detail &amp; Data oriented skills!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9C3-4B01-9023-ED3052267A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 Self-starter</c:v>
                </c:pt>
                <c:pt idx="1">
                  <c:v>Positivity</c:v>
                </c:pt>
                <c:pt idx="2">
                  <c:v>Detail &amp; Data Oriented</c:v>
                </c:pt>
                <c:pt idx="3">
                  <c:v>Leading with compassion</c:v>
                </c:pt>
                <c:pt idx="4">
                  <c:v>Communicating with partners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0.38</c:v>
                </c:pt>
                <c:pt idx="1">
                  <c:v>0.43</c:v>
                </c:pt>
                <c:pt idx="2">
                  <c:v>0.43</c:v>
                </c:pt>
                <c:pt idx="3">
                  <c:v>0.48</c:v>
                </c:pt>
                <c:pt idx="4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C3-4B01-9023-ED3052267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1086079344"/>
        <c:axId val="1086090160"/>
      </c:barChart>
      <c:catAx>
        <c:axId val="1086079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086090160"/>
        <c:crosses val="autoZero"/>
        <c:auto val="1"/>
        <c:lblAlgn val="ctr"/>
        <c:lblOffset val="100"/>
        <c:noMultiLvlLbl val="0"/>
      </c:catAx>
      <c:valAx>
        <c:axId val="10860901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86079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067BA-4643-49B6-9B0B-1854C6675D97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82FA7-CE8C-45C5-A5A3-D544BD864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9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2FA7-CE8C-45C5-A5A3-D544BD864C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21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Coordinate</a:t>
            </a:r>
            <a:r>
              <a:rPr lang="en-US" baseline="0" dirty="0"/>
              <a:t> local early childhood community based efforts</a:t>
            </a:r>
          </a:p>
          <a:p>
            <a:r>
              <a:rPr lang="en-US" baseline="0" dirty="0"/>
              <a:t>Build local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2FA7-CE8C-45C5-A5A3-D544BD864C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43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2FA7-CE8C-45C5-A5A3-D544BD864C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_bkg_FullNa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720" y="657321"/>
            <a:ext cx="6480951" cy="316784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500" b="1" i="0" baseline="0">
                <a:solidFill>
                  <a:schemeClr val="bg1"/>
                </a:solidFill>
                <a:latin typeface="Arial-BoldMT"/>
                <a:cs typeface="Arial-BoldMT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6720" y="3825164"/>
            <a:ext cx="6400800" cy="688511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 baseline="0">
                <a:solidFill>
                  <a:srgbClr val="FDB713"/>
                </a:solidFill>
                <a:latin typeface="Arial-BoldMT"/>
                <a:cs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359153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56667" y="1882620"/>
            <a:ext cx="7282212" cy="395031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fld id="{A3F11EEC-60B6-DF4B-A821-B910872C5F64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335538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1047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fld id="{C2F1CAA2-7C6D-8F48-BAEE-2DAFD071A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8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679846" y="1882621"/>
            <a:ext cx="3465576" cy="3895426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56439" y="1882620"/>
            <a:ext cx="3465137" cy="3895427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fld id="{A3F11EEC-60B6-DF4B-A821-B910872C5F64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335538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1047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fld id="{C2F1CAA2-7C6D-8F48-BAEE-2DAFD071A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ing_bkg_FullNa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ent_bkg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3591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667" y="1882620"/>
            <a:ext cx="7282212" cy="4689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42" r:id="rId3"/>
    <p:sldLayoutId id="2147483743" r:id="rId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720" y="394369"/>
            <a:ext cx="7366043" cy="3430796"/>
          </a:xfrm>
        </p:spPr>
        <p:txBody>
          <a:bodyPr/>
          <a:lstStyle/>
          <a:p>
            <a:r>
              <a:rPr lang="en-US" dirty="0"/>
              <a:t>PDG</a:t>
            </a:r>
            <a:br>
              <a:rPr lang="en-US" dirty="0"/>
            </a:br>
            <a:r>
              <a:rPr lang="en-US" dirty="0"/>
              <a:t>Communities for Kids Plus (C4K+)</a:t>
            </a:r>
            <a:endParaRPr lang="en-US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720" y="3825163"/>
            <a:ext cx="6400800" cy="1385191"/>
          </a:xfrm>
        </p:spPr>
        <p:txBody>
          <a:bodyPr>
            <a:noAutofit/>
          </a:bodyPr>
          <a:lstStyle/>
          <a:p>
            <a:r>
              <a:rPr lang="en-US" sz="1800" dirty="0"/>
              <a:t>Amanda Prokasky</a:t>
            </a:r>
          </a:p>
          <a:p>
            <a:r>
              <a:rPr lang="en-US" sz="1800" dirty="0"/>
              <a:t>Assistant Professor, Department of Education &amp; Child Development</a:t>
            </a:r>
          </a:p>
          <a:p>
            <a:r>
              <a:rPr lang="en-US" sz="1800" dirty="0"/>
              <a:t>Munroe-Meyer Institute, UNMC </a:t>
            </a:r>
          </a:p>
        </p:txBody>
      </p:sp>
    </p:spTree>
    <p:extLst>
      <p:ext uri="{BB962C8B-B14F-4D97-AF65-F5344CB8AC3E}">
        <p14:creationId xmlns:p14="http://schemas.microsoft.com/office/powerpoint/2010/main" val="150273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632" y="192201"/>
            <a:ext cx="8267368" cy="135915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Interested in the ECCC position because……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2174215"/>
            <a:ext cx="66446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Care about children and want them to have high quality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Interested in partnering with providers to improve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Eager to facilitate networking, connection, and partnership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Want to increase access and availability to quality early childhood care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12620" y="5227320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eorgia" panose="02040502050405020303" pitchFamily="18" charset="0"/>
              </a:rPr>
              <a:t>“I love everything that this position stands for.”</a:t>
            </a:r>
          </a:p>
        </p:txBody>
      </p:sp>
    </p:spTree>
    <p:extLst>
      <p:ext uri="{BB962C8B-B14F-4D97-AF65-F5344CB8AC3E}">
        <p14:creationId xmlns:p14="http://schemas.microsoft.com/office/powerpoint/2010/main" val="188546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632" y="192201"/>
            <a:ext cx="8267368" cy="78315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Top Priorities: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1407147"/>
            <a:ext cx="66446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Increasing the quality of early childhood care, services, and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Connecting with providers, parents and community members to build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Expanding partnerships focused on early childhood education across the community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06106" y="4380919"/>
            <a:ext cx="64084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eorgia" panose="02040502050405020303" pitchFamily="18" charset="0"/>
              </a:rPr>
              <a:t>“My goal is to educate the community on the need for high quality early childhood care and education.”</a:t>
            </a:r>
          </a:p>
        </p:txBody>
      </p:sp>
    </p:spTree>
    <p:extLst>
      <p:ext uri="{BB962C8B-B14F-4D97-AF65-F5344CB8AC3E}">
        <p14:creationId xmlns:p14="http://schemas.microsoft.com/office/powerpoint/2010/main" val="133946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632" y="400900"/>
            <a:ext cx="8267368" cy="78315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Some of the challenges that lie ahead: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1602936"/>
            <a:ext cx="73304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Building support for early childhood and for change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Reaching everyone who needs to be a part of the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Navigating COVID and getting the important work 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9866" y="3930029"/>
            <a:ext cx="68502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eorgia" panose="02040502050405020303" pitchFamily="18" charset="0"/>
              </a:rPr>
              <a:t>“Generating support for a new initiative can be extremely hard when the discussion cannot be held face to face.”</a:t>
            </a:r>
          </a:p>
        </p:txBody>
      </p:sp>
    </p:spTree>
    <p:extLst>
      <p:ext uri="{BB962C8B-B14F-4D97-AF65-F5344CB8AC3E}">
        <p14:creationId xmlns:p14="http://schemas.microsoft.com/office/powerpoint/2010/main" val="79069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58" y="2695772"/>
            <a:ext cx="3157267" cy="3157267"/>
          </a:xfrm>
        </p:spPr>
      </p:pic>
      <p:sp>
        <p:nvSpPr>
          <p:cNvPr id="7" name="Cloud Callout 6"/>
          <p:cNvSpPr/>
          <p:nvPr/>
        </p:nvSpPr>
        <p:spPr>
          <a:xfrm>
            <a:off x="2794957" y="502767"/>
            <a:ext cx="3571335" cy="2481973"/>
          </a:xfrm>
          <a:prstGeom prst="cloud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16678" y="1205144"/>
            <a:ext cx="1966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What’s next??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32981" y="3726392"/>
            <a:ext cx="3367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155162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573" y="4450247"/>
            <a:ext cx="7606427" cy="1359153"/>
          </a:xfrm>
        </p:spPr>
        <p:txBody>
          <a:bodyPr/>
          <a:lstStyle/>
          <a:p>
            <a:r>
              <a:rPr lang="en-US" dirty="0"/>
              <a:t>Questions??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740" y="134687"/>
            <a:ext cx="3536830" cy="448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3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68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386" y="0"/>
            <a:ext cx="3017640" cy="6858000"/>
          </a:xfrm>
          <a:prstGeom prst="rect">
            <a:avLst/>
          </a:prstGeom>
          <a:solidFill>
            <a:srgbClr val="AD1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5" y="502767"/>
            <a:ext cx="3017641" cy="415549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Purpose of C4K+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1880" y="2876171"/>
            <a:ext cx="5038479" cy="3078480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4000" b="1" i="1" dirty="0">
                <a:solidFill>
                  <a:schemeClr val="accent1"/>
                </a:solidFill>
              </a:rPr>
              <a:t>Build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4000" dirty="0">
                <a:solidFill>
                  <a:schemeClr val="accent1"/>
                </a:solidFill>
              </a:rPr>
              <a:t>local infrastructure to focus on </a:t>
            </a:r>
            <a:r>
              <a:rPr lang="en-US" sz="4000" b="1" i="1" dirty="0">
                <a:solidFill>
                  <a:schemeClr val="accent1"/>
                </a:solidFill>
              </a:rPr>
              <a:t>increasing quality, availability and families’ access </a:t>
            </a:r>
            <a:r>
              <a:rPr lang="en-US" sz="4000" dirty="0">
                <a:solidFill>
                  <a:schemeClr val="accent1"/>
                </a:solidFill>
              </a:rPr>
              <a:t>to excellent early learning programs in Nebraska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712" y="0"/>
            <a:ext cx="3828288" cy="287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45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Early Childhood Community Coordinators (ECCCs)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Quality and Capacity Building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Early Learning Scholarships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Bilingual Child Care Support Initiative</a:t>
            </a:r>
          </a:p>
        </p:txBody>
      </p:sp>
    </p:spTree>
    <p:extLst>
      <p:ext uri="{BB962C8B-B14F-4D97-AF65-F5344CB8AC3E}">
        <p14:creationId xmlns:p14="http://schemas.microsoft.com/office/powerpoint/2010/main" val="151291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MMI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66" y="1879899"/>
            <a:ext cx="7723410" cy="395031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Design and implement Evaluation Plan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Provide evaluation support to local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Children Smiling in a Huddle - Global Ecovillage Net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68" y="3855054"/>
            <a:ext cx="3960159" cy="264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86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59" y="355489"/>
            <a:ext cx="6950205" cy="1359153"/>
          </a:xfrm>
        </p:spPr>
        <p:txBody>
          <a:bodyPr>
            <a:normAutofit/>
          </a:bodyPr>
          <a:lstStyle/>
          <a:p>
            <a:r>
              <a:rPr lang="en-US" sz="3600" dirty="0"/>
              <a:t>Early Childhood Community Coordinators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67" y="2077570"/>
            <a:ext cx="7282212" cy="296198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“Boots on the ground”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Baseline survey in December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en-US" sz="2000" dirty="0"/>
              <a:t>Training and preparation for role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en-US" sz="2000" dirty="0"/>
              <a:t>Skills needed to be successful</a:t>
            </a:r>
          </a:p>
        </p:txBody>
      </p:sp>
      <p:pic>
        <p:nvPicPr>
          <p:cNvPr id="4" name="Picture 3" descr="July | 2009 | Defending The Digital Workpla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66579"/>
            <a:ext cx="2663658" cy="199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45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632" y="167231"/>
            <a:ext cx="7606427" cy="135915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we have learned about ECCCs…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058052157"/>
              </p:ext>
            </p:extLst>
          </p:nvPr>
        </p:nvGraphicFramePr>
        <p:xfrm>
          <a:off x="1341120" y="1981298"/>
          <a:ext cx="7141939" cy="4602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262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632" y="622145"/>
            <a:ext cx="7606427" cy="135915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Almost half have experience with project coordination: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925403883"/>
              </p:ext>
            </p:extLst>
          </p:nvPr>
        </p:nvGraphicFramePr>
        <p:xfrm>
          <a:off x="1631844" y="1981298"/>
          <a:ext cx="6643475" cy="4465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5927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632" y="167231"/>
            <a:ext cx="7606427" cy="135915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But… aren’t new to early childhood and education!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236113372"/>
              </p:ext>
            </p:extLst>
          </p:nvPr>
        </p:nvGraphicFramePr>
        <p:xfrm>
          <a:off x="693752" y="1661259"/>
          <a:ext cx="5920408" cy="394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58840" y="2362200"/>
            <a:ext cx="3032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76% have a degree in early childhood education or a related field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7319" y="5754319"/>
            <a:ext cx="7461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Half have at least FIVE years in early childhood and a third have TEN or more years</a:t>
            </a:r>
          </a:p>
        </p:txBody>
      </p:sp>
    </p:spTree>
    <p:extLst>
      <p:ext uri="{BB962C8B-B14F-4D97-AF65-F5344CB8AC3E}">
        <p14:creationId xmlns:p14="http://schemas.microsoft.com/office/powerpoint/2010/main" val="250053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712" y="140562"/>
            <a:ext cx="8267368" cy="135915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Top five skills ECCCs think will be most helpful in their work.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262637786"/>
              </p:ext>
            </p:extLst>
          </p:nvPr>
        </p:nvGraphicFramePr>
        <p:xfrm>
          <a:off x="876632" y="1706880"/>
          <a:ext cx="8374048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180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NeMed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2049</TotalTime>
  <Words>385</Words>
  <Application>Microsoft Office PowerPoint</Application>
  <PresentationFormat>On-screen Show (4:3)</PresentationFormat>
  <Paragraphs>69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Arial-BoldMT</vt:lpstr>
      <vt:lpstr>Calibri</vt:lpstr>
      <vt:lpstr>Georgia</vt:lpstr>
      <vt:lpstr>Wingdings</vt:lpstr>
      <vt:lpstr>NeMed_Presentation</vt:lpstr>
      <vt:lpstr>PDG Communities for Kids Plus (C4K+)</vt:lpstr>
      <vt:lpstr>Purpose of C4K+ </vt:lpstr>
      <vt:lpstr>Main Activities</vt:lpstr>
      <vt:lpstr>MMI Role</vt:lpstr>
      <vt:lpstr>Early Childhood Community Coordinators</vt:lpstr>
      <vt:lpstr>What we have learned about ECCCs…</vt:lpstr>
      <vt:lpstr>Almost half have experience with project coordination:</vt:lpstr>
      <vt:lpstr>But… aren’t new to early childhood and education!</vt:lpstr>
      <vt:lpstr>Top five skills ECCCs think will be most helpful in their work.</vt:lpstr>
      <vt:lpstr>Interested in the ECCC position because……</vt:lpstr>
      <vt:lpstr>Top Priorities:</vt:lpstr>
      <vt:lpstr>Some of the challenges that lie ahead:</vt:lpstr>
      <vt:lpstr>PowerPoint Presentation</vt:lpstr>
      <vt:lpstr>Questions??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Ivan Young</cp:lastModifiedBy>
  <cp:revision>68</cp:revision>
  <dcterms:created xsi:type="dcterms:W3CDTF">2014-09-17T15:14:42Z</dcterms:created>
  <dcterms:modified xsi:type="dcterms:W3CDTF">2021-03-03T16:35:55Z</dcterms:modified>
</cp:coreProperties>
</file>